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C4BCDE-3E73-4E2C-BB11-14BE690EF56C}">
  <a:tblStyle styleId="{22C4BCDE-3E73-4E2C-BB11-14BE690EF5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09681ef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09681ef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05b6106d6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05b6106d6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0466bb6e1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0466bb6e1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0466bb6e1_1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0466bb6e1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09681ef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09681ef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05b6106d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05b6106d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0466bb6e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0466bb6e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0466bb6e1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0466bb6e1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0466bb6e1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0466bb6e1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0466bb6e1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0466bb6e1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0466bb6e1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0466bb6e1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09681ef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09681ef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0466bb6e1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0466bb6e1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09681ef5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09681ef5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am02.safelinks.protection.outlook.com/?url=https%3A%2F%2Farxiv.org%2Fpdf%2F1910.03270.pdf&amp;data=05%7C01%7CSravya.Mareedu%40UTDallas.edu%7Ca19beaadd6ea45ee889b08db3bdd687c%7C8d281d1d9c4d4bf7b16e032d15de9f6c%7C0%7C0%7C638169594360459936%7CUnknown%7CTWFpbGZsb3d8eyJWIjoiMC4wLjAwMDAiLCJQIjoiV2luMzIiLCJBTiI6Ik1haWwiLCJXVCI6Mn0%3D%7C3000%7C%7C%7C&amp;sdata=cbSiuzlmKJJ%2BCwCkBn5w83Yf%2BJRJ35%2FYbKbOW6%2FGZHM%3D&amp;reserved=0" TargetMode="External"/><Relationship Id="rId4" Type="http://schemas.openxmlformats.org/officeDocument/2006/relationships/hyperlink" Target="https://ojs.aaai.org/index.php/AAAI/article/view/17745" TargetMode="External"/><Relationship Id="rId5" Type="http://schemas.openxmlformats.org/officeDocument/2006/relationships/hyperlink" Target="https://arxiv.org/pdf/1809.04444.pdf" TargetMode="External"/><Relationship Id="rId6" Type="http://schemas.openxmlformats.org/officeDocument/2006/relationships/hyperlink" Target="https://aclanthology.org/2020.acl-main.110.pdf" TargetMode="External"/><Relationship Id="rId7" Type="http://schemas.openxmlformats.org/officeDocument/2006/relationships/hyperlink" Target="https://aclanthology.org/2020.acl-main.11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5650"/>
            <a:ext cx="8520600" cy="202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latin typeface="Times New Roman"/>
                <a:ea typeface="Times New Roman"/>
                <a:cs typeface="Times New Roman"/>
                <a:sym typeface="Times New Roman"/>
              </a:rPr>
              <a:t>GENERATING COUNTERSPEECH AGAINST ONLINE HATESPEECH</a:t>
            </a:r>
            <a:endParaRPr sz="4400">
              <a:latin typeface="Times New Roman"/>
              <a:ea typeface="Times New Roman"/>
              <a:cs typeface="Times New Roman"/>
              <a:sym typeface="Times New Roman"/>
            </a:endParaRPr>
          </a:p>
        </p:txBody>
      </p:sp>
      <p:sp>
        <p:nvSpPr>
          <p:cNvPr id="55" name="Google Shape;55;p13"/>
          <p:cNvSpPr txBox="1"/>
          <p:nvPr>
            <p:ph idx="1" type="subTitle"/>
          </p:nvPr>
        </p:nvSpPr>
        <p:spPr>
          <a:xfrm>
            <a:off x="872225" y="2834125"/>
            <a:ext cx="7960200" cy="19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GROUP NUMBER 14</a:t>
            </a:r>
            <a:endParaRPr sz="1800"/>
          </a:p>
          <a:p>
            <a:pPr indent="-304285" lvl="0" marL="457200" rtl="0" algn="l">
              <a:spcBef>
                <a:spcPts val="0"/>
              </a:spcBef>
              <a:spcAft>
                <a:spcPts val="0"/>
              </a:spcAft>
              <a:buSzPts val="1192"/>
              <a:buChar char="➔"/>
            </a:pPr>
            <a:r>
              <a:rPr lang="en" sz="1191"/>
              <a:t>Hitesh Atluri</a:t>
            </a:r>
            <a:endParaRPr sz="1191"/>
          </a:p>
          <a:p>
            <a:pPr indent="-304285" lvl="0" marL="457200" rtl="0" algn="l">
              <a:spcBef>
                <a:spcPts val="0"/>
              </a:spcBef>
              <a:spcAft>
                <a:spcPts val="0"/>
              </a:spcAft>
              <a:buSzPts val="1192"/>
              <a:buChar char="➔"/>
            </a:pPr>
            <a:r>
              <a:rPr lang="en" sz="1191"/>
              <a:t>Sarthak Gupta</a:t>
            </a:r>
            <a:endParaRPr sz="1191"/>
          </a:p>
          <a:p>
            <a:pPr indent="-304285" lvl="0" marL="457200" rtl="0" algn="l">
              <a:spcBef>
                <a:spcPts val="0"/>
              </a:spcBef>
              <a:spcAft>
                <a:spcPts val="0"/>
              </a:spcAft>
              <a:buSzPts val="1192"/>
              <a:buChar char="➔"/>
            </a:pPr>
            <a:r>
              <a:rPr lang="en" sz="1191"/>
              <a:t>Sravya Mareedu</a:t>
            </a:r>
            <a:endParaRPr sz="1191"/>
          </a:p>
          <a:p>
            <a:pPr indent="-304285" lvl="0" marL="457200" rtl="0" algn="l">
              <a:spcBef>
                <a:spcPts val="0"/>
              </a:spcBef>
              <a:spcAft>
                <a:spcPts val="0"/>
              </a:spcAft>
              <a:buSzPts val="1192"/>
              <a:buChar char="➔"/>
            </a:pPr>
            <a:r>
              <a:rPr lang="en" sz="1191"/>
              <a:t>Sai Tharun Reddy</a:t>
            </a:r>
            <a:endParaRPr sz="1191"/>
          </a:p>
          <a:p>
            <a:pPr indent="-304285" lvl="0" marL="457200" rtl="0" algn="l">
              <a:spcBef>
                <a:spcPts val="0"/>
              </a:spcBef>
              <a:spcAft>
                <a:spcPts val="0"/>
              </a:spcAft>
              <a:buSzPts val="1192"/>
              <a:buChar char="➔"/>
            </a:pPr>
            <a:r>
              <a:rPr lang="en" sz="1191"/>
              <a:t>Akhil Shashi</a:t>
            </a:r>
            <a:endParaRPr sz="1191"/>
          </a:p>
          <a:p>
            <a:pPr indent="-304285" lvl="0" marL="457200" rtl="0" algn="l">
              <a:spcBef>
                <a:spcPts val="0"/>
              </a:spcBef>
              <a:spcAft>
                <a:spcPts val="0"/>
              </a:spcAft>
              <a:buSzPts val="1192"/>
              <a:buChar char="➔"/>
            </a:pPr>
            <a:r>
              <a:rPr lang="en" sz="1191"/>
              <a:t>Satya Pradeep Chandra</a:t>
            </a:r>
            <a:endParaRPr sz="1191"/>
          </a:p>
          <a:p>
            <a:pPr indent="-304285" lvl="0" marL="457200" rtl="0" algn="l">
              <a:spcBef>
                <a:spcPts val="0"/>
              </a:spcBef>
              <a:spcAft>
                <a:spcPts val="0"/>
              </a:spcAft>
              <a:buSzPts val="1192"/>
              <a:buChar char="➔"/>
            </a:pPr>
            <a:r>
              <a:rPr lang="en" sz="1191"/>
              <a:t>Monisha Ramu</a:t>
            </a:r>
            <a:endParaRPr sz="1191"/>
          </a:p>
        </p:txBody>
      </p:sp>
      <p:pic>
        <p:nvPicPr>
          <p:cNvPr id="56" name="Google Shape;56;p13"/>
          <p:cNvPicPr preferRelativeResize="0"/>
          <p:nvPr/>
        </p:nvPicPr>
        <p:blipFill>
          <a:blip r:embed="rId3">
            <a:alphaModFix/>
          </a:blip>
          <a:stretch>
            <a:fillRect/>
          </a:stretch>
        </p:blipFill>
        <p:spPr>
          <a:xfrm>
            <a:off x="4964650" y="2715050"/>
            <a:ext cx="4179350" cy="242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202250" y="8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latin typeface="Times New Roman"/>
                <a:ea typeface="Times New Roman"/>
                <a:cs typeface="Times New Roman"/>
                <a:sym typeface="Times New Roman"/>
              </a:rPr>
              <a:t>Train/ Val Loss Graph</a:t>
            </a:r>
            <a:endParaRPr sz="3320">
              <a:latin typeface="Times New Roman"/>
              <a:ea typeface="Times New Roman"/>
              <a:cs typeface="Times New Roman"/>
              <a:sym typeface="Times New Roman"/>
            </a:endParaRPr>
          </a:p>
        </p:txBody>
      </p:sp>
      <p:pic>
        <p:nvPicPr>
          <p:cNvPr id="154" name="Google Shape;154;p22"/>
          <p:cNvPicPr preferRelativeResize="0"/>
          <p:nvPr/>
        </p:nvPicPr>
        <p:blipFill>
          <a:blip r:embed="rId3">
            <a:alphaModFix/>
          </a:blip>
          <a:stretch>
            <a:fillRect/>
          </a:stretch>
        </p:blipFill>
        <p:spPr>
          <a:xfrm>
            <a:off x="4678275" y="129800"/>
            <a:ext cx="3860024" cy="2400875"/>
          </a:xfrm>
          <a:prstGeom prst="rect">
            <a:avLst/>
          </a:prstGeom>
          <a:noFill/>
          <a:ln>
            <a:noFill/>
          </a:ln>
        </p:spPr>
      </p:pic>
      <p:pic>
        <p:nvPicPr>
          <p:cNvPr id="155" name="Google Shape;155;p22"/>
          <p:cNvPicPr preferRelativeResize="0"/>
          <p:nvPr/>
        </p:nvPicPr>
        <p:blipFill>
          <a:blip r:embed="rId4">
            <a:alphaModFix/>
          </a:blip>
          <a:stretch>
            <a:fillRect/>
          </a:stretch>
        </p:blipFill>
        <p:spPr>
          <a:xfrm>
            <a:off x="4572000" y="2722975"/>
            <a:ext cx="4333999" cy="2310400"/>
          </a:xfrm>
          <a:prstGeom prst="rect">
            <a:avLst/>
          </a:prstGeom>
          <a:noFill/>
          <a:ln>
            <a:noFill/>
          </a:ln>
        </p:spPr>
      </p:pic>
      <p:sp>
        <p:nvSpPr>
          <p:cNvPr id="156" name="Google Shape;156;p22"/>
          <p:cNvSpPr txBox="1"/>
          <p:nvPr/>
        </p:nvSpPr>
        <p:spPr>
          <a:xfrm>
            <a:off x="289275" y="1539963"/>
            <a:ext cx="3675000" cy="1631700"/>
          </a:xfrm>
          <a:prstGeom prst="rect">
            <a:avLst/>
          </a:prstGeom>
          <a:noFill/>
          <a:ln>
            <a:noFill/>
          </a:ln>
        </p:spPr>
        <p:txBody>
          <a:bodyPr anchorCtr="0" anchor="t" bIns="91425" lIns="91425" spcFirstLastPara="1" rIns="91425" wrap="square" tIns="91425">
            <a:spAutoFit/>
          </a:bodyPr>
          <a:lstStyle/>
          <a:p>
            <a:pPr indent="0" lvl="0" marL="0" marR="0" rtl="0" algn="just">
              <a:spcBef>
                <a:spcPts val="1200"/>
              </a:spcBef>
              <a:spcAft>
                <a:spcPts val="0"/>
              </a:spcAft>
              <a:buNone/>
            </a:pPr>
            <a:r>
              <a:rPr lang="en">
                <a:solidFill>
                  <a:schemeClr val="dk1"/>
                </a:solidFill>
                <a:latin typeface="Times New Roman"/>
                <a:ea typeface="Times New Roman"/>
                <a:cs typeface="Times New Roman"/>
                <a:sym typeface="Times New Roman"/>
              </a:rPr>
              <a:t>We see that via the Validation loss that the best model checkpoint is picked well before 5 epochs.</a:t>
            </a:r>
            <a:endParaRPr>
              <a:solidFill>
                <a:schemeClr val="dk1"/>
              </a:solidFill>
              <a:latin typeface="Times New Roman"/>
              <a:ea typeface="Times New Roman"/>
              <a:cs typeface="Times New Roman"/>
              <a:sym typeface="Times New Roman"/>
            </a:endParaRPr>
          </a:p>
          <a:p>
            <a:pPr indent="0" lvl="0" marL="0" marR="0" rtl="0" algn="just">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Throughout the model training, the training loss keeps diminishing but the validation loss first decreases and then starts rising up showing that model starts overfitting after 5 epochs.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55375" y="16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3570">
                <a:latin typeface="Times New Roman"/>
                <a:ea typeface="Times New Roman"/>
                <a:cs typeface="Times New Roman"/>
                <a:sym typeface="Times New Roman"/>
              </a:rPr>
              <a:t>Analysis Results</a:t>
            </a:r>
            <a:endParaRPr b="1" sz="3570">
              <a:latin typeface="Times New Roman"/>
              <a:ea typeface="Times New Roman"/>
              <a:cs typeface="Times New Roman"/>
              <a:sym typeface="Times New Roman"/>
            </a:endParaRPr>
          </a:p>
        </p:txBody>
      </p:sp>
      <p:pic>
        <p:nvPicPr>
          <p:cNvPr id="162" name="Google Shape;162;p23"/>
          <p:cNvPicPr preferRelativeResize="0"/>
          <p:nvPr/>
        </p:nvPicPr>
        <p:blipFill rotWithShape="1">
          <a:blip r:embed="rId3">
            <a:alphaModFix/>
          </a:blip>
          <a:srcRect b="8309" l="-900" r="899" t="-8309"/>
          <a:stretch/>
        </p:blipFill>
        <p:spPr>
          <a:xfrm>
            <a:off x="4660400" y="549500"/>
            <a:ext cx="4097350" cy="3712775"/>
          </a:xfrm>
          <a:prstGeom prst="rect">
            <a:avLst/>
          </a:prstGeom>
          <a:noFill/>
          <a:ln>
            <a:noFill/>
          </a:ln>
        </p:spPr>
      </p:pic>
      <p:sp>
        <p:nvSpPr>
          <p:cNvPr id="163" name="Google Shape;163;p23"/>
          <p:cNvSpPr txBox="1"/>
          <p:nvPr/>
        </p:nvSpPr>
        <p:spPr>
          <a:xfrm>
            <a:off x="490450" y="1629875"/>
            <a:ext cx="389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 of 500 data points on the test set, we used “Cosine similarity” as a metric to measure semantic similarity between given counter speech and generated model output counter speech using the spaCy package.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We achieve cosine similarity above 0.75 for almost 90% of the test set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distribution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0" y="-1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latin typeface="Times New Roman"/>
                <a:ea typeface="Times New Roman"/>
                <a:cs typeface="Times New Roman"/>
                <a:sym typeface="Times New Roman"/>
              </a:rPr>
              <a:t>Results</a:t>
            </a:r>
            <a:endParaRPr sz="3211">
              <a:latin typeface="Times New Roman"/>
              <a:ea typeface="Times New Roman"/>
              <a:cs typeface="Times New Roman"/>
              <a:sym typeface="Times New Roman"/>
            </a:endParaRPr>
          </a:p>
        </p:txBody>
      </p:sp>
      <p:graphicFrame>
        <p:nvGraphicFramePr>
          <p:cNvPr id="169" name="Google Shape;169;p24"/>
          <p:cNvGraphicFramePr/>
          <p:nvPr/>
        </p:nvGraphicFramePr>
        <p:xfrm>
          <a:off x="209888" y="1165410"/>
          <a:ext cx="3000000" cy="3000000"/>
        </p:xfrm>
        <a:graphic>
          <a:graphicData uri="http://schemas.openxmlformats.org/drawingml/2006/table">
            <a:tbl>
              <a:tblPr>
                <a:noFill/>
                <a:tableStyleId>{22C4BCDE-3E73-4E2C-BB11-14BE690EF56C}</a:tableStyleId>
              </a:tblPr>
              <a:tblGrid>
                <a:gridCol w="1866475"/>
                <a:gridCol w="2892975"/>
                <a:gridCol w="2492550"/>
                <a:gridCol w="1472200"/>
              </a:tblGrid>
              <a:tr h="6961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HATE SPEECH</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600"/>
                        <a:t>EXPECTED COUNTER SPEECH</a:t>
                      </a:r>
                      <a:endParaRPr b="1" sz="1600"/>
                    </a:p>
                  </a:txBody>
                  <a:tcPr marT="91425" marB="91425" marR="91425" marL="91425"/>
                </a:tc>
                <a:tc>
                  <a:txBody>
                    <a:bodyPr/>
                    <a:lstStyle/>
                    <a:p>
                      <a:pPr indent="0" lvl="0" marL="0" rtl="0" algn="l">
                        <a:spcBef>
                          <a:spcPts val="0"/>
                        </a:spcBef>
                        <a:spcAft>
                          <a:spcPts val="0"/>
                        </a:spcAft>
                        <a:buNone/>
                      </a:pPr>
                      <a:r>
                        <a:rPr b="1" lang="en" sz="1600"/>
                        <a:t>GENERATED COUNTER SPEECH</a:t>
                      </a:r>
                      <a:endParaRPr b="1" sz="1600"/>
                    </a:p>
                  </a:txBody>
                  <a:tcPr marT="91425" marB="91425" marR="91425" marL="91425"/>
                </a:tc>
                <a:tc>
                  <a:txBody>
                    <a:bodyPr/>
                    <a:lstStyle/>
                    <a:p>
                      <a:pPr indent="0" lvl="0" marL="0" rtl="0" algn="l">
                        <a:spcBef>
                          <a:spcPts val="0"/>
                        </a:spcBef>
                        <a:spcAft>
                          <a:spcPts val="0"/>
                        </a:spcAft>
                        <a:buNone/>
                      </a:pPr>
                      <a:r>
                        <a:rPr b="1" lang="en" sz="1600"/>
                        <a:t>COSINE SIMILARITY</a:t>
                      </a:r>
                      <a:endParaRPr b="1" sz="1600"/>
                    </a:p>
                  </a:txBody>
                  <a:tcPr marT="91425" marB="91425" marR="91425" marL="91425"/>
                </a:tc>
              </a:tr>
              <a:tr h="813475">
                <a:tc>
                  <a:txBody>
                    <a:bodyPr/>
                    <a:lstStyle/>
                    <a:p>
                      <a:pPr indent="0" lvl="0" marL="0" rtl="0" algn="l">
                        <a:spcBef>
                          <a:spcPts val="0"/>
                        </a:spcBef>
                        <a:spcAft>
                          <a:spcPts val="0"/>
                        </a:spcAft>
                        <a:buNone/>
                      </a:pPr>
                      <a:r>
                        <a:rPr lang="en" sz="1000">
                          <a:solidFill>
                            <a:schemeClr val="dk1"/>
                          </a:solidFill>
                          <a:highlight>
                            <a:schemeClr val="lt1"/>
                          </a:highlight>
                        </a:rPr>
                        <a:t>women are a burden to society and should not be allowed to vote.</a:t>
                      </a:r>
                      <a:endParaRPr sz="1800">
                        <a:highlight>
                          <a:schemeClr val="lt1"/>
                        </a:highlight>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highlight>
                            <a:srgbClr val="FFFFFF"/>
                          </a:highlight>
                        </a:rPr>
                        <a:t>the decision on who has the right to vote is based on the law. if you do not want to allow people to have the right to vote because of their gender, then you have a problem.</a:t>
                      </a:r>
                      <a:endParaRPr sz="1500">
                        <a:solidFill>
                          <a:schemeClr val="accent2"/>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highlight>
                            <a:srgbClr val="FFFFFF"/>
                          </a:highlight>
                        </a:rPr>
                        <a:t>women are citizens and have the right to vote. they should be allowed to exercise their rights, not discriminated against because of who they were born into.</a:t>
                      </a:r>
                      <a:endParaRPr sz="1100">
                        <a:solidFill>
                          <a:schemeClr val="accent2"/>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50"/>
                        <a:t>0.92</a:t>
                      </a:r>
                      <a:endParaRPr b="1" sz="1200"/>
                    </a:p>
                  </a:txBody>
                  <a:tcPr marT="91425" marB="91425" marR="91425" marL="91425"/>
                </a:tc>
              </a:tr>
              <a:tr h="1057725">
                <a:tc>
                  <a:txBody>
                    <a:bodyPr/>
                    <a:lstStyle/>
                    <a:p>
                      <a:pPr indent="0" lvl="0" marL="0" rtl="0" algn="l">
                        <a:spcBef>
                          <a:spcPts val="0"/>
                        </a:spcBef>
                        <a:spcAft>
                          <a:spcPts val="0"/>
                        </a:spcAft>
                        <a:buNone/>
                      </a:pPr>
                      <a:r>
                        <a:rPr lang="en" sz="1100">
                          <a:solidFill>
                            <a:schemeClr val="dk1"/>
                          </a:solidFill>
                          <a:highlight>
                            <a:srgbClr val="FFFFFF"/>
                          </a:highlight>
                        </a:rPr>
                        <a:t>gay men are a burden to society.</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lang="en" sz="1100">
                          <a:solidFill>
                            <a:schemeClr val="dk1"/>
                          </a:solidFill>
                          <a:highlight>
                            <a:srgbClr val="FFFFFF"/>
                          </a:highlight>
                        </a:rPr>
                        <a:t>the way you phrase the statement could be the epitome of some homophobic assumptions. to be honest, so much hatred and violence spewed from the way you thought.</a:t>
                      </a:r>
                      <a:endParaRPr sz="1500">
                        <a:highlight>
                          <a:srgbClr val="FFFFFF"/>
                        </a:highlight>
                      </a:endParaRPr>
                    </a:p>
                  </a:txBody>
                  <a:tcPr marT="91425" marB="91425" marR="91425" marL="91425"/>
                </a:tc>
                <a:tc>
                  <a:txBody>
                    <a:bodyPr/>
                    <a:lstStyle/>
                    <a:p>
                      <a:pPr indent="0" lvl="0" marL="0" rtl="0" algn="l">
                        <a:spcBef>
                          <a:spcPts val="0"/>
                        </a:spcBef>
                        <a:spcAft>
                          <a:spcPts val="0"/>
                        </a:spcAft>
                        <a:buNone/>
                      </a:pPr>
                      <a:r>
                        <a:rPr lang="en" sz="1100">
                          <a:solidFill>
                            <a:schemeClr val="dk1"/>
                          </a:solidFill>
                          <a:highlight>
                            <a:srgbClr val="FFFFFF"/>
                          </a:highlight>
                        </a:rPr>
                        <a:t>gay men are not a burden to society. they are just people who want to live their life as they wish, and that is what makes them human beings.</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 sz="1150">
                          <a:solidFill>
                            <a:schemeClr val="dk1"/>
                          </a:solidFill>
                        </a:rPr>
                        <a:t>0.90</a:t>
                      </a:r>
                      <a:endParaRPr b="1" sz="1200">
                        <a:solidFill>
                          <a:schemeClr val="dk1"/>
                        </a:solidFill>
                        <a:highlight>
                          <a:srgbClr val="FFFFFF"/>
                        </a:highlight>
                      </a:endParaRPr>
                    </a:p>
                  </a:txBody>
                  <a:tcPr marT="91425" marB="91425" marR="91425" marL="91425"/>
                </a:tc>
              </a:tr>
              <a:tr h="920100">
                <a:tc>
                  <a:txBody>
                    <a:bodyPr/>
                    <a:lstStyle/>
                    <a:p>
                      <a:pPr indent="0" lvl="0" marL="0" rtl="0" algn="l">
                        <a:spcBef>
                          <a:spcPts val="0"/>
                        </a:spcBef>
                        <a:spcAft>
                          <a:spcPts val="0"/>
                        </a:spcAft>
                        <a:buNone/>
                      </a:pPr>
                      <a:r>
                        <a:rPr lang="en" sz="1000">
                          <a:solidFill>
                            <a:schemeClr val="dk1"/>
                          </a:solidFill>
                        </a:rPr>
                        <a:t>we should have never let women into the workplace. it's against their right.</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there are many cases of domestic violence, where women do not want to have such a lifestyle. this, instead, is against their rights.</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women have the right to work, and it is against their rights not only in the workplace but also in life.</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50"/>
                        <a:t>0.93</a:t>
                      </a:r>
                      <a:endParaRPr b="1" sz="1200"/>
                    </a:p>
                    <a:p>
                      <a:pPr indent="0" lvl="0" marL="0" rtl="0" algn="l">
                        <a:spcBef>
                          <a:spcPts val="0"/>
                        </a:spcBef>
                        <a:spcAft>
                          <a:spcPts val="0"/>
                        </a:spcAft>
                        <a:buNone/>
                      </a:pPr>
                      <a:r>
                        <a:t/>
                      </a:r>
                      <a:endParaRPr b="1" sz="1200">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25"/>
          <p:cNvGraphicFramePr/>
          <p:nvPr/>
        </p:nvGraphicFramePr>
        <p:xfrm>
          <a:off x="279638" y="67525"/>
          <a:ext cx="3000000" cy="3000000"/>
        </p:xfrm>
        <a:graphic>
          <a:graphicData uri="http://schemas.openxmlformats.org/drawingml/2006/table">
            <a:tbl>
              <a:tblPr>
                <a:noFill/>
                <a:tableStyleId>{22C4BCDE-3E73-4E2C-BB11-14BE690EF56C}</a:tableStyleId>
              </a:tblPr>
              <a:tblGrid>
                <a:gridCol w="2034125"/>
                <a:gridCol w="2549900"/>
                <a:gridCol w="2636125"/>
                <a:gridCol w="1464425"/>
              </a:tblGrid>
              <a:tr h="6846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HATE SPEECH</a:t>
                      </a:r>
                      <a:endParaRPr b="1" sz="18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t>EXPECTED</a:t>
                      </a:r>
                      <a:r>
                        <a:rPr b="1" lang="en" sz="1600"/>
                        <a:t> COUNTER SPEECH</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t>GENERATED COUNTER SPEECH</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t>COSINE SIMILARITY</a:t>
                      </a:r>
                      <a:endParaRPr b="1"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03600">
                <a:tc>
                  <a:txBody>
                    <a:bodyPr/>
                    <a:lstStyle/>
                    <a:p>
                      <a:pPr indent="0" lvl="0" marL="0" rtl="0" algn="l">
                        <a:spcBef>
                          <a:spcPts val="0"/>
                        </a:spcBef>
                        <a:spcAft>
                          <a:spcPts val="0"/>
                        </a:spcAft>
                        <a:buNone/>
                      </a:pPr>
                      <a:r>
                        <a:rPr lang="en" sz="1100">
                          <a:solidFill>
                            <a:schemeClr val="dk1"/>
                          </a:solidFill>
                        </a:rPr>
                        <a:t>the blacks should be expelled from the u.s., only white people should remain because they are superior.</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solidFill>
                            <a:schemeClr val="dk1"/>
                          </a:solidFill>
                        </a:rPr>
                        <a:t>the u.s. is full of many different cultures and races, which i consider a lot more equal and human than what you propose.</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solidFill>
                            <a:schemeClr val="dk1"/>
                          </a:solidFill>
                        </a:rPr>
                        <a:t>the u.s is a country of people, not of race. we are all human being with rights and freedoms.</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sz="1150">
                          <a:solidFill>
                            <a:schemeClr val="dk1"/>
                          </a:solidFill>
                        </a:rPr>
                        <a:t>0.90</a:t>
                      </a:r>
                      <a:endParaRPr b="1" sz="12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1032200">
                <a:tc>
                  <a:txBody>
                    <a:bodyPr/>
                    <a:lstStyle/>
                    <a:p>
                      <a:pPr indent="0" lvl="0" marL="0" rtl="0" algn="l">
                        <a:spcBef>
                          <a:spcPts val="0"/>
                        </a:spcBef>
                        <a:spcAft>
                          <a:spcPts val="0"/>
                        </a:spcAft>
                        <a:buNone/>
                      </a:pPr>
                      <a:r>
                        <a:rPr lang="en" sz="1100">
                          <a:solidFill>
                            <a:schemeClr val="dk1"/>
                          </a:solidFill>
                        </a:rPr>
                        <a:t>if only men were the ones to choose their partners, we'd all be so much happier. women's opinion shouldn't be taken into account.</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that is the most important thing: the choice to have a relationship with someone is freely to take for each person, regardless of gender.</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highlight>
                            <a:srgbClr val="FFFFFF"/>
                          </a:highlight>
                        </a:rPr>
                        <a:t>i think it is important to remember that women are human beings with rights. they have the right of choice and should be respected for who they want to be with.</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b="1" lang="en" sz="1150">
                          <a:solidFill>
                            <a:schemeClr val="dk1"/>
                          </a:solidFill>
                        </a:rPr>
                        <a:t>0.91</a:t>
                      </a:r>
                      <a:endParaRPr b="1" sz="1200">
                        <a:solidFill>
                          <a:schemeClr val="dk1"/>
                        </a:solidFill>
                      </a:endParaRPr>
                    </a:p>
                  </a:txBody>
                  <a:tcPr marT="91425" marB="91425" marR="91425" marL="91425"/>
                </a:tc>
              </a:tr>
              <a:tr h="822650">
                <a:tc>
                  <a:txBody>
                    <a:bodyPr/>
                    <a:lstStyle/>
                    <a:p>
                      <a:pPr indent="0" lvl="0" marL="0" rtl="0" algn="l">
                        <a:spcBef>
                          <a:spcPts val="0"/>
                        </a:spcBef>
                        <a:spcAft>
                          <a:spcPts val="0"/>
                        </a:spcAft>
                        <a:buNone/>
                      </a:pPr>
                      <a:r>
                        <a:rPr lang="en" sz="1100">
                          <a:solidFill>
                            <a:schemeClr val="dk1"/>
                          </a:solidFill>
                          <a:highlight>
                            <a:srgbClr val="FFFFFF"/>
                          </a:highlight>
                          <a:latin typeface="Times New Roman"/>
                          <a:ea typeface="Times New Roman"/>
                          <a:cs typeface="Times New Roman"/>
                          <a:sym typeface="Times New Roman"/>
                        </a:rPr>
                        <a:t>mentally disabled folks are criminals.</a:t>
                      </a:r>
                      <a:endParaRPr sz="1100">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solidFill>
                            <a:schemeClr val="dk1"/>
                          </a:solidFill>
                          <a:highlight>
                            <a:srgbClr val="FFFFFF"/>
                          </a:highlight>
                        </a:rPr>
                        <a:t>there are a variety of intellectual and creative disabilities, and they are not crimes. how can you say otherwise?</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lang="en" sz="1100">
                          <a:solidFill>
                            <a:schemeClr val="dk1"/>
                          </a:solidFill>
                          <a:highlight>
                            <a:srgbClr val="FFFFFF"/>
                          </a:highlight>
                        </a:rPr>
                        <a:t>i don't think it is true that all mentally disabled people are criminals. they just need to be treated with respect and dignity, not as criminals.</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b="1" lang="en" sz="1150">
                          <a:solidFill>
                            <a:schemeClr val="dk1"/>
                          </a:solidFill>
                        </a:rPr>
                        <a:t>0.91</a:t>
                      </a:r>
                      <a:endParaRPr b="1" sz="1200">
                        <a:solidFill>
                          <a:schemeClr val="dk1"/>
                        </a:solidFill>
                      </a:endParaRPr>
                    </a:p>
                  </a:txBody>
                  <a:tcPr marT="91425" marB="91425" marR="91425" marL="91425"/>
                </a:tc>
              </a:tr>
              <a:tr h="655525">
                <a:tc>
                  <a:txBody>
                    <a:bodyPr/>
                    <a:lstStyle/>
                    <a:p>
                      <a:pPr indent="0" lvl="0" marL="0" rtl="0" algn="l">
                        <a:spcBef>
                          <a:spcPts val="0"/>
                        </a:spcBef>
                        <a:spcAft>
                          <a:spcPts val="0"/>
                        </a:spcAft>
                        <a:buNone/>
                      </a:pPr>
                      <a:r>
                        <a:rPr lang="en" sz="1000">
                          <a:solidFill>
                            <a:schemeClr val="dk1"/>
                          </a:solidFill>
                        </a:rPr>
                        <a:t>afro-americans are inferior citizens who are born to be oppressed.</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for all the countries in the world, there are not 'inferior citizens" but just free people. to claim that afro-americans are born to be the "oppressed" is just wrong.</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afro-americans are not born to be oppressed. they are born to have the same rights as any other citizen.</a:t>
                      </a:r>
                      <a:endParaRPr sz="1100">
                        <a:highlight>
                          <a:srgbClr val="FFFFFF"/>
                        </a:highlight>
                      </a:endParaRPr>
                    </a:p>
                  </a:txBody>
                  <a:tcPr marT="91425" marB="91425" marR="91425" marL="91425"/>
                </a:tc>
                <a:tc>
                  <a:txBody>
                    <a:bodyPr/>
                    <a:lstStyle/>
                    <a:p>
                      <a:pPr indent="0" lvl="0" marL="0" rtl="0" algn="l">
                        <a:spcBef>
                          <a:spcPts val="0"/>
                        </a:spcBef>
                        <a:spcAft>
                          <a:spcPts val="0"/>
                        </a:spcAft>
                        <a:buNone/>
                      </a:pPr>
                      <a:r>
                        <a:rPr b="1" lang="en" sz="1150">
                          <a:solidFill>
                            <a:schemeClr val="dk1"/>
                          </a:solidFill>
                        </a:rPr>
                        <a:t>0.90</a:t>
                      </a:r>
                      <a:endParaRPr b="1" sz="1200">
                        <a:solidFill>
                          <a:schemeClr val="dk1"/>
                        </a:solidFill>
                      </a:endParaRPr>
                    </a:p>
                  </a:txBody>
                  <a:tcPr marT="91425" marB="91425" marR="91425" marL="91425"/>
                </a:tc>
              </a:tr>
              <a:tr h="1032200">
                <a:tc>
                  <a:txBody>
                    <a:bodyPr/>
                    <a:lstStyle/>
                    <a:p>
                      <a:pPr indent="0" lvl="0" marL="0" rtl="0" algn="l">
                        <a:spcBef>
                          <a:spcPts val="0"/>
                        </a:spcBef>
                        <a:spcAft>
                          <a:spcPts val="0"/>
                        </a:spcAft>
                        <a:buNone/>
                      </a:pPr>
                      <a:r>
                        <a:rPr lang="en" sz="1000">
                          <a:solidFill>
                            <a:schemeClr val="dk1"/>
                          </a:solidFill>
                          <a:highlight>
                            <a:srgbClr val="FFFFFF"/>
                          </a:highlight>
                        </a:rPr>
                        <a:t>all muslims are terrorists</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rPr>
                        <a:t>the overwhelming majority of muslims are peaceful people who just take their faith seriously.</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rPr>
                        <a:t>i don't think that is true. the vast majority of muslims are peaceful people who have helped to build our country and society.</a:t>
                      </a:r>
                      <a:endParaRPr sz="11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b="1" lang="en" sz="1150">
                          <a:solidFill>
                            <a:schemeClr val="dk1"/>
                          </a:solidFill>
                        </a:rPr>
                        <a:t>0.92</a:t>
                      </a:r>
                      <a:endParaRPr b="1" sz="1200">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05500" y="14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Further Improvements</a:t>
            </a:r>
            <a:endParaRPr sz="3020">
              <a:latin typeface="Times New Roman"/>
              <a:ea typeface="Times New Roman"/>
              <a:cs typeface="Times New Roman"/>
              <a:sym typeface="Times New Roman"/>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Explore Jaccard similarity, Levenshtein distance, word2Vec and gloVe word embedding as alternative metrics to cosine similarity to measure similarity between given output and generated output.</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Use a better tokenizer</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Remove outliers using data processing</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Train using larger model and more training data</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11">
                <a:latin typeface="Times New Roman"/>
                <a:ea typeface="Times New Roman"/>
                <a:cs typeface="Times New Roman"/>
                <a:sym typeface="Times New Roman"/>
              </a:rPr>
              <a:t>References</a:t>
            </a:r>
            <a:endParaRPr sz="3611">
              <a:latin typeface="Times New Roman"/>
              <a:ea typeface="Times New Roman"/>
              <a:cs typeface="Times New Roman"/>
              <a:sym typeface="Times New Roman"/>
            </a:endParaRPr>
          </a:p>
        </p:txBody>
      </p:sp>
      <p:sp>
        <p:nvSpPr>
          <p:cNvPr id="186" name="Google Shape;186;p27"/>
          <p:cNvSpPr txBox="1"/>
          <p:nvPr>
            <p:ph idx="1" type="body"/>
          </p:nvPr>
        </p:nvSpPr>
        <p:spPr>
          <a:xfrm>
            <a:off x="311700" y="863550"/>
            <a:ext cx="8520600" cy="3930900"/>
          </a:xfrm>
          <a:prstGeom prst="rect">
            <a:avLst/>
          </a:prstGeom>
        </p:spPr>
        <p:txBody>
          <a:bodyPr anchorCtr="0" anchor="t" bIns="91425" lIns="91425" spcFirstLastPara="1" rIns="91425" wrap="square" tIns="91425">
            <a:normAutofit fontScale="92500"/>
          </a:bodyPr>
          <a:lstStyle/>
          <a:p>
            <a:pPr indent="-387191" lvl="0" marL="457200" rtl="0" algn="l">
              <a:spcBef>
                <a:spcPts val="0"/>
              </a:spcBef>
              <a:spcAft>
                <a:spcPts val="0"/>
              </a:spcAft>
              <a:buClr>
                <a:srgbClr val="0000FF"/>
              </a:buClr>
              <a:buSzPct val="100000"/>
              <a:buChar char="●"/>
            </a:pPr>
            <a:r>
              <a:rPr lang="en" sz="2700" u="sng">
                <a:solidFill>
                  <a:srgbClr val="0000FF"/>
                </a:solidFill>
                <a:hlinkClick r:id="rId3">
                  <a:extLst>
                    <a:ext uri="{A12FA001-AC4F-418D-AE19-62706E023703}">
                      <ahyp:hlinkClr val="tx"/>
                    </a:ext>
                  </a:extLst>
                </a:hlinkClick>
              </a:rPr>
              <a:t>https://arxiv.org/pdf/1910.03270.pdf</a:t>
            </a:r>
            <a:endParaRPr sz="2700" u="sng">
              <a:solidFill>
                <a:srgbClr val="0000FF"/>
              </a:solidFill>
            </a:endParaRPr>
          </a:p>
          <a:p>
            <a:pPr indent="-387191" lvl="0" marL="457200" rtl="0" algn="l">
              <a:spcBef>
                <a:spcPts val="0"/>
              </a:spcBef>
              <a:spcAft>
                <a:spcPts val="0"/>
              </a:spcAft>
              <a:buClr>
                <a:srgbClr val="0000FF"/>
              </a:buClr>
              <a:buSzPct val="100000"/>
              <a:buChar char="●"/>
            </a:pPr>
            <a:r>
              <a:rPr lang="en" sz="2700" u="sng">
                <a:solidFill>
                  <a:srgbClr val="0000FF"/>
                </a:solidFill>
                <a:hlinkClick r:id="rId4">
                  <a:extLst>
                    <a:ext uri="{A12FA001-AC4F-418D-AE19-62706E023703}">
                      <ahyp:hlinkClr val="tx"/>
                    </a:ext>
                  </a:extLst>
                </a:hlinkClick>
              </a:rPr>
              <a:t>https://ojs.aaai.org/index.php/AAAI/article/view/17745</a:t>
            </a:r>
            <a:endParaRPr sz="2700">
              <a:solidFill>
                <a:srgbClr val="0000FF"/>
              </a:solidFill>
            </a:endParaRPr>
          </a:p>
          <a:p>
            <a:pPr indent="-387191" lvl="0" marL="457200" rtl="0" algn="l">
              <a:spcBef>
                <a:spcPts val="0"/>
              </a:spcBef>
              <a:spcAft>
                <a:spcPts val="0"/>
              </a:spcAft>
              <a:buClr>
                <a:srgbClr val="0000EE"/>
              </a:buClr>
              <a:buSzPct val="122727"/>
              <a:buChar char="●"/>
            </a:pPr>
            <a:r>
              <a:rPr lang="en" sz="2200" u="sng">
                <a:solidFill>
                  <a:srgbClr val="0000EE"/>
                </a:solidFill>
                <a:highlight>
                  <a:srgbClr val="FFFFFF"/>
                </a:highlight>
                <a:hlinkClick r:id="rId5">
                  <a:extLst>
                    <a:ext uri="{A12FA001-AC4F-418D-AE19-62706E023703}">
                      <ahyp:hlinkClr val="tx"/>
                    </a:ext>
                  </a:extLst>
                </a:hlinkClick>
              </a:rPr>
              <a:t>https://arxiv.org/pdf/1809.04444.pdf</a:t>
            </a:r>
            <a:endParaRPr sz="2300" u="sng">
              <a:solidFill>
                <a:srgbClr val="0000EE"/>
              </a:solidFill>
              <a:highlight>
                <a:srgbClr val="FFFFFF"/>
              </a:highlight>
            </a:endParaRPr>
          </a:p>
          <a:p>
            <a:pPr indent="-363696" lvl="0" marL="457200" rtl="0" algn="l">
              <a:spcBef>
                <a:spcPts val="0"/>
              </a:spcBef>
              <a:spcAft>
                <a:spcPts val="0"/>
              </a:spcAft>
              <a:buClr>
                <a:srgbClr val="0000EE"/>
              </a:buClr>
              <a:buSzPct val="85185"/>
              <a:buChar char="●"/>
            </a:pPr>
            <a:r>
              <a:rPr lang="en" sz="2700" u="sng">
                <a:solidFill>
                  <a:srgbClr val="0000EE"/>
                </a:solidFill>
                <a:highlight>
                  <a:srgbClr val="FFFFFF"/>
                </a:highlight>
                <a:hlinkClick r:id="rId6">
                  <a:extLst>
                    <a:ext uri="{A12FA001-AC4F-418D-AE19-62706E023703}">
                      <ahyp:hlinkClr val="tx"/>
                    </a:ext>
                  </a:extLst>
                </a:hlinkClick>
              </a:rPr>
              <a:t>https://aclanthology.org/2020.acl-main.110.pd</a:t>
            </a:r>
            <a:r>
              <a:rPr lang="en" sz="2300" u="sng">
                <a:solidFill>
                  <a:srgbClr val="0000EE"/>
                </a:solidFill>
                <a:highlight>
                  <a:srgbClr val="FFFFFF"/>
                </a:highlight>
                <a:hlinkClick r:id="rId7">
                  <a:extLst>
                    <a:ext uri="{A12FA001-AC4F-418D-AE19-62706E023703}">
                      <ahyp:hlinkClr val="tx"/>
                    </a:ext>
                  </a:extLst>
                </a:hlinkClick>
              </a:rPr>
              <a:t>f</a:t>
            </a:r>
            <a:endParaRPr sz="2300" u="sng">
              <a:solidFill>
                <a:srgbClr val="0000EE"/>
              </a:solidFill>
              <a:highlight>
                <a:srgbClr val="FFFFFF"/>
              </a:highlight>
            </a:endParaRPr>
          </a:p>
          <a:p>
            <a:pPr indent="-363696" lvl="0" marL="457200" rtl="0" algn="l">
              <a:spcBef>
                <a:spcPts val="0"/>
              </a:spcBef>
              <a:spcAft>
                <a:spcPts val="0"/>
              </a:spcAft>
              <a:buClr>
                <a:srgbClr val="0000EE"/>
              </a:buClr>
              <a:buSzPct val="100000"/>
              <a:buChar char="●"/>
            </a:pPr>
            <a:r>
              <a:rPr lang="en" sz="2300" u="sng">
                <a:solidFill>
                  <a:srgbClr val="0000EE"/>
                </a:solidFill>
                <a:highlight>
                  <a:srgbClr val="FFFFFF"/>
                </a:highlight>
              </a:rPr>
              <a:t>https://epjdatascience.springeropen.com/articles/10.1140/epjds/s13688-021-00314-6</a:t>
            </a:r>
            <a:endParaRPr sz="2300" u="sng">
              <a:solidFill>
                <a:srgbClr val="0000EE"/>
              </a:solidFill>
              <a:highlight>
                <a:srgbClr val="FFFFFF"/>
              </a:highlight>
            </a:endParaRPr>
          </a:p>
          <a:p>
            <a:pPr indent="0" lvl="0" marL="457200" rtl="0" algn="l">
              <a:spcBef>
                <a:spcPts val="1200"/>
              </a:spcBef>
              <a:spcAft>
                <a:spcPts val="0"/>
              </a:spcAft>
              <a:buNone/>
            </a:pPr>
            <a:r>
              <a:t/>
            </a:r>
            <a:endParaRPr u="sng">
              <a:solidFill>
                <a:srgbClr val="0000FF"/>
              </a:solidFill>
              <a:highlight>
                <a:srgbClr val="FFFFFF"/>
              </a:highlight>
            </a:endParaRPr>
          </a:p>
          <a:p>
            <a:pPr indent="0" lvl="0" marL="457200" rtl="0" algn="l">
              <a:spcBef>
                <a:spcPts val="1200"/>
              </a:spcBef>
              <a:spcAft>
                <a:spcPts val="0"/>
              </a:spcAft>
              <a:buNone/>
            </a:pPr>
            <a:r>
              <a:t/>
            </a:r>
            <a:endParaRPr sz="1300" u="sng">
              <a:solidFill>
                <a:srgbClr val="0000FF"/>
              </a:solidFill>
              <a:highlight>
                <a:srgbClr val="FFFFFF"/>
              </a:highlight>
            </a:endParaRPr>
          </a:p>
          <a:p>
            <a:pPr indent="0" lvl="0" marL="457200" rtl="0" algn="l">
              <a:spcBef>
                <a:spcPts val="1200"/>
              </a:spcBef>
              <a:spcAft>
                <a:spcPts val="1200"/>
              </a:spcAft>
              <a:buNone/>
            </a:pPr>
            <a:r>
              <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11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u="sng">
                <a:latin typeface="Times New Roman"/>
                <a:ea typeface="Times New Roman"/>
                <a:cs typeface="Times New Roman"/>
                <a:sym typeface="Times New Roman"/>
              </a:rPr>
              <a:t>INTRODUCTION</a:t>
            </a:r>
            <a:endParaRPr b="1" sz="3020" u="sng">
              <a:latin typeface="Times New Roman"/>
              <a:ea typeface="Times New Roman"/>
              <a:cs typeface="Times New Roman"/>
              <a:sym typeface="Times New Roman"/>
            </a:endParaRPr>
          </a:p>
        </p:txBody>
      </p:sp>
      <p:sp>
        <p:nvSpPr>
          <p:cNvPr id="62" name="Google Shape;62;p14"/>
          <p:cNvSpPr txBox="1"/>
          <p:nvPr>
            <p:ph idx="1" type="body"/>
          </p:nvPr>
        </p:nvSpPr>
        <p:spPr>
          <a:xfrm>
            <a:off x="266725" y="630925"/>
            <a:ext cx="8520600" cy="4368600"/>
          </a:xfrm>
          <a:prstGeom prst="rect">
            <a:avLst/>
          </a:prstGeom>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Social media has brought about unprecedented levels of global communication, but it has also given </a:t>
            </a:r>
            <a:r>
              <a:rPr b="1" lang="en" sz="1900">
                <a:solidFill>
                  <a:schemeClr val="dk1"/>
                </a:solidFill>
                <a:latin typeface="Times New Roman"/>
                <a:ea typeface="Times New Roman"/>
                <a:cs typeface="Times New Roman"/>
                <a:sym typeface="Times New Roman"/>
              </a:rPr>
              <a:t>rise to hate speech</a:t>
            </a:r>
            <a:r>
              <a:rPr lang="en" sz="1900">
                <a:solidFill>
                  <a:schemeClr val="dk1"/>
                </a:solidFill>
                <a:latin typeface="Times New Roman"/>
                <a:ea typeface="Times New Roman"/>
                <a:cs typeface="Times New Roman"/>
                <a:sym typeface="Times New Roman"/>
              </a:rPr>
              <a:t> and false information. Therefore, it has become </a:t>
            </a:r>
            <a:r>
              <a:rPr b="1" lang="en" sz="1900">
                <a:solidFill>
                  <a:schemeClr val="dk1"/>
                </a:solidFill>
                <a:latin typeface="Times New Roman"/>
                <a:ea typeface="Times New Roman"/>
                <a:cs typeface="Times New Roman"/>
                <a:sym typeface="Times New Roman"/>
              </a:rPr>
              <a:t>crucial to combat</a:t>
            </a:r>
            <a:r>
              <a:rPr lang="en" sz="1900">
                <a:solidFill>
                  <a:schemeClr val="dk1"/>
                </a:solidFill>
                <a:latin typeface="Times New Roman"/>
                <a:ea typeface="Times New Roman"/>
                <a:cs typeface="Times New Roman"/>
                <a:sym typeface="Times New Roman"/>
              </a:rPr>
              <a:t> hate speech in order to sustain a vibrant online community.</a:t>
            </a:r>
            <a:endParaRPr sz="1900">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Combating</a:t>
            </a:r>
            <a:r>
              <a:rPr lang="en" sz="1900">
                <a:solidFill>
                  <a:schemeClr val="dk1"/>
                </a:solidFill>
                <a:latin typeface="Times New Roman"/>
                <a:ea typeface="Times New Roman"/>
                <a:cs typeface="Times New Roman"/>
                <a:sym typeface="Times New Roman"/>
              </a:rPr>
              <a:t> hate speech using </a:t>
            </a:r>
            <a:r>
              <a:rPr b="1" lang="en" sz="1900">
                <a:solidFill>
                  <a:schemeClr val="dk1"/>
                </a:solidFill>
                <a:latin typeface="Times New Roman"/>
                <a:ea typeface="Times New Roman"/>
                <a:cs typeface="Times New Roman"/>
                <a:sym typeface="Times New Roman"/>
              </a:rPr>
              <a:t>computational methods</a:t>
            </a:r>
            <a:r>
              <a:rPr lang="en" sz="1900">
                <a:solidFill>
                  <a:schemeClr val="dk1"/>
                </a:solidFill>
                <a:latin typeface="Times New Roman"/>
                <a:ea typeface="Times New Roman"/>
                <a:cs typeface="Times New Roman"/>
                <a:sym typeface="Times New Roman"/>
              </a:rPr>
              <a:t> is a promising strategy, and the </a:t>
            </a:r>
            <a:r>
              <a:rPr b="1" lang="en" sz="1900">
                <a:solidFill>
                  <a:schemeClr val="dk1"/>
                </a:solidFill>
                <a:latin typeface="Times New Roman"/>
                <a:ea typeface="Times New Roman"/>
                <a:cs typeface="Times New Roman"/>
                <a:sym typeface="Times New Roman"/>
              </a:rPr>
              <a:t>T5 language model</a:t>
            </a:r>
            <a:r>
              <a:rPr lang="en" sz="1900">
                <a:solidFill>
                  <a:schemeClr val="dk1"/>
                </a:solidFill>
                <a:latin typeface="Times New Roman"/>
                <a:ea typeface="Times New Roman"/>
                <a:cs typeface="Times New Roman"/>
                <a:sym typeface="Times New Roman"/>
              </a:rPr>
              <a:t> is a versatile tool for creating </a:t>
            </a:r>
            <a:r>
              <a:rPr b="1" lang="en" sz="1900">
                <a:solidFill>
                  <a:schemeClr val="dk1"/>
                </a:solidFill>
                <a:latin typeface="Times New Roman"/>
                <a:ea typeface="Times New Roman"/>
                <a:cs typeface="Times New Roman"/>
                <a:sym typeface="Times New Roman"/>
              </a:rPr>
              <a:t>counter-narratives</a:t>
            </a:r>
            <a:r>
              <a:rPr lang="en" sz="1900">
                <a:solidFill>
                  <a:schemeClr val="dk1"/>
                </a:solidFill>
                <a:latin typeface="Times New Roman"/>
                <a:ea typeface="Times New Roman"/>
                <a:cs typeface="Times New Roman"/>
                <a:sym typeface="Times New Roman"/>
              </a:rPr>
              <a:t> to hate speech. </a:t>
            </a:r>
            <a:endParaRPr sz="1900">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When </a:t>
            </a:r>
            <a:r>
              <a:rPr b="1" lang="en" sz="1900">
                <a:solidFill>
                  <a:schemeClr val="dk1"/>
                </a:solidFill>
                <a:latin typeface="Times New Roman"/>
                <a:ea typeface="Times New Roman"/>
                <a:cs typeface="Times New Roman"/>
                <a:sym typeface="Times New Roman"/>
              </a:rPr>
              <a:t>trained on a dataset</a:t>
            </a:r>
            <a:r>
              <a:rPr lang="en" sz="1900">
                <a:solidFill>
                  <a:schemeClr val="dk1"/>
                </a:solidFill>
                <a:latin typeface="Times New Roman"/>
                <a:ea typeface="Times New Roman"/>
                <a:cs typeface="Times New Roman"/>
                <a:sym typeface="Times New Roman"/>
              </a:rPr>
              <a:t> of hate speech and its corresponding counter speech, the T5 model can automatically generate </a:t>
            </a:r>
            <a:r>
              <a:rPr b="1" lang="en" sz="1900">
                <a:solidFill>
                  <a:schemeClr val="dk1"/>
                </a:solidFill>
                <a:latin typeface="Times New Roman"/>
                <a:ea typeface="Times New Roman"/>
                <a:cs typeface="Times New Roman"/>
                <a:sym typeface="Times New Roman"/>
              </a:rPr>
              <a:t>new counter-narratives</a:t>
            </a:r>
            <a:r>
              <a:rPr lang="en" sz="1900">
                <a:solidFill>
                  <a:schemeClr val="dk1"/>
                </a:solidFill>
                <a:latin typeface="Times New Roman"/>
                <a:ea typeface="Times New Roman"/>
                <a:cs typeface="Times New Roman"/>
                <a:sym typeface="Times New Roman"/>
              </a:rPr>
              <a:t>, making it easier to respond to hate speech. </a:t>
            </a:r>
            <a:endParaRPr sz="1900">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chemeClr val="dk1"/>
              </a:buClr>
              <a:buSzPts val="1900"/>
              <a:buFont typeface="Times New Roman"/>
              <a:buChar char="❏"/>
            </a:pPr>
            <a:r>
              <a:rPr b="1" lang="en" sz="1900">
                <a:solidFill>
                  <a:schemeClr val="dk1"/>
                </a:solidFill>
                <a:latin typeface="Times New Roman"/>
                <a:ea typeface="Times New Roman"/>
                <a:cs typeface="Times New Roman"/>
                <a:sym typeface="Times New Roman"/>
              </a:rPr>
              <a:t>Python</a:t>
            </a:r>
            <a:r>
              <a:rPr lang="en" sz="1900">
                <a:solidFill>
                  <a:schemeClr val="dk1"/>
                </a:solidFill>
                <a:latin typeface="Times New Roman"/>
                <a:ea typeface="Times New Roman"/>
                <a:cs typeface="Times New Roman"/>
                <a:sym typeface="Times New Roman"/>
              </a:rPr>
              <a:t>, a popular programming language for machine learning and NLP tasks, is the ideal choice for implementing a system that generates counter-narratives using the T5 model.</a:t>
            </a:r>
            <a:endParaRPr sz="19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SzPts val="358"/>
              <a:buNone/>
            </a:pPr>
            <a:r>
              <a:t/>
            </a:r>
            <a:endParaRPr sz="5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9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20" u="sng">
                <a:latin typeface="Times New Roman"/>
                <a:ea typeface="Times New Roman"/>
                <a:cs typeface="Times New Roman"/>
                <a:sym typeface="Times New Roman"/>
              </a:rPr>
              <a:t>CONAN DATASET</a:t>
            </a:r>
            <a:endParaRPr b="1" sz="3020" u="sng">
              <a:latin typeface="Times New Roman"/>
              <a:ea typeface="Times New Roman"/>
              <a:cs typeface="Times New Roman"/>
              <a:sym typeface="Times New Roman"/>
            </a:endParaRPr>
          </a:p>
        </p:txBody>
      </p:sp>
      <p:sp>
        <p:nvSpPr>
          <p:cNvPr id="68" name="Google Shape;68;p15"/>
          <p:cNvSpPr txBox="1"/>
          <p:nvPr>
            <p:ph idx="1" type="body"/>
          </p:nvPr>
        </p:nvSpPr>
        <p:spPr>
          <a:xfrm>
            <a:off x="311700" y="667025"/>
            <a:ext cx="8520600" cy="4341600"/>
          </a:xfrm>
          <a:prstGeom prst="rect">
            <a:avLst/>
          </a:prstGeom>
        </p:spPr>
        <p:txBody>
          <a:bodyPr anchorCtr="0" anchor="t" bIns="91425" lIns="91425" spcFirstLastPara="1" rIns="91425" wrap="square" tIns="91425">
            <a:noAutofit/>
          </a:bodyPr>
          <a:lstStyle/>
          <a:p>
            <a:pPr indent="-353853" lvl="0" marL="457200" marR="0" rtl="0" algn="l">
              <a:lnSpc>
                <a:spcPct val="115000"/>
              </a:lnSpc>
              <a:spcBef>
                <a:spcPts val="0"/>
              </a:spcBef>
              <a:spcAft>
                <a:spcPts val="0"/>
              </a:spcAft>
              <a:buClr>
                <a:schemeClr val="dk1"/>
              </a:buClr>
              <a:buSzPts val="1973"/>
              <a:buFont typeface="Times New Roman"/>
              <a:buChar char="❏"/>
            </a:pPr>
            <a:r>
              <a:rPr lang="en" sz="1972">
                <a:solidFill>
                  <a:schemeClr val="dk1"/>
                </a:solidFill>
                <a:latin typeface="Times New Roman"/>
                <a:ea typeface="Times New Roman"/>
                <a:cs typeface="Times New Roman"/>
                <a:sym typeface="Times New Roman"/>
              </a:rPr>
              <a:t>The CONAN dataset is a </a:t>
            </a:r>
            <a:r>
              <a:rPr b="1" lang="en" sz="1972">
                <a:solidFill>
                  <a:schemeClr val="dk1"/>
                </a:solidFill>
                <a:latin typeface="Times New Roman"/>
                <a:ea typeface="Times New Roman"/>
                <a:cs typeface="Times New Roman"/>
                <a:sym typeface="Times New Roman"/>
              </a:rPr>
              <a:t>valuable resource </a:t>
            </a:r>
            <a:r>
              <a:rPr lang="en" sz="1972">
                <a:solidFill>
                  <a:schemeClr val="dk1"/>
                </a:solidFill>
                <a:latin typeface="Times New Roman"/>
                <a:ea typeface="Times New Roman"/>
                <a:cs typeface="Times New Roman"/>
                <a:sym typeface="Times New Roman"/>
              </a:rPr>
              <a:t>f</a:t>
            </a:r>
            <a:r>
              <a:rPr lang="en" sz="1972">
                <a:solidFill>
                  <a:schemeClr val="dk1"/>
                </a:solidFill>
                <a:latin typeface="Times New Roman"/>
                <a:ea typeface="Times New Roman"/>
                <a:cs typeface="Times New Roman"/>
                <a:sym typeface="Times New Roman"/>
              </a:rPr>
              <a:t>or researchers and practitioners interested in creating machine learning models for producing counter-speech against online hate speech.</a:t>
            </a:r>
            <a:endParaRPr sz="1972">
              <a:solidFill>
                <a:schemeClr val="dk1"/>
              </a:solidFill>
              <a:latin typeface="Times New Roman"/>
              <a:ea typeface="Times New Roman"/>
              <a:cs typeface="Times New Roman"/>
              <a:sym typeface="Times New Roman"/>
            </a:endParaRPr>
          </a:p>
          <a:p>
            <a:pPr indent="-353853" lvl="0" marL="457200" marR="0" rtl="0" algn="l">
              <a:lnSpc>
                <a:spcPct val="115000"/>
              </a:lnSpc>
              <a:spcBef>
                <a:spcPts val="0"/>
              </a:spcBef>
              <a:spcAft>
                <a:spcPts val="0"/>
              </a:spcAft>
              <a:buClr>
                <a:schemeClr val="dk1"/>
              </a:buClr>
              <a:buSzPts val="1973"/>
              <a:buFont typeface="Times New Roman"/>
              <a:buChar char="❏"/>
            </a:pPr>
            <a:r>
              <a:rPr lang="en" sz="1972">
                <a:solidFill>
                  <a:schemeClr val="dk1"/>
                </a:solidFill>
                <a:latin typeface="Times New Roman"/>
                <a:ea typeface="Times New Roman"/>
                <a:cs typeface="Times New Roman"/>
                <a:sym typeface="Times New Roman"/>
              </a:rPr>
              <a:t>The collection includes over </a:t>
            </a:r>
            <a:r>
              <a:rPr b="1" lang="en" sz="1972">
                <a:solidFill>
                  <a:schemeClr val="dk1"/>
                </a:solidFill>
                <a:latin typeface="Times New Roman"/>
                <a:ea typeface="Times New Roman"/>
                <a:cs typeface="Times New Roman"/>
                <a:sym typeface="Times New Roman"/>
              </a:rPr>
              <a:t>11,000 distinct counter-narratives</a:t>
            </a:r>
            <a:r>
              <a:rPr lang="en" sz="1972">
                <a:solidFill>
                  <a:schemeClr val="dk1"/>
                </a:solidFill>
                <a:latin typeface="Times New Roman"/>
                <a:ea typeface="Times New Roman"/>
                <a:cs typeface="Times New Roman"/>
                <a:sym typeface="Times New Roman"/>
              </a:rPr>
              <a:t>, each tagged with the category of hate speech it addresses.</a:t>
            </a:r>
            <a:endParaRPr sz="1972">
              <a:solidFill>
                <a:schemeClr val="dk1"/>
              </a:solidFill>
              <a:latin typeface="Times New Roman"/>
              <a:ea typeface="Times New Roman"/>
              <a:cs typeface="Times New Roman"/>
              <a:sym typeface="Times New Roman"/>
            </a:endParaRPr>
          </a:p>
          <a:p>
            <a:pPr indent="-353853" lvl="0" marL="457200" marR="0" rtl="0" algn="l">
              <a:lnSpc>
                <a:spcPct val="115000"/>
              </a:lnSpc>
              <a:spcBef>
                <a:spcPts val="0"/>
              </a:spcBef>
              <a:spcAft>
                <a:spcPts val="0"/>
              </a:spcAft>
              <a:buClr>
                <a:schemeClr val="dk1"/>
              </a:buClr>
              <a:buSzPts val="1973"/>
              <a:buFont typeface="Times New Roman"/>
              <a:buChar char="❏"/>
            </a:pPr>
            <a:r>
              <a:rPr b="1" lang="en" sz="1972">
                <a:solidFill>
                  <a:schemeClr val="dk1"/>
                </a:solidFill>
                <a:latin typeface="Times New Roman"/>
                <a:ea typeface="Times New Roman"/>
                <a:cs typeface="Times New Roman"/>
                <a:sym typeface="Times New Roman"/>
              </a:rPr>
              <a:t>Benefits</a:t>
            </a:r>
            <a:r>
              <a:rPr lang="en" sz="1972">
                <a:solidFill>
                  <a:schemeClr val="dk1"/>
                </a:solidFill>
                <a:latin typeface="Times New Roman"/>
                <a:ea typeface="Times New Roman"/>
                <a:cs typeface="Times New Roman"/>
                <a:sym typeface="Times New Roman"/>
              </a:rPr>
              <a:t> of using the CONAN dataset include a substantial number of carefully selected, diversified, and high-quality counter-narratives </a:t>
            </a:r>
            <a:r>
              <a:rPr lang="en" sz="1950">
                <a:solidFill>
                  <a:schemeClr val="dk1"/>
                </a:solidFill>
                <a:latin typeface="Times New Roman"/>
                <a:ea typeface="Times New Roman"/>
                <a:cs typeface="Times New Roman"/>
                <a:sym typeface="Times New Roman"/>
              </a:rPr>
              <a:t>written by over </a:t>
            </a:r>
            <a:r>
              <a:rPr b="1" lang="en" sz="1950">
                <a:solidFill>
                  <a:schemeClr val="dk1"/>
                </a:solidFill>
                <a:latin typeface="Times New Roman"/>
                <a:ea typeface="Times New Roman"/>
                <a:cs typeface="Times New Roman"/>
                <a:sym typeface="Times New Roman"/>
              </a:rPr>
              <a:t>100 trained experts from 3 different NGOs</a:t>
            </a:r>
            <a:r>
              <a:rPr lang="en" sz="1950">
                <a:solidFill>
                  <a:schemeClr val="dk1"/>
                </a:solidFill>
                <a:latin typeface="Times New Roman"/>
                <a:ea typeface="Times New Roman"/>
                <a:cs typeface="Times New Roman"/>
                <a:sym typeface="Times New Roman"/>
              </a:rPr>
              <a:t> using </a:t>
            </a:r>
            <a:r>
              <a:rPr b="1" lang="en" sz="1950">
                <a:solidFill>
                  <a:schemeClr val="dk1"/>
                </a:solidFill>
                <a:latin typeface="Times New Roman"/>
                <a:ea typeface="Times New Roman"/>
                <a:cs typeface="Times New Roman"/>
                <a:sym typeface="Times New Roman"/>
              </a:rPr>
              <a:t>nichesourcing</a:t>
            </a:r>
            <a:r>
              <a:rPr lang="en" sz="1950">
                <a:solidFill>
                  <a:schemeClr val="dk1"/>
                </a:solidFill>
                <a:latin typeface="Times New Roman"/>
                <a:ea typeface="Times New Roman"/>
                <a:cs typeface="Times New Roman"/>
                <a:sym typeface="Times New Roman"/>
              </a:rPr>
              <a:t>. </a:t>
            </a:r>
            <a:endParaRPr sz="1950">
              <a:solidFill>
                <a:schemeClr val="dk1"/>
              </a:solidFill>
              <a:latin typeface="Times New Roman"/>
              <a:ea typeface="Times New Roman"/>
              <a:cs typeface="Times New Roman"/>
              <a:sym typeface="Times New Roman"/>
            </a:endParaRPr>
          </a:p>
          <a:p>
            <a:pPr indent="-353853" lvl="0" marL="457200" marR="0" rtl="0" algn="l">
              <a:lnSpc>
                <a:spcPct val="115000"/>
              </a:lnSpc>
              <a:spcBef>
                <a:spcPts val="0"/>
              </a:spcBef>
              <a:spcAft>
                <a:spcPts val="0"/>
              </a:spcAft>
              <a:buClr>
                <a:schemeClr val="dk1"/>
              </a:buClr>
              <a:buSzPts val="1973"/>
              <a:buFont typeface="Times New Roman"/>
              <a:buChar char="❏"/>
            </a:pPr>
            <a:r>
              <a:rPr lang="en" sz="1972">
                <a:solidFill>
                  <a:schemeClr val="dk1"/>
                </a:solidFill>
                <a:latin typeface="Times New Roman"/>
                <a:ea typeface="Times New Roman"/>
                <a:cs typeface="Times New Roman"/>
                <a:sym typeface="Times New Roman"/>
              </a:rPr>
              <a:t>The dataset also includes a broad range of </a:t>
            </a:r>
            <a:r>
              <a:rPr b="1" lang="en" sz="1972">
                <a:solidFill>
                  <a:schemeClr val="dk1"/>
                </a:solidFill>
                <a:latin typeface="Times New Roman"/>
                <a:ea typeface="Times New Roman"/>
                <a:cs typeface="Times New Roman"/>
                <a:sym typeface="Times New Roman"/>
              </a:rPr>
              <a:t>hate speech scenarios and counter-narrative types</a:t>
            </a:r>
            <a:r>
              <a:rPr lang="en" sz="1972">
                <a:solidFill>
                  <a:schemeClr val="dk1"/>
                </a:solidFill>
                <a:latin typeface="Times New Roman"/>
                <a:ea typeface="Times New Roman"/>
                <a:cs typeface="Times New Roman"/>
                <a:sym typeface="Times New Roman"/>
              </a:rPr>
              <a:t>.</a:t>
            </a:r>
            <a:endParaRPr sz="1972">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672">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SzPts val="852"/>
              <a:buNone/>
            </a:pPr>
            <a:r>
              <a:t/>
            </a:r>
            <a:endParaRPr sz="1672">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82400"/>
            <a:ext cx="8520600" cy="43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solidFill>
                  <a:schemeClr val="dk1"/>
                </a:solidFill>
                <a:latin typeface="Times New Roman"/>
                <a:ea typeface="Times New Roman"/>
                <a:cs typeface="Times New Roman"/>
                <a:sym typeface="Times New Roman"/>
              </a:rPr>
              <a:t>Methodology</a:t>
            </a:r>
            <a:endParaRPr b="1"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00">
                <a:solidFill>
                  <a:schemeClr val="dk1"/>
                </a:solidFill>
                <a:latin typeface="Times New Roman"/>
                <a:ea typeface="Times New Roman"/>
                <a:cs typeface="Times New Roman"/>
                <a:sym typeface="Times New Roman"/>
              </a:rPr>
              <a:t>T5 (Text- to-Text Transfer Transformer) methodology is an advanced NLP model created by Google that utilizes a text-to-text transfer learning approach. It has the capability to perform a multitude of NLP tasks and is highly adaptable, as it can be trained on different types of datasets. </a:t>
            </a:r>
            <a:endParaRPr sz="2600"/>
          </a:p>
        </p:txBody>
      </p:sp>
      <p:pic>
        <p:nvPicPr>
          <p:cNvPr id="74" name="Google Shape;74;p16"/>
          <p:cNvPicPr preferRelativeResize="0"/>
          <p:nvPr/>
        </p:nvPicPr>
        <p:blipFill>
          <a:blip r:embed="rId3">
            <a:alphaModFix/>
          </a:blip>
          <a:stretch>
            <a:fillRect/>
          </a:stretch>
        </p:blipFill>
        <p:spPr>
          <a:xfrm>
            <a:off x="4136575" y="2377000"/>
            <a:ext cx="4695726" cy="2306441"/>
          </a:xfrm>
          <a:prstGeom prst="rect">
            <a:avLst/>
          </a:prstGeom>
          <a:noFill/>
          <a:ln>
            <a:noFill/>
          </a:ln>
        </p:spPr>
      </p:pic>
      <p:sp>
        <p:nvSpPr>
          <p:cNvPr id="75" name="Google Shape;75;p16"/>
          <p:cNvSpPr txBox="1"/>
          <p:nvPr/>
        </p:nvSpPr>
        <p:spPr>
          <a:xfrm>
            <a:off x="311700" y="2377000"/>
            <a:ext cx="3965100" cy="250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100">
                <a:solidFill>
                  <a:schemeClr val="dk1"/>
                </a:solidFill>
                <a:latin typeface="Times New Roman"/>
                <a:ea typeface="Times New Roman"/>
                <a:cs typeface="Times New Roman"/>
                <a:sym typeface="Times New Roman"/>
              </a:rPr>
              <a:t>Furthermore, T5 has a large-scale architecture that allows it to acquire a profound understanding of language and context.</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600">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8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20" u="sng">
                <a:latin typeface="Times New Roman"/>
                <a:ea typeface="Times New Roman"/>
                <a:cs typeface="Times New Roman"/>
                <a:sym typeface="Times New Roman"/>
              </a:rPr>
              <a:t>Why T5 Model?</a:t>
            </a:r>
            <a:r>
              <a:rPr lang="en" sz="4020">
                <a:latin typeface="Times New Roman"/>
                <a:ea typeface="Times New Roman"/>
                <a:cs typeface="Times New Roman"/>
                <a:sym typeface="Times New Roman"/>
              </a:rPr>
              <a:t>	</a:t>
            </a:r>
            <a:endParaRPr sz="4020">
              <a:latin typeface="Times New Roman"/>
              <a:ea typeface="Times New Roman"/>
              <a:cs typeface="Times New Roman"/>
              <a:sym typeface="Times New Roman"/>
            </a:endParaRPr>
          </a:p>
        </p:txBody>
      </p:sp>
      <p:sp>
        <p:nvSpPr>
          <p:cNvPr id="81" name="Google Shape;81;p17"/>
          <p:cNvSpPr txBox="1"/>
          <p:nvPr>
            <p:ph idx="1" type="body"/>
          </p:nvPr>
        </p:nvSpPr>
        <p:spPr>
          <a:xfrm>
            <a:off x="311700" y="833075"/>
            <a:ext cx="8520600" cy="39147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Font typeface="Times New Roman"/>
              <a:buChar char="●"/>
            </a:pPr>
            <a:r>
              <a:rPr b="1" lang="en" sz="2200">
                <a:latin typeface="Times New Roman"/>
                <a:ea typeface="Times New Roman"/>
                <a:cs typeface="Times New Roman"/>
                <a:sym typeface="Times New Roman"/>
              </a:rPr>
              <a:t>Versatility</a:t>
            </a:r>
            <a:r>
              <a:rPr b="1" lang="en" sz="2200">
                <a:latin typeface="Times New Roman"/>
                <a:ea typeface="Times New Roman"/>
                <a:cs typeface="Times New Roman"/>
                <a:sym typeface="Times New Roman"/>
              </a:rPr>
              <a:t> : </a:t>
            </a:r>
            <a:r>
              <a:rPr lang="en" sz="2200">
                <a:latin typeface="Times New Roman"/>
                <a:ea typeface="Times New Roman"/>
                <a:cs typeface="Times New Roman"/>
                <a:sym typeface="Times New Roman"/>
              </a:rPr>
              <a:t>It is flexible and can perform wide range of NLP tasks.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lang="en" sz="2200">
                <a:latin typeface="Times New Roman"/>
                <a:ea typeface="Times New Roman"/>
                <a:cs typeface="Times New Roman"/>
                <a:sym typeface="Times New Roman"/>
              </a:rPr>
              <a:t>Large- Scale : </a:t>
            </a:r>
            <a:r>
              <a:rPr lang="en" sz="2200">
                <a:latin typeface="Times New Roman"/>
                <a:ea typeface="Times New Roman"/>
                <a:cs typeface="Times New Roman"/>
                <a:sym typeface="Times New Roman"/>
              </a:rPr>
              <a:t>It was trained with massive amount of data which made it to develop a deep understanding of language and context.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lang="en" sz="2200">
                <a:latin typeface="Times New Roman"/>
                <a:ea typeface="Times New Roman"/>
                <a:cs typeface="Times New Roman"/>
                <a:sym typeface="Times New Roman"/>
              </a:rPr>
              <a:t>High - Quality Responses : </a:t>
            </a:r>
            <a:r>
              <a:rPr lang="en" sz="2200">
                <a:latin typeface="Times New Roman"/>
                <a:ea typeface="Times New Roman"/>
                <a:cs typeface="Times New Roman"/>
                <a:sym typeface="Times New Roman"/>
              </a:rPr>
              <a:t>It is a powerful language model that can generate high quality responses to hate speech.</a:t>
            </a:r>
            <a:endParaRPr sz="22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b="1" lang="en" sz="2300">
                <a:latin typeface="Times New Roman"/>
                <a:ea typeface="Times New Roman"/>
                <a:cs typeface="Times New Roman"/>
                <a:sym typeface="Times New Roman"/>
              </a:rPr>
              <a:t>Rapid Prototyping: Transfer Learning </a:t>
            </a:r>
            <a:r>
              <a:rPr lang="en" sz="2300">
                <a:latin typeface="Times New Roman"/>
                <a:ea typeface="Times New Roman"/>
                <a:cs typeface="Times New Roman"/>
                <a:sym typeface="Times New Roman"/>
              </a:rPr>
              <a:t>It allows developers to quickly test and refine their ideas, which can be helpful in generating counter speech responses.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b="1" lang="en" sz="2300">
                <a:latin typeface="Times New Roman"/>
                <a:ea typeface="Times New Roman"/>
                <a:cs typeface="Times New Roman"/>
                <a:sym typeface="Times New Roman"/>
              </a:rPr>
              <a:t>Open - Source: </a:t>
            </a:r>
            <a:r>
              <a:rPr lang="en" sz="2300">
                <a:latin typeface="Times New Roman"/>
                <a:ea typeface="Times New Roman"/>
                <a:cs typeface="Times New Roman"/>
                <a:sym typeface="Times New Roman"/>
              </a:rPr>
              <a:t>It allows developers to modify and customize its code to build applications tailored to their specific needs.</a:t>
            </a:r>
            <a:endParaRPr sz="23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 PREPROCESSING</a:t>
            </a:r>
            <a:endParaRPr u="sng"/>
          </a:p>
        </p:txBody>
      </p:sp>
      <p:sp>
        <p:nvSpPr>
          <p:cNvPr id="87" name="Google Shape;87;p18"/>
          <p:cNvSpPr txBox="1"/>
          <p:nvPr/>
        </p:nvSpPr>
        <p:spPr>
          <a:xfrm>
            <a:off x="595775" y="1429850"/>
            <a:ext cx="8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8"/>
          <p:cNvSpPr/>
          <p:nvPr/>
        </p:nvSpPr>
        <p:spPr>
          <a:xfrm>
            <a:off x="311700" y="1599600"/>
            <a:ext cx="1131900" cy="119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I</a:t>
            </a:r>
            <a:r>
              <a:rPr b="1" lang="en" sz="1200">
                <a:solidFill>
                  <a:schemeClr val="lt1"/>
                </a:solidFill>
              </a:rPr>
              <a:t>NPUT DATA</a:t>
            </a:r>
            <a:endParaRPr b="1" sz="1200">
              <a:solidFill>
                <a:schemeClr val="lt1"/>
              </a:solidFill>
            </a:endParaRPr>
          </a:p>
        </p:txBody>
      </p:sp>
      <p:sp>
        <p:nvSpPr>
          <p:cNvPr id="89" name="Google Shape;89;p18"/>
          <p:cNvSpPr/>
          <p:nvPr/>
        </p:nvSpPr>
        <p:spPr>
          <a:xfrm>
            <a:off x="7582450" y="1599600"/>
            <a:ext cx="1131900" cy="11916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MODEL</a:t>
            </a:r>
            <a:r>
              <a:rPr lang="en" sz="1200"/>
              <a:t>  </a:t>
            </a:r>
            <a:br>
              <a:rPr lang="en" sz="1200"/>
            </a:br>
            <a:r>
              <a:rPr b="1" lang="en" sz="1200">
                <a:solidFill>
                  <a:schemeClr val="lt1"/>
                </a:solidFill>
              </a:rPr>
              <a:t>TRAINING</a:t>
            </a:r>
            <a:endParaRPr b="1" sz="1200">
              <a:solidFill>
                <a:schemeClr val="lt1"/>
              </a:solidFill>
            </a:endParaRPr>
          </a:p>
        </p:txBody>
      </p:sp>
      <p:sp>
        <p:nvSpPr>
          <p:cNvPr id="90" name="Google Shape;90;p18"/>
          <p:cNvSpPr/>
          <p:nvPr/>
        </p:nvSpPr>
        <p:spPr>
          <a:xfrm>
            <a:off x="2114975" y="1618950"/>
            <a:ext cx="1181700" cy="1152900"/>
          </a:xfrm>
          <a:prstGeom prst="flowChartAlternateProcess">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LOWER CASE CONVERSION</a:t>
            </a:r>
            <a:endParaRPr b="1" sz="1000">
              <a:solidFill>
                <a:srgbClr val="FFFFFF"/>
              </a:solidFill>
            </a:endParaRPr>
          </a:p>
        </p:txBody>
      </p:sp>
      <p:sp>
        <p:nvSpPr>
          <p:cNvPr id="91" name="Google Shape;91;p18"/>
          <p:cNvSpPr/>
          <p:nvPr/>
        </p:nvSpPr>
        <p:spPr>
          <a:xfrm>
            <a:off x="3922175" y="1618950"/>
            <a:ext cx="1275600" cy="1152900"/>
          </a:xfrm>
          <a:prstGeom prst="flowChartAlternateProcess">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REMOVING UNWANTED CHARACTERS/ SYMBOLS</a:t>
            </a:r>
            <a:endParaRPr b="1" sz="1000">
              <a:solidFill>
                <a:srgbClr val="FFFFFF"/>
              </a:solidFill>
            </a:endParaRPr>
          </a:p>
        </p:txBody>
      </p:sp>
      <p:sp>
        <p:nvSpPr>
          <p:cNvPr id="92" name="Google Shape;92;p18"/>
          <p:cNvSpPr/>
          <p:nvPr/>
        </p:nvSpPr>
        <p:spPr>
          <a:xfrm>
            <a:off x="5729363" y="1618950"/>
            <a:ext cx="1181700" cy="1152900"/>
          </a:xfrm>
          <a:prstGeom prst="flowChartAlternateProcess">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7F7F8"/>
                </a:solidFill>
              </a:rPr>
              <a:t>T5</a:t>
            </a:r>
            <a:r>
              <a:rPr b="1" lang="en" sz="1100">
                <a:solidFill>
                  <a:srgbClr val="F7F7F8"/>
                </a:solidFill>
              </a:rPr>
              <a:t> TOKENIZER</a:t>
            </a:r>
            <a:endParaRPr b="1" sz="1100">
              <a:solidFill>
                <a:srgbClr val="F7F7F8"/>
              </a:solidFill>
            </a:endParaRPr>
          </a:p>
        </p:txBody>
      </p:sp>
      <p:sp>
        <p:nvSpPr>
          <p:cNvPr id="93" name="Google Shape;93;p18"/>
          <p:cNvSpPr/>
          <p:nvPr/>
        </p:nvSpPr>
        <p:spPr>
          <a:xfrm>
            <a:off x="1532975" y="2110950"/>
            <a:ext cx="6354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3384538" y="2110950"/>
            <a:ext cx="5835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8425" y="2110950"/>
            <a:ext cx="5199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7013450" y="2110950"/>
            <a:ext cx="6354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1714788" y="23830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3544913" y="23830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5426238" y="23830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7266638" y="23830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873800" y="3862600"/>
            <a:ext cx="1674900" cy="695100"/>
          </a:xfrm>
          <a:prstGeom prst="roundRect">
            <a:avLst>
              <a:gd fmla="val 16667" name="adj"/>
            </a:avLst>
          </a:prstGeom>
          <a:solidFill>
            <a:srgbClr val="66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chemeClr val="lt1"/>
                </a:solidFill>
                <a:latin typeface="Roboto"/>
                <a:ea typeface="Roboto"/>
                <a:cs typeface="Roboto"/>
                <a:sym typeface="Roboto"/>
              </a:rPr>
              <a:t>âJuice (Jews) are worse that Nukes.â</a:t>
            </a:r>
            <a:endParaRPr>
              <a:solidFill>
                <a:schemeClr val="lt1"/>
              </a:solidFill>
            </a:endParaRPr>
          </a:p>
        </p:txBody>
      </p:sp>
      <p:sp>
        <p:nvSpPr>
          <p:cNvPr id="102" name="Google Shape;102;p18"/>
          <p:cNvSpPr/>
          <p:nvPr/>
        </p:nvSpPr>
        <p:spPr>
          <a:xfrm>
            <a:off x="2760400" y="3862600"/>
            <a:ext cx="1618500" cy="695100"/>
          </a:xfrm>
          <a:prstGeom prst="roundRect">
            <a:avLst>
              <a:gd fmla="val 16667" name="adj"/>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50">
                <a:solidFill>
                  <a:schemeClr val="lt1"/>
                </a:solidFill>
                <a:latin typeface="Roboto"/>
                <a:ea typeface="Roboto"/>
                <a:cs typeface="Roboto"/>
                <a:sym typeface="Roboto"/>
              </a:rPr>
              <a:t>âjuice (jews) are worse that nukes.â</a:t>
            </a:r>
            <a:endParaRPr>
              <a:solidFill>
                <a:schemeClr val="lt1"/>
              </a:solidFill>
            </a:endParaRPr>
          </a:p>
        </p:txBody>
      </p:sp>
      <p:sp>
        <p:nvSpPr>
          <p:cNvPr id="103" name="Google Shape;103;p18"/>
          <p:cNvSpPr/>
          <p:nvPr/>
        </p:nvSpPr>
        <p:spPr>
          <a:xfrm>
            <a:off x="4641750" y="3862600"/>
            <a:ext cx="1618500" cy="69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50">
                <a:solidFill>
                  <a:srgbClr val="F7F7F8"/>
                </a:solidFill>
                <a:latin typeface="Roboto"/>
                <a:ea typeface="Roboto"/>
                <a:cs typeface="Roboto"/>
                <a:sym typeface="Roboto"/>
              </a:rPr>
              <a:t>juice (jews) are worse that nukes.</a:t>
            </a:r>
            <a:endParaRPr>
              <a:solidFill>
                <a:srgbClr val="F7F7F8"/>
              </a:solidFill>
            </a:endParaRPr>
          </a:p>
        </p:txBody>
      </p:sp>
      <p:sp>
        <p:nvSpPr>
          <p:cNvPr id="104" name="Google Shape;104;p18"/>
          <p:cNvSpPr/>
          <p:nvPr/>
        </p:nvSpPr>
        <p:spPr>
          <a:xfrm>
            <a:off x="6482150" y="3862600"/>
            <a:ext cx="1827300" cy="6951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Clr>
                <a:schemeClr val="dk1"/>
              </a:buClr>
              <a:buSzPts val="1100"/>
              <a:buFont typeface="Arial"/>
              <a:buNone/>
            </a:pPr>
            <a:r>
              <a:rPr b="1" lang="en" sz="900">
                <a:solidFill>
                  <a:schemeClr val="lt1"/>
                </a:solidFill>
              </a:rPr>
              <a:t>tensor( [[ 22008,    19,   734,    20,    47,   416,    90,   274,    68,   118,   596,     4]] )</a:t>
            </a:r>
            <a:endParaRPr b="1" sz="900">
              <a:solidFill>
                <a:schemeClr val="lt1"/>
              </a:solidFill>
            </a:endParaRPr>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0" name="Google Shape;110;p19"/>
          <p:cNvSpPr txBox="1"/>
          <p:nvPr>
            <p:ph idx="1" type="body"/>
          </p:nvPr>
        </p:nvSpPr>
        <p:spPr>
          <a:xfrm>
            <a:off x="311700" y="957750"/>
            <a:ext cx="8520600" cy="1110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a:t>
            </a:r>
            <a:r>
              <a:rPr lang="en">
                <a:solidFill>
                  <a:schemeClr val="dk1"/>
                </a:solidFill>
              </a:rPr>
              <a:t>o decide the max length of the input and output tokenizer, we plotted histograms of hate_speech and counter_speech input data to understand how much padding and truncation is required</a:t>
            </a:r>
            <a:endParaRPr>
              <a:solidFill>
                <a:schemeClr val="dk1"/>
              </a:solidFill>
            </a:endParaRPr>
          </a:p>
          <a:p>
            <a:pPr indent="-317182" lvl="0" marL="457200" rtl="0" algn="l">
              <a:spcBef>
                <a:spcPts val="1200"/>
              </a:spcBef>
              <a:spcAft>
                <a:spcPts val="0"/>
              </a:spcAft>
              <a:buClr>
                <a:schemeClr val="dk1"/>
              </a:buClr>
              <a:buSzPct val="100000"/>
              <a:buChar char="●"/>
            </a:pPr>
            <a:r>
              <a:rPr lang="en">
                <a:solidFill>
                  <a:schemeClr val="dk1"/>
                </a:solidFill>
              </a:rPr>
              <a:t>Max_source_token_length = 30  and Max_target_token_length = 60</a:t>
            </a:r>
            <a:endParaRPr>
              <a:solidFill>
                <a:schemeClr val="dk1"/>
              </a:solidFill>
            </a:endParaRPr>
          </a:p>
        </p:txBody>
      </p:sp>
      <p:pic>
        <p:nvPicPr>
          <p:cNvPr id="111" name="Google Shape;111;p19"/>
          <p:cNvPicPr preferRelativeResize="0"/>
          <p:nvPr/>
        </p:nvPicPr>
        <p:blipFill>
          <a:blip r:embed="rId3">
            <a:alphaModFix/>
          </a:blip>
          <a:stretch>
            <a:fillRect/>
          </a:stretch>
        </p:blipFill>
        <p:spPr>
          <a:xfrm>
            <a:off x="440150" y="2220450"/>
            <a:ext cx="3732032" cy="2770650"/>
          </a:xfrm>
          <a:prstGeom prst="rect">
            <a:avLst/>
          </a:prstGeom>
          <a:noFill/>
          <a:ln>
            <a:noFill/>
          </a:ln>
        </p:spPr>
      </p:pic>
      <p:pic>
        <p:nvPicPr>
          <p:cNvPr id="112" name="Google Shape;112;p19"/>
          <p:cNvPicPr preferRelativeResize="0"/>
          <p:nvPr/>
        </p:nvPicPr>
        <p:blipFill>
          <a:blip r:embed="rId4">
            <a:alphaModFix/>
          </a:blip>
          <a:stretch>
            <a:fillRect/>
          </a:stretch>
        </p:blipFill>
        <p:spPr>
          <a:xfrm>
            <a:off x="4778832" y="2220450"/>
            <a:ext cx="3781836" cy="277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26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MODEL PIPELINE AND TRAINING</a:t>
            </a:r>
            <a:endParaRPr u="sng"/>
          </a:p>
        </p:txBody>
      </p:sp>
      <p:sp>
        <p:nvSpPr>
          <p:cNvPr id="118" name="Google Shape;118;p20"/>
          <p:cNvSpPr txBox="1"/>
          <p:nvPr/>
        </p:nvSpPr>
        <p:spPr>
          <a:xfrm>
            <a:off x="672775" y="1736050"/>
            <a:ext cx="8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p20"/>
          <p:cNvSpPr/>
          <p:nvPr/>
        </p:nvSpPr>
        <p:spPr>
          <a:xfrm>
            <a:off x="259225" y="1909000"/>
            <a:ext cx="1131900" cy="119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INPUT DATA</a:t>
            </a:r>
            <a:endParaRPr b="1" sz="1200">
              <a:solidFill>
                <a:schemeClr val="lt1"/>
              </a:solidFill>
            </a:endParaRPr>
          </a:p>
        </p:txBody>
      </p:sp>
      <p:sp>
        <p:nvSpPr>
          <p:cNvPr id="120" name="Google Shape;120;p20"/>
          <p:cNvSpPr/>
          <p:nvPr/>
        </p:nvSpPr>
        <p:spPr>
          <a:xfrm>
            <a:off x="7299475" y="1235488"/>
            <a:ext cx="1368600" cy="14013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T-5 LARGE </a:t>
            </a:r>
            <a:r>
              <a:rPr b="1" lang="en" sz="1200">
                <a:solidFill>
                  <a:schemeClr val="lt1"/>
                </a:solidFill>
              </a:rPr>
              <a:t>MODEL</a:t>
            </a:r>
            <a:endParaRPr b="1" sz="1200">
              <a:solidFill>
                <a:schemeClr val="lt1"/>
              </a:solidFill>
            </a:endParaRPr>
          </a:p>
        </p:txBody>
      </p:sp>
      <p:sp>
        <p:nvSpPr>
          <p:cNvPr id="121" name="Google Shape;121;p20"/>
          <p:cNvSpPr/>
          <p:nvPr/>
        </p:nvSpPr>
        <p:spPr>
          <a:xfrm>
            <a:off x="1722875" y="1928350"/>
            <a:ext cx="1181700" cy="1152900"/>
          </a:xfrm>
          <a:prstGeom prst="flowChartAlternateProcess">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ENCODING</a:t>
            </a:r>
            <a:endParaRPr b="1" sz="1200">
              <a:solidFill>
                <a:srgbClr val="FFFFFF"/>
              </a:solidFill>
            </a:endParaRPr>
          </a:p>
        </p:txBody>
      </p:sp>
      <p:sp>
        <p:nvSpPr>
          <p:cNvPr id="122" name="Google Shape;122;p20"/>
          <p:cNvSpPr/>
          <p:nvPr/>
        </p:nvSpPr>
        <p:spPr>
          <a:xfrm>
            <a:off x="3240075" y="1928350"/>
            <a:ext cx="1181700" cy="1152900"/>
          </a:xfrm>
          <a:prstGeom prst="flowChartAlternateProcess">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FLATTEN</a:t>
            </a:r>
            <a:endParaRPr b="1" sz="1200">
              <a:solidFill>
                <a:srgbClr val="FFFFFF"/>
              </a:solidFill>
            </a:endParaRPr>
          </a:p>
        </p:txBody>
      </p:sp>
      <p:sp>
        <p:nvSpPr>
          <p:cNvPr id="123" name="Google Shape;123;p20"/>
          <p:cNvSpPr/>
          <p:nvPr/>
        </p:nvSpPr>
        <p:spPr>
          <a:xfrm>
            <a:off x="5295088" y="1424437"/>
            <a:ext cx="1181700" cy="1152900"/>
          </a:xfrm>
          <a:prstGeom prst="flowChartAlternateProcess">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7F7F8"/>
                </a:solidFill>
              </a:rPr>
              <a:t>COUNTER SPEECH GENERATOR MODULE</a:t>
            </a:r>
            <a:endParaRPr b="1" sz="1100">
              <a:solidFill>
                <a:srgbClr val="F7F7F8"/>
              </a:solidFill>
            </a:endParaRPr>
          </a:p>
        </p:txBody>
      </p:sp>
      <p:sp>
        <p:nvSpPr>
          <p:cNvPr id="124" name="Google Shape;124;p20"/>
          <p:cNvSpPr/>
          <p:nvPr/>
        </p:nvSpPr>
        <p:spPr>
          <a:xfrm>
            <a:off x="1454200" y="2420375"/>
            <a:ext cx="3375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2995220" y="2420350"/>
            <a:ext cx="337500" cy="1689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525023" y="2582020"/>
            <a:ext cx="588000" cy="1425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1492488" y="27434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007813" y="27434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4525013" y="2743475"/>
            <a:ext cx="129000" cy="1271100"/>
          </a:xfrm>
          <a:prstGeom prst="down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1110150" y="4091350"/>
            <a:ext cx="893700" cy="772500"/>
          </a:xfrm>
          <a:prstGeom prst="roundRect">
            <a:avLst>
              <a:gd fmla="val 16667" name="adj"/>
            </a:avLst>
          </a:prstGeom>
          <a:solidFill>
            <a:srgbClr val="66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50">
                <a:solidFill>
                  <a:schemeClr val="lt1"/>
                </a:solidFill>
                <a:latin typeface="Roboto"/>
                <a:ea typeface="Roboto"/>
                <a:cs typeface="Roboto"/>
                <a:sym typeface="Roboto"/>
              </a:rPr>
              <a:t>jews</a:t>
            </a:r>
            <a:endParaRPr b="1" sz="1900">
              <a:solidFill>
                <a:schemeClr val="lt1"/>
              </a:solidFill>
            </a:endParaRPr>
          </a:p>
        </p:txBody>
      </p:sp>
      <p:sp>
        <p:nvSpPr>
          <p:cNvPr id="131" name="Google Shape;131;p20"/>
          <p:cNvSpPr/>
          <p:nvPr/>
        </p:nvSpPr>
        <p:spPr>
          <a:xfrm>
            <a:off x="2263075" y="4091350"/>
            <a:ext cx="1618500" cy="772500"/>
          </a:xfrm>
          <a:prstGeom prst="roundRect">
            <a:avLst>
              <a:gd fmla="val 16667" name="adj"/>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50">
                <a:solidFill>
                  <a:schemeClr val="lt1"/>
                </a:solidFill>
                <a:latin typeface="Roboto"/>
                <a:ea typeface="Roboto"/>
                <a:cs typeface="Roboto"/>
                <a:sym typeface="Roboto"/>
              </a:rPr>
              <a:t>Id: 734</a:t>
            </a:r>
            <a:br>
              <a:rPr b="1" lang="en" sz="1250">
                <a:solidFill>
                  <a:schemeClr val="lt1"/>
                </a:solidFill>
                <a:latin typeface="Roboto"/>
                <a:ea typeface="Roboto"/>
                <a:cs typeface="Roboto"/>
                <a:sym typeface="Roboto"/>
              </a:rPr>
            </a:br>
            <a:r>
              <a:rPr b="1" lang="en" sz="1250">
                <a:solidFill>
                  <a:schemeClr val="lt1"/>
                </a:solidFill>
                <a:latin typeface="Roboto"/>
                <a:ea typeface="Roboto"/>
                <a:cs typeface="Roboto"/>
                <a:sym typeface="Roboto"/>
              </a:rPr>
              <a:t>Label: 25</a:t>
            </a:r>
            <a:br>
              <a:rPr b="1" lang="en" sz="1250">
                <a:solidFill>
                  <a:schemeClr val="lt1"/>
                </a:solidFill>
                <a:latin typeface="Roboto"/>
                <a:ea typeface="Roboto"/>
                <a:cs typeface="Roboto"/>
                <a:sym typeface="Roboto"/>
              </a:rPr>
            </a:br>
            <a:r>
              <a:rPr b="1" lang="en" sz="1250">
                <a:solidFill>
                  <a:schemeClr val="lt1"/>
                </a:solidFill>
                <a:latin typeface="Roboto"/>
                <a:ea typeface="Roboto"/>
                <a:cs typeface="Roboto"/>
                <a:sym typeface="Roboto"/>
              </a:rPr>
              <a:t>Attention Mask:1</a:t>
            </a:r>
            <a:endParaRPr b="1" sz="1600">
              <a:solidFill>
                <a:schemeClr val="lt1"/>
              </a:solidFill>
            </a:endParaRPr>
          </a:p>
        </p:txBody>
      </p:sp>
      <p:sp>
        <p:nvSpPr>
          <p:cNvPr id="132" name="Google Shape;132;p20"/>
          <p:cNvSpPr/>
          <p:nvPr/>
        </p:nvSpPr>
        <p:spPr>
          <a:xfrm>
            <a:off x="4140800" y="4091375"/>
            <a:ext cx="1181700" cy="7725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50">
                <a:solidFill>
                  <a:srgbClr val="F7F7F8"/>
                </a:solidFill>
                <a:latin typeface="Roboto"/>
                <a:ea typeface="Roboto"/>
                <a:cs typeface="Roboto"/>
                <a:sym typeface="Roboto"/>
              </a:rPr>
              <a:t>[734, 25, 1]</a:t>
            </a:r>
            <a:endParaRPr>
              <a:solidFill>
                <a:srgbClr val="F7F7F8"/>
              </a:solidFill>
            </a:endParaRPr>
          </a:p>
        </p:txBody>
      </p:sp>
      <p:sp>
        <p:nvSpPr>
          <p:cNvPr id="133" name="Google Shape;133;p20"/>
          <p:cNvSpPr/>
          <p:nvPr/>
        </p:nvSpPr>
        <p:spPr>
          <a:xfrm>
            <a:off x="5291875" y="2757900"/>
            <a:ext cx="1181700" cy="1152900"/>
          </a:xfrm>
          <a:prstGeom prst="flowChartAlternateProcess">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7F7F8"/>
                </a:solidFill>
              </a:rPr>
              <a:t>TEST</a:t>
            </a:r>
            <a:endParaRPr b="1" sz="1100">
              <a:solidFill>
                <a:srgbClr val="F7F7F8"/>
              </a:solidFill>
            </a:endParaRPr>
          </a:p>
        </p:txBody>
      </p:sp>
      <p:sp>
        <p:nvSpPr>
          <p:cNvPr id="134" name="Google Shape;134;p20"/>
          <p:cNvSpPr/>
          <p:nvPr/>
        </p:nvSpPr>
        <p:spPr>
          <a:xfrm>
            <a:off x="5068069" y="1846400"/>
            <a:ext cx="312300" cy="802800"/>
          </a:xfrm>
          <a:prstGeom prst="bentArrow">
            <a:avLst>
              <a:gd fmla="val 25000" name="adj1"/>
              <a:gd fmla="val 25000" name="adj2"/>
              <a:gd fmla="val 25000" name="adj3"/>
              <a:gd fmla="val 43750" name="adj4"/>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flipH="1" rot="10800000">
            <a:off x="5068081" y="2649025"/>
            <a:ext cx="312300" cy="802800"/>
          </a:xfrm>
          <a:prstGeom prst="bentArrow">
            <a:avLst>
              <a:gd fmla="val 25000" name="adj1"/>
              <a:gd fmla="val 25000" name="adj2"/>
              <a:gd fmla="val 25000" name="adj3"/>
              <a:gd fmla="val 43750" name="adj4"/>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6508500" y="1883016"/>
            <a:ext cx="614400" cy="1128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7075994" y="1300588"/>
            <a:ext cx="326100" cy="635700"/>
          </a:xfrm>
          <a:prstGeom prst="bentArrow">
            <a:avLst>
              <a:gd fmla="val 25000" name="adj1"/>
              <a:gd fmla="val 25000" name="adj2"/>
              <a:gd fmla="val 25000" name="adj3"/>
              <a:gd fmla="val 43750" name="adj4"/>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flipH="1" rot="10800000">
            <a:off x="7076006" y="1925438"/>
            <a:ext cx="326100" cy="635700"/>
          </a:xfrm>
          <a:prstGeom prst="bentArrow">
            <a:avLst>
              <a:gd fmla="val 25000" name="adj1"/>
              <a:gd fmla="val 25000" name="adj2"/>
              <a:gd fmla="val 25000" name="adj3"/>
              <a:gd fmla="val 43750" name="adj4"/>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4765925" y="1511325"/>
            <a:ext cx="6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rPr>
              <a:t>4500</a:t>
            </a:r>
            <a:endParaRPr b="1">
              <a:solidFill>
                <a:srgbClr val="1155CC"/>
              </a:solidFill>
            </a:endParaRPr>
          </a:p>
        </p:txBody>
      </p:sp>
      <p:sp>
        <p:nvSpPr>
          <p:cNvPr id="140" name="Google Shape;140;p20"/>
          <p:cNvSpPr txBox="1"/>
          <p:nvPr/>
        </p:nvSpPr>
        <p:spPr>
          <a:xfrm>
            <a:off x="4810175" y="3395025"/>
            <a:ext cx="5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90000"/>
                </a:solidFill>
              </a:rPr>
              <a:t>500</a:t>
            </a:r>
            <a:endParaRPr b="1">
              <a:solidFill>
                <a:srgbClr val="990000"/>
              </a:solidFill>
            </a:endParaRPr>
          </a:p>
        </p:txBody>
      </p:sp>
      <p:sp>
        <p:nvSpPr>
          <p:cNvPr id="141" name="Google Shape;141;p20"/>
          <p:cNvSpPr txBox="1"/>
          <p:nvPr/>
        </p:nvSpPr>
        <p:spPr>
          <a:xfrm>
            <a:off x="6890400" y="841850"/>
            <a:ext cx="17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1155CC"/>
                </a:solidFill>
              </a:rPr>
              <a:t>TRAINING</a:t>
            </a:r>
            <a:r>
              <a:rPr b="1" lang="en">
                <a:solidFill>
                  <a:srgbClr val="1155CC"/>
                </a:solidFill>
              </a:rPr>
              <a:t>: </a:t>
            </a:r>
            <a:r>
              <a:rPr b="1" lang="en">
                <a:solidFill>
                  <a:srgbClr val="1155CC"/>
                </a:solidFill>
              </a:rPr>
              <a:t>4000</a:t>
            </a:r>
            <a:endParaRPr b="1">
              <a:solidFill>
                <a:srgbClr val="1155CC"/>
              </a:solidFill>
            </a:endParaRPr>
          </a:p>
        </p:txBody>
      </p:sp>
      <p:sp>
        <p:nvSpPr>
          <p:cNvPr id="142" name="Google Shape;142;p20"/>
          <p:cNvSpPr txBox="1"/>
          <p:nvPr/>
        </p:nvSpPr>
        <p:spPr>
          <a:xfrm>
            <a:off x="6890400" y="2636800"/>
            <a:ext cx="19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90000"/>
                </a:solidFill>
              </a:rPr>
              <a:t>VALIDATION</a:t>
            </a:r>
            <a:r>
              <a:rPr b="1" lang="en">
                <a:solidFill>
                  <a:srgbClr val="990000"/>
                </a:solidFill>
              </a:rPr>
              <a:t>: </a:t>
            </a:r>
            <a:r>
              <a:rPr b="1" lang="en">
                <a:solidFill>
                  <a:srgbClr val="990000"/>
                </a:solidFill>
              </a:rPr>
              <a:t>500</a:t>
            </a:r>
            <a:endParaRPr b="1">
              <a:solidFill>
                <a:srgbClr val="99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Hyperparameters</a:t>
            </a:r>
            <a:endParaRPr/>
          </a:p>
        </p:txBody>
      </p:sp>
      <p:sp>
        <p:nvSpPr>
          <p:cNvPr id="148" name="Google Shape;148;p21"/>
          <p:cNvSpPr txBox="1"/>
          <p:nvPr>
            <p:ph idx="1" type="body"/>
          </p:nvPr>
        </p:nvSpPr>
        <p:spPr>
          <a:xfrm>
            <a:off x="311700" y="1209275"/>
            <a:ext cx="8520600" cy="371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Total Data Points = 5000</a:t>
            </a:r>
            <a:endParaRPr sz="1300">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sz="1300">
                <a:latin typeface="Times New Roman"/>
                <a:ea typeface="Times New Roman"/>
                <a:cs typeface="Times New Roman"/>
                <a:sym typeface="Times New Roman"/>
              </a:rPr>
              <a:t>Training split = 4000 (80%)</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Validation split = 500 (10%)</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Test split = 500 (10%)</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 Batch Size = 20 so that our model can converge to global minima faster than by keeping batch size smaller. </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 Number of Epochs = 20 so that our model has enough epochs to get trained</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 Learning Rate = 0.0001 </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 Optimiser = Adam</a:t>
            </a:r>
            <a:endParaRPr sz="1300">
              <a:latin typeface="Times New Roman"/>
              <a:ea typeface="Times New Roman"/>
              <a:cs typeface="Times New Roman"/>
              <a:sym typeface="Times New Roman"/>
            </a:endParaRPr>
          </a:p>
          <a:p>
            <a:pPr indent="0" lvl="0" marL="0" rtl="0" algn="l">
              <a:spcBef>
                <a:spcPts val="1200"/>
              </a:spcBef>
              <a:spcAft>
                <a:spcPts val="0"/>
              </a:spcAft>
              <a:buNone/>
            </a:pPr>
            <a:r>
              <a:rPr lang="en" sz="1300">
                <a:latin typeface="Times New Roman"/>
                <a:ea typeface="Times New Roman"/>
                <a:cs typeface="Times New Roman"/>
                <a:sym typeface="Times New Roman"/>
              </a:rPr>
              <a:t>→ Number of workers = 12</a:t>
            </a:r>
            <a:endParaRPr sz="1300">
              <a:latin typeface="Times New Roman"/>
              <a:ea typeface="Times New Roman"/>
              <a:cs typeface="Times New Roman"/>
              <a:sym typeface="Times New Roman"/>
            </a:endParaRPr>
          </a:p>
          <a:p>
            <a:pPr indent="0" lvl="0" marL="0" rtl="0" algn="l">
              <a:spcBef>
                <a:spcPts val="1200"/>
              </a:spcBef>
              <a:spcAft>
                <a:spcPts val="1200"/>
              </a:spcAft>
              <a:buNone/>
            </a:pPr>
            <a:r>
              <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