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62" r:id="rId5"/>
    <p:sldId id="267" r:id="rId6"/>
    <p:sldId id="268" r:id="rId7"/>
    <p:sldId id="269" r:id="rId8"/>
    <p:sldId id="259" r:id="rId9"/>
    <p:sldId id="263" r:id="rId10"/>
    <p:sldId id="260" r:id="rId11"/>
    <p:sldId id="261" r:id="rId12"/>
    <p:sldId id="264" r:id="rId13"/>
    <p:sldId id="265"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thak Raj" initials="SR" lastIdx="1" clrIdx="0">
    <p:extLst>
      <p:ext uri="{19B8F6BF-5375-455C-9EA6-DF929625EA0E}">
        <p15:presenceInfo xmlns:p15="http://schemas.microsoft.com/office/powerpoint/2012/main" userId="Sarthak Ra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3178" autoAdjust="0"/>
  </p:normalViewPr>
  <p:slideViewPr>
    <p:cSldViewPr snapToGrid="0">
      <p:cViewPr varScale="1">
        <p:scale>
          <a:sx n="45" d="100"/>
          <a:sy n="45" d="100"/>
        </p:scale>
        <p:origin x="1698"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983E99-D0E0-4F60-8314-3F62AA50E945}" type="datetimeFigureOut">
              <a:rPr lang="en-IN" smtClean="0"/>
              <a:t>30-10-2023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EB84C2-A8D1-4A77-815D-D4121D26587B}" type="slidenum">
              <a:rPr lang="en-IN" smtClean="0"/>
              <a:t>‹#›</a:t>
            </a:fld>
            <a:endParaRPr lang="en-IN"/>
          </a:p>
        </p:txBody>
      </p:sp>
    </p:spTree>
    <p:extLst>
      <p:ext uri="{BB962C8B-B14F-4D97-AF65-F5344CB8AC3E}">
        <p14:creationId xmlns:p14="http://schemas.microsoft.com/office/powerpoint/2010/main" val="1862716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TOR ( Takeover Requests)</a:t>
            </a:r>
            <a:br>
              <a:rPr lang="en-IN" dirty="0"/>
            </a:br>
            <a:r>
              <a:rPr lang="en-IN" dirty="0"/>
              <a:t>CAD: </a:t>
            </a:r>
            <a:r>
              <a:rPr lang="en-US" sz="1200" b="0" i="0" kern="1200" dirty="0">
                <a:solidFill>
                  <a:schemeClr val="tx1"/>
                </a:solidFill>
                <a:effectLst/>
                <a:latin typeface="+mn-lt"/>
                <a:ea typeface="+mn-ea"/>
                <a:cs typeface="+mn-cs"/>
              </a:rPr>
              <a:t>Level 3 automation is known as “conditional automation.” The car can control both its speed and steering at the same time, and can monitor its surroundings, so it is able to drive on its own under certain conditions.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Example:  example of conditional automation is </a:t>
            </a:r>
            <a:r>
              <a:rPr lang="en-US" sz="1200" b="1" i="0" kern="1200" dirty="0">
                <a:solidFill>
                  <a:schemeClr val="tx1"/>
                </a:solidFill>
                <a:effectLst/>
                <a:latin typeface="+mn-lt"/>
                <a:ea typeface="+mn-ea"/>
                <a:cs typeface="+mn-cs"/>
              </a:rPr>
              <a:t>Audi's AI traffic jam pilot</a:t>
            </a:r>
          </a:p>
          <a:p>
            <a:r>
              <a:rPr lang="en-IN" b="1" i="1" dirty="0"/>
              <a:t>Conditionally Automated Driving </a:t>
            </a:r>
            <a:r>
              <a:rPr lang="en-IN" dirty="0"/>
              <a:t>(</a:t>
            </a:r>
            <a:r>
              <a:rPr lang="en-US" dirty="0"/>
              <a:t>CAD)</a:t>
            </a:r>
            <a:endParaRPr lang="en-IN" b="1" dirty="0"/>
          </a:p>
        </p:txBody>
      </p:sp>
      <p:sp>
        <p:nvSpPr>
          <p:cNvPr id="4" name="Slide Number Placeholder 3"/>
          <p:cNvSpPr>
            <a:spLocks noGrp="1"/>
          </p:cNvSpPr>
          <p:nvPr>
            <p:ph type="sldNum" sz="quarter" idx="5"/>
          </p:nvPr>
        </p:nvSpPr>
        <p:spPr/>
        <p:txBody>
          <a:bodyPr/>
          <a:lstStyle/>
          <a:p>
            <a:fld id="{D8EB84C2-A8D1-4A77-815D-D4121D26587B}" type="slidenum">
              <a:rPr lang="en-IN" smtClean="0"/>
              <a:t>2</a:t>
            </a:fld>
            <a:endParaRPr lang="en-IN"/>
          </a:p>
        </p:txBody>
      </p:sp>
    </p:spTree>
    <p:extLst>
      <p:ext uri="{BB962C8B-B14F-4D97-AF65-F5344CB8AC3E}">
        <p14:creationId xmlns:p14="http://schemas.microsoft.com/office/powerpoint/2010/main" val="1447092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32 participants got the license within a year.</a:t>
            </a:r>
          </a:p>
          <a:p>
            <a:r>
              <a:rPr lang="en-IN" dirty="0"/>
              <a:t>14 were holding the license for more than a year but less than 3 years.</a:t>
            </a:r>
          </a:p>
          <a:p>
            <a:r>
              <a:rPr lang="en-IN" dirty="0"/>
              <a:t>And the remaining had their license for more than 3 years.</a:t>
            </a:r>
          </a:p>
        </p:txBody>
      </p:sp>
      <p:sp>
        <p:nvSpPr>
          <p:cNvPr id="4" name="Slide Number Placeholder 3"/>
          <p:cNvSpPr>
            <a:spLocks noGrp="1"/>
          </p:cNvSpPr>
          <p:nvPr>
            <p:ph type="sldNum" sz="quarter" idx="5"/>
          </p:nvPr>
        </p:nvSpPr>
        <p:spPr/>
        <p:txBody>
          <a:bodyPr/>
          <a:lstStyle/>
          <a:p>
            <a:fld id="{D8EB84C2-A8D1-4A77-815D-D4121D26587B}" type="slidenum">
              <a:rPr lang="en-IN" smtClean="0"/>
              <a:t>4</a:t>
            </a:fld>
            <a:endParaRPr lang="en-IN"/>
          </a:p>
        </p:txBody>
      </p:sp>
    </p:spTree>
    <p:extLst>
      <p:ext uri="{BB962C8B-B14F-4D97-AF65-F5344CB8AC3E}">
        <p14:creationId xmlns:p14="http://schemas.microsoft.com/office/powerpoint/2010/main" val="1567578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Participant starts manual driving on a straight road.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Vehicle informs of highway entrance and issues TOR to switch to automated driving.</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Vehicle enters highway entrance on a curved section.</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Red truck narrowly misses the participant's vehicle, and vehicle performs automated emergency braking.</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Vehicle resumes automated driving and goes on along a straight highway road.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Vehicle issues TOR to switch to manual driving due to construction site ahead.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Participant follows detour around the construction site.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Vehicle informs of safe situation and issues TOR to switch back to automated driving.</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Vehicle continues automatically driving for a while.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Vehicle informs of highway exit and issues TOR to switch back to manual driving.</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Participant successfully gets off the highway and driving session is finished.</a:t>
            </a:r>
          </a:p>
        </p:txBody>
      </p:sp>
      <p:sp>
        <p:nvSpPr>
          <p:cNvPr id="4" name="Slide Number Placeholder 3"/>
          <p:cNvSpPr>
            <a:spLocks noGrp="1"/>
          </p:cNvSpPr>
          <p:nvPr>
            <p:ph type="sldNum" sz="quarter" idx="5"/>
          </p:nvPr>
        </p:nvSpPr>
        <p:spPr/>
        <p:txBody>
          <a:bodyPr/>
          <a:lstStyle/>
          <a:p>
            <a:fld id="{D8EB84C2-A8D1-4A77-815D-D4121D26587B}" type="slidenum">
              <a:rPr lang="en-IN" smtClean="0"/>
              <a:t>7</a:t>
            </a:fld>
            <a:endParaRPr lang="en-IN"/>
          </a:p>
        </p:txBody>
      </p:sp>
    </p:spTree>
    <p:extLst>
      <p:ext uri="{BB962C8B-B14F-4D97-AF65-F5344CB8AC3E}">
        <p14:creationId xmlns:p14="http://schemas.microsoft.com/office/powerpoint/2010/main" val="3597371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IN" sz="1200" kern="1200" dirty="0">
                <a:solidFill>
                  <a:schemeClr val="tx1"/>
                </a:solidFill>
                <a:effectLst/>
                <a:latin typeface="+mn-lt"/>
                <a:ea typeface="+mn-ea"/>
                <a:cs typeface="+mn-cs"/>
              </a:rPr>
              <a:t>Drivers were faster to respond to takeover requests when they were accompanied by an auditory alert (M = 0.666 seconds) than when they were only accompanied by a visual alert (M = 1.272 seconds)</a:t>
            </a:r>
          </a:p>
          <a:p>
            <a:pPr marL="0" indent="0">
              <a:buNone/>
            </a:pPr>
            <a:endParaRPr lang="en-I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N" sz="1200" kern="1200" dirty="0">
                <a:solidFill>
                  <a:schemeClr val="tx1"/>
                </a:solidFill>
                <a:effectLst/>
                <a:latin typeface="+mn-lt"/>
                <a:ea typeface="+mn-ea"/>
                <a:cs typeface="+mn-cs"/>
              </a:rPr>
              <a:t>Drivers were faster to respond to takeover requests when they were accompanied by text on the cluster with a coloured background (M = -0.155 seconds) than when there was no text or background color (M = 0.142 seconds).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N" sz="1200" kern="1200" dirty="0">
                <a:solidFill>
                  <a:schemeClr val="tx1"/>
                </a:solidFill>
                <a:effectLst/>
                <a:latin typeface="+mn-lt"/>
                <a:ea typeface="+mn-ea"/>
                <a:cs typeface="+mn-cs"/>
              </a:rPr>
              <a:t>Drivers were also faster to respond to takeover requests when they were accompanied by an auditory alert (M = -0.253 seconds) than when there was only a visual alert (M = 0.210 seconds).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N" sz="1200" kern="1200" dirty="0">
                <a:solidFill>
                  <a:schemeClr val="tx1"/>
                </a:solidFill>
                <a:effectLst/>
                <a:latin typeface="+mn-lt"/>
                <a:ea typeface="+mn-ea"/>
                <a:cs typeface="+mn-cs"/>
              </a:rPr>
              <a:t>Drivers were faster to respond to takeover requests when they were accompanied by text on the cluster with a colored background (M = 0.801 seconds) than when there was no text or background color (M = 0.391 seconds).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N" sz="1200" kern="1200" dirty="0">
                <a:solidFill>
                  <a:schemeClr val="tx1"/>
                </a:solidFill>
                <a:effectLst/>
                <a:latin typeface="+mn-lt"/>
                <a:ea typeface="+mn-ea"/>
                <a:cs typeface="+mn-cs"/>
              </a:rPr>
              <a:t>Drivers were faster to respond to takeover requests when they were accompanied by text on the cluster with a colored background (M = -0.242 seconds) than when there was no text or background color (M = 0.226 seconds).</a:t>
            </a:r>
          </a:p>
          <a:p>
            <a:pPr marL="0" indent="0">
              <a:buNone/>
            </a:pPr>
            <a:endParaRPr lang="en-IN" sz="1200" b="0" dirty="0"/>
          </a:p>
          <a:p>
            <a:pPr marL="0" indent="0">
              <a:buNone/>
            </a:pPr>
            <a:r>
              <a:rPr lang="en-IN" sz="1200" b="1" dirty="0"/>
              <a:t>Overall Study Findings:</a:t>
            </a:r>
            <a:endParaRPr lang="en-IN" sz="1200" dirty="0"/>
          </a:p>
          <a:p>
            <a:pPr marL="0" indent="0">
              <a:buNone/>
            </a:pPr>
            <a:r>
              <a:rPr lang="en-IN" sz="1200" dirty="0"/>
              <a:t>Multimodal explanations and in-vehicle display enhance takeover performance.</a:t>
            </a:r>
          </a:p>
          <a:p>
            <a:pPr marL="0" indent="0">
              <a:buNone/>
            </a:pPr>
            <a:r>
              <a:rPr lang="en-IN" sz="1200" dirty="0"/>
              <a:t>Text on the cluster with a colored background and auditory alerts expedite responses.</a:t>
            </a:r>
          </a:p>
          <a:p>
            <a:endParaRPr lang="en-IN" dirty="0"/>
          </a:p>
        </p:txBody>
      </p:sp>
      <p:sp>
        <p:nvSpPr>
          <p:cNvPr id="4" name="Slide Number Placeholder 3"/>
          <p:cNvSpPr>
            <a:spLocks noGrp="1"/>
          </p:cNvSpPr>
          <p:nvPr>
            <p:ph type="sldNum" sz="quarter" idx="5"/>
          </p:nvPr>
        </p:nvSpPr>
        <p:spPr/>
        <p:txBody>
          <a:bodyPr/>
          <a:lstStyle/>
          <a:p>
            <a:fld id="{D8EB84C2-A8D1-4A77-815D-D4121D26587B}" type="slidenum">
              <a:rPr lang="en-IN" smtClean="0"/>
              <a:t>8</a:t>
            </a:fld>
            <a:endParaRPr lang="en-IN"/>
          </a:p>
        </p:txBody>
      </p:sp>
    </p:spTree>
    <p:extLst>
      <p:ext uri="{BB962C8B-B14F-4D97-AF65-F5344CB8AC3E}">
        <p14:creationId xmlns:p14="http://schemas.microsoft.com/office/powerpoint/2010/main" val="153160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TOR ( Takeover Requests)</a:t>
            </a:r>
          </a:p>
          <a:p>
            <a:r>
              <a:rPr lang="en-IN" b="1" i="1" dirty="0"/>
              <a:t>Conditionally Automated Driving </a:t>
            </a:r>
            <a:r>
              <a:rPr lang="en-IN" dirty="0"/>
              <a:t>(</a:t>
            </a:r>
            <a:r>
              <a:rPr lang="en-US" dirty="0"/>
              <a:t>CAD)</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non-driving related tasks (NDRTs)</a:t>
            </a:r>
          </a:p>
          <a:p>
            <a:endParaRPr lang="en-IN" b="1" dirty="0"/>
          </a:p>
          <a:p>
            <a:endParaRPr lang="en-IN" dirty="0"/>
          </a:p>
        </p:txBody>
      </p:sp>
      <p:sp>
        <p:nvSpPr>
          <p:cNvPr id="4" name="Slide Number Placeholder 3"/>
          <p:cNvSpPr>
            <a:spLocks noGrp="1"/>
          </p:cNvSpPr>
          <p:nvPr>
            <p:ph type="sldNum" sz="quarter" idx="5"/>
          </p:nvPr>
        </p:nvSpPr>
        <p:spPr/>
        <p:txBody>
          <a:bodyPr/>
          <a:lstStyle/>
          <a:p>
            <a:fld id="{D8EB84C2-A8D1-4A77-815D-D4121D26587B}" type="slidenum">
              <a:rPr lang="en-IN" smtClean="0"/>
              <a:t>9</a:t>
            </a:fld>
            <a:endParaRPr lang="en-IN"/>
          </a:p>
        </p:txBody>
      </p:sp>
    </p:spTree>
    <p:extLst>
      <p:ext uri="{BB962C8B-B14F-4D97-AF65-F5344CB8AC3E}">
        <p14:creationId xmlns:p14="http://schemas.microsoft.com/office/powerpoint/2010/main" val="695668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 summary, the study offers valuable insights into multimodal explanations and multiple IVDs' impact on takeover performance in conditionally automated driving, it's essential to consider the highlighted limitations in result interpretation and future study designs.</a:t>
            </a:r>
          </a:p>
          <a:p>
            <a:r>
              <a:rPr lang="en-IN" dirty="0"/>
              <a:t>non-driving related tasks (NDRTs)</a:t>
            </a:r>
          </a:p>
        </p:txBody>
      </p:sp>
      <p:sp>
        <p:nvSpPr>
          <p:cNvPr id="4" name="Slide Number Placeholder 3"/>
          <p:cNvSpPr>
            <a:spLocks noGrp="1"/>
          </p:cNvSpPr>
          <p:nvPr>
            <p:ph type="sldNum" sz="quarter" idx="5"/>
          </p:nvPr>
        </p:nvSpPr>
        <p:spPr/>
        <p:txBody>
          <a:bodyPr/>
          <a:lstStyle/>
          <a:p>
            <a:fld id="{D8EB84C2-A8D1-4A77-815D-D4121D26587B}" type="slidenum">
              <a:rPr lang="en-IN" smtClean="0"/>
              <a:t>10</a:t>
            </a:fld>
            <a:endParaRPr lang="en-IN"/>
          </a:p>
        </p:txBody>
      </p:sp>
    </p:spTree>
    <p:extLst>
      <p:ext uri="{BB962C8B-B14F-4D97-AF65-F5344CB8AC3E}">
        <p14:creationId xmlns:p14="http://schemas.microsoft.com/office/powerpoint/2010/main" val="2063127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TOR ( Takeover Requests)</a:t>
            </a:r>
          </a:p>
          <a:p>
            <a:r>
              <a:rPr lang="en-IN" b="1" i="1" dirty="0"/>
              <a:t>Conditionally Automated Driving </a:t>
            </a:r>
            <a:r>
              <a:rPr lang="en-IN" dirty="0"/>
              <a:t>(</a:t>
            </a:r>
            <a:r>
              <a:rPr lang="en-US" dirty="0"/>
              <a:t>CAD)</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non-driving related tasks (NDRTs)</a:t>
            </a:r>
          </a:p>
          <a:p>
            <a:endParaRPr lang="en-IN" dirty="0"/>
          </a:p>
        </p:txBody>
      </p:sp>
      <p:sp>
        <p:nvSpPr>
          <p:cNvPr id="4" name="Slide Number Placeholder 3"/>
          <p:cNvSpPr>
            <a:spLocks noGrp="1"/>
          </p:cNvSpPr>
          <p:nvPr>
            <p:ph type="sldNum" sz="quarter" idx="5"/>
          </p:nvPr>
        </p:nvSpPr>
        <p:spPr/>
        <p:txBody>
          <a:bodyPr/>
          <a:lstStyle/>
          <a:p>
            <a:fld id="{D8EB84C2-A8D1-4A77-815D-D4121D26587B}" type="slidenum">
              <a:rPr lang="en-IN" smtClean="0"/>
              <a:t>11</a:t>
            </a:fld>
            <a:endParaRPr lang="en-IN"/>
          </a:p>
        </p:txBody>
      </p:sp>
    </p:spTree>
    <p:extLst>
      <p:ext uri="{BB962C8B-B14F-4D97-AF65-F5344CB8AC3E}">
        <p14:creationId xmlns:p14="http://schemas.microsoft.com/office/powerpoint/2010/main" val="2499887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TOR ( Takeover Requests)</a:t>
            </a:r>
          </a:p>
          <a:p>
            <a:r>
              <a:rPr lang="en-IN" b="1" i="1" dirty="0"/>
              <a:t>Conditionally Automated Driving </a:t>
            </a:r>
            <a:r>
              <a:rPr lang="en-IN" dirty="0"/>
              <a:t>(</a:t>
            </a:r>
            <a:r>
              <a:rPr lang="en-US" dirty="0"/>
              <a:t>CAD)</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non-driving related tasks (NDRTs)</a:t>
            </a:r>
          </a:p>
          <a:p>
            <a:endParaRPr lang="en-IN" dirty="0"/>
          </a:p>
        </p:txBody>
      </p:sp>
      <p:sp>
        <p:nvSpPr>
          <p:cNvPr id="4" name="Slide Number Placeholder 3"/>
          <p:cNvSpPr>
            <a:spLocks noGrp="1"/>
          </p:cNvSpPr>
          <p:nvPr>
            <p:ph type="sldNum" sz="quarter" idx="5"/>
          </p:nvPr>
        </p:nvSpPr>
        <p:spPr/>
        <p:txBody>
          <a:bodyPr/>
          <a:lstStyle/>
          <a:p>
            <a:fld id="{D8EB84C2-A8D1-4A77-815D-D4121D26587B}" type="slidenum">
              <a:rPr lang="en-IN" smtClean="0"/>
              <a:t>12</a:t>
            </a:fld>
            <a:endParaRPr lang="en-IN"/>
          </a:p>
        </p:txBody>
      </p:sp>
    </p:spTree>
    <p:extLst>
      <p:ext uri="{BB962C8B-B14F-4D97-AF65-F5344CB8AC3E}">
        <p14:creationId xmlns:p14="http://schemas.microsoft.com/office/powerpoint/2010/main" val="2237895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C4D09D-C0CF-47B5-9031-1DA6EBEE138E}" type="datetimeFigureOut">
              <a:rPr lang="en-IN" smtClean="0"/>
              <a:t>30-10-2023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A7C0CF8D-81F6-42BF-AA39-29C1B4536479}" type="slidenum">
              <a:rPr lang="en-IN" smtClean="0"/>
              <a:t>‹#›</a:t>
            </a:fld>
            <a:endParaRPr lang="en-IN"/>
          </a:p>
        </p:txBody>
      </p:sp>
    </p:spTree>
    <p:extLst>
      <p:ext uri="{BB962C8B-B14F-4D97-AF65-F5344CB8AC3E}">
        <p14:creationId xmlns:p14="http://schemas.microsoft.com/office/powerpoint/2010/main" val="30682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3C4D09D-C0CF-47B5-9031-1DA6EBEE138E}"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C0CF8D-81F6-42BF-AA39-29C1B4536479}" type="slidenum">
              <a:rPr lang="en-IN" smtClean="0"/>
              <a:t>‹#›</a:t>
            </a:fld>
            <a:endParaRPr lang="en-IN"/>
          </a:p>
        </p:txBody>
      </p:sp>
    </p:spTree>
    <p:extLst>
      <p:ext uri="{BB962C8B-B14F-4D97-AF65-F5344CB8AC3E}">
        <p14:creationId xmlns:p14="http://schemas.microsoft.com/office/powerpoint/2010/main" val="49157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C4D09D-C0CF-47B5-9031-1DA6EBEE138E}"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C0CF8D-81F6-42BF-AA39-29C1B4536479}" type="slidenum">
              <a:rPr lang="en-IN" smtClean="0"/>
              <a:t>‹#›</a:t>
            </a:fld>
            <a:endParaRPr lang="en-IN"/>
          </a:p>
        </p:txBody>
      </p:sp>
    </p:spTree>
    <p:extLst>
      <p:ext uri="{BB962C8B-B14F-4D97-AF65-F5344CB8AC3E}">
        <p14:creationId xmlns:p14="http://schemas.microsoft.com/office/powerpoint/2010/main" val="1560565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C4D09D-C0CF-47B5-9031-1DA6EBEE138E}"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C0CF8D-81F6-42BF-AA39-29C1B4536479}" type="slidenum">
              <a:rPr lang="en-IN" smtClean="0"/>
              <a:t>‹#›</a:t>
            </a:fld>
            <a:endParaRPr lang="en-IN"/>
          </a:p>
        </p:txBody>
      </p:sp>
    </p:spTree>
    <p:extLst>
      <p:ext uri="{BB962C8B-B14F-4D97-AF65-F5344CB8AC3E}">
        <p14:creationId xmlns:p14="http://schemas.microsoft.com/office/powerpoint/2010/main" val="1918459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C4D09D-C0CF-47B5-9031-1DA6EBEE138E}"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C0CF8D-81F6-42BF-AA39-29C1B4536479}" type="slidenum">
              <a:rPr lang="en-IN" smtClean="0"/>
              <a:t>‹#›</a:t>
            </a:fld>
            <a:endParaRPr lang="en-IN"/>
          </a:p>
        </p:txBody>
      </p:sp>
    </p:spTree>
    <p:extLst>
      <p:ext uri="{BB962C8B-B14F-4D97-AF65-F5344CB8AC3E}">
        <p14:creationId xmlns:p14="http://schemas.microsoft.com/office/powerpoint/2010/main" val="939440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C4D09D-C0CF-47B5-9031-1DA6EBEE138E}"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C0CF8D-81F6-42BF-AA39-29C1B4536479}" type="slidenum">
              <a:rPr lang="en-IN" smtClean="0"/>
              <a:t>‹#›</a:t>
            </a:fld>
            <a:endParaRPr lang="en-IN"/>
          </a:p>
        </p:txBody>
      </p:sp>
    </p:spTree>
    <p:extLst>
      <p:ext uri="{BB962C8B-B14F-4D97-AF65-F5344CB8AC3E}">
        <p14:creationId xmlns:p14="http://schemas.microsoft.com/office/powerpoint/2010/main" val="4995997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C4D09D-C0CF-47B5-9031-1DA6EBEE138E}"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C0CF8D-81F6-42BF-AA39-29C1B4536479}" type="slidenum">
              <a:rPr lang="en-IN" smtClean="0"/>
              <a:t>‹#›</a:t>
            </a:fld>
            <a:endParaRPr lang="en-IN"/>
          </a:p>
        </p:txBody>
      </p:sp>
    </p:spTree>
    <p:extLst>
      <p:ext uri="{BB962C8B-B14F-4D97-AF65-F5344CB8AC3E}">
        <p14:creationId xmlns:p14="http://schemas.microsoft.com/office/powerpoint/2010/main" val="278052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4D09D-C0CF-47B5-9031-1DA6EBEE138E}"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C0CF8D-81F6-42BF-AA39-29C1B4536479}" type="slidenum">
              <a:rPr lang="en-IN" smtClean="0"/>
              <a:t>‹#›</a:t>
            </a:fld>
            <a:endParaRPr lang="en-IN"/>
          </a:p>
        </p:txBody>
      </p:sp>
    </p:spTree>
    <p:extLst>
      <p:ext uri="{BB962C8B-B14F-4D97-AF65-F5344CB8AC3E}">
        <p14:creationId xmlns:p14="http://schemas.microsoft.com/office/powerpoint/2010/main" val="19978439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4D09D-C0CF-47B5-9031-1DA6EBEE138E}"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C0CF8D-81F6-42BF-AA39-29C1B4536479}" type="slidenum">
              <a:rPr lang="en-IN" smtClean="0"/>
              <a:t>‹#›</a:t>
            </a:fld>
            <a:endParaRPr lang="en-IN"/>
          </a:p>
        </p:txBody>
      </p:sp>
    </p:spTree>
    <p:extLst>
      <p:ext uri="{BB962C8B-B14F-4D97-AF65-F5344CB8AC3E}">
        <p14:creationId xmlns:p14="http://schemas.microsoft.com/office/powerpoint/2010/main" val="3433195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4D09D-C0CF-47B5-9031-1DA6EBEE138E}"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A7C0CF8D-81F6-42BF-AA39-29C1B4536479}" type="slidenum">
              <a:rPr lang="en-IN" smtClean="0"/>
              <a:t>‹#›</a:t>
            </a:fld>
            <a:endParaRPr lang="en-IN"/>
          </a:p>
        </p:txBody>
      </p:sp>
    </p:spTree>
    <p:extLst>
      <p:ext uri="{BB962C8B-B14F-4D97-AF65-F5344CB8AC3E}">
        <p14:creationId xmlns:p14="http://schemas.microsoft.com/office/powerpoint/2010/main" val="2834960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C4D09D-C0CF-47B5-9031-1DA6EBEE138E}"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C0CF8D-81F6-42BF-AA39-29C1B4536479}" type="slidenum">
              <a:rPr lang="en-IN" smtClean="0"/>
              <a:t>‹#›</a:t>
            </a:fld>
            <a:endParaRPr lang="en-IN"/>
          </a:p>
        </p:txBody>
      </p:sp>
    </p:spTree>
    <p:extLst>
      <p:ext uri="{BB962C8B-B14F-4D97-AF65-F5344CB8AC3E}">
        <p14:creationId xmlns:p14="http://schemas.microsoft.com/office/powerpoint/2010/main" val="506097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C4D09D-C0CF-47B5-9031-1DA6EBEE138E}"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C0CF8D-81F6-42BF-AA39-29C1B4536479}" type="slidenum">
              <a:rPr lang="en-IN" smtClean="0"/>
              <a:t>‹#›</a:t>
            </a:fld>
            <a:endParaRPr lang="en-IN"/>
          </a:p>
        </p:txBody>
      </p:sp>
    </p:spTree>
    <p:extLst>
      <p:ext uri="{BB962C8B-B14F-4D97-AF65-F5344CB8AC3E}">
        <p14:creationId xmlns:p14="http://schemas.microsoft.com/office/powerpoint/2010/main" val="2702838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C4D09D-C0CF-47B5-9031-1DA6EBEE138E}" type="datetimeFigureOut">
              <a:rPr lang="en-IN" smtClean="0"/>
              <a:t>30-10-2023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C0CF8D-81F6-42BF-AA39-29C1B4536479}" type="slidenum">
              <a:rPr lang="en-IN" smtClean="0"/>
              <a:t>‹#›</a:t>
            </a:fld>
            <a:endParaRPr lang="en-IN"/>
          </a:p>
        </p:txBody>
      </p:sp>
    </p:spTree>
    <p:extLst>
      <p:ext uri="{BB962C8B-B14F-4D97-AF65-F5344CB8AC3E}">
        <p14:creationId xmlns:p14="http://schemas.microsoft.com/office/powerpoint/2010/main" val="2461985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C4D09D-C0CF-47B5-9031-1DA6EBEE138E}" type="datetimeFigureOut">
              <a:rPr lang="en-IN" smtClean="0"/>
              <a:t>30-10-2023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C0CF8D-81F6-42BF-AA39-29C1B4536479}" type="slidenum">
              <a:rPr lang="en-IN" smtClean="0"/>
              <a:t>‹#›</a:t>
            </a:fld>
            <a:endParaRPr lang="en-IN"/>
          </a:p>
        </p:txBody>
      </p:sp>
    </p:spTree>
    <p:extLst>
      <p:ext uri="{BB962C8B-B14F-4D97-AF65-F5344CB8AC3E}">
        <p14:creationId xmlns:p14="http://schemas.microsoft.com/office/powerpoint/2010/main" val="2107377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C4D09D-C0CF-47B5-9031-1DA6EBEE138E}" type="datetimeFigureOut">
              <a:rPr lang="en-IN" smtClean="0"/>
              <a:t>30-10-2023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C0CF8D-81F6-42BF-AA39-29C1B4536479}" type="slidenum">
              <a:rPr lang="en-IN" smtClean="0"/>
              <a:t>‹#›</a:t>
            </a:fld>
            <a:endParaRPr lang="en-IN"/>
          </a:p>
        </p:txBody>
      </p:sp>
    </p:spTree>
    <p:extLst>
      <p:ext uri="{BB962C8B-B14F-4D97-AF65-F5344CB8AC3E}">
        <p14:creationId xmlns:p14="http://schemas.microsoft.com/office/powerpoint/2010/main" val="1654480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3C4D09D-C0CF-47B5-9031-1DA6EBEE138E}"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C0CF8D-81F6-42BF-AA39-29C1B4536479}" type="slidenum">
              <a:rPr lang="en-IN" smtClean="0"/>
              <a:t>‹#›</a:t>
            </a:fld>
            <a:endParaRPr lang="en-IN"/>
          </a:p>
        </p:txBody>
      </p:sp>
    </p:spTree>
    <p:extLst>
      <p:ext uri="{BB962C8B-B14F-4D97-AF65-F5344CB8AC3E}">
        <p14:creationId xmlns:p14="http://schemas.microsoft.com/office/powerpoint/2010/main" val="405049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3C4D09D-C0CF-47B5-9031-1DA6EBEE138E}"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C0CF8D-81F6-42BF-AA39-29C1B4536479}" type="slidenum">
              <a:rPr lang="en-IN" smtClean="0"/>
              <a:t>‹#›</a:t>
            </a:fld>
            <a:endParaRPr lang="en-IN"/>
          </a:p>
        </p:txBody>
      </p:sp>
    </p:spTree>
    <p:extLst>
      <p:ext uri="{BB962C8B-B14F-4D97-AF65-F5344CB8AC3E}">
        <p14:creationId xmlns:p14="http://schemas.microsoft.com/office/powerpoint/2010/main" val="3104510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C4D09D-C0CF-47B5-9031-1DA6EBEE138E}" type="datetimeFigureOut">
              <a:rPr lang="en-IN" smtClean="0"/>
              <a:t>30-10-2023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7C0CF8D-81F6-42BF-AA39-29C1B4536479}" type="slidenum">
              <a:rPr lang="en-IN" smtClean="0"/>
              <a:t>‹#›</a:t>
            </a:fld>
            <a:endParaRPr lang="en-IN"/>
          </a:p>
        </p:txBody>
      </p:sp>
    </p:spTree>
    <p:extLst>
      <p:ext uri="{BB962C8B-B14F-4D97-AF65-F5344CB8AC3E}">
        <p14:creationId xmlns:p14="http://schemas.microsoft.com/office/powerpoint/2010/main" val="15441827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1016/j.trf.2020.06.021" TargetMode="External"/><Relationship Id="rId2" Type="http://schemas.openxmlformats.org/officeDocument/2006/relationships/hyperlink" Target="https://doi.org/10.1109/IVS.2017.7995746" TargetMode="External"/><Relationship Id="rId1" Type="http://schemas.openxmlformats.org/officeDocument/2006/relationships/slideLayout" Target="../slideLayouts/slideLayout2.xml"/><Relationship Id="rId5" Type="http://schemas.openxmlformats.org/officeDocument/2006/relationships/hyperlink" Target="https://doi.org/10.1080/10447318.2015.1070549" TargetMode="External"/><Relationship Id="rId4" Type="http://schemas.openxmlformats.org/officeDocument/2006/relationships/hyperlink" Target="https://doi.org/10.1016/j.trf.2018.04.001"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34AF9-E6A2-4F1F-BBBF-C8723E58CC4F}"/>
              </a:ext>
            </a:extLst>
          </p:cNvPr>
          <p:cNvSpPr>
            <a:spLocks noGrp="1"/>
          </p:cNvSpPr>
          <p:nvPr>
            <p:ph type="ctrTitle"/>
          </p:nvPr>
        </p:nvSpPr>
        <p:spPr/>
        <p:txBody>
          <a:bodyPr>
            <a:noAutofit/>
          </a:bodyPr>
          <a:lstStyle/>
          <a:p>
            <a:pPr algn="ctr"/>
            <a:r>
              <a:rPr lang="en-IN" sz="4400" dirty="0"/>
              <a:t>Investigating the Effects of Multimodal Explanations Using Multiple In-Vehicle Displays for Takeover Request in Conditionally Automated Driving</a:t>
            </a:r>
          </a:p>
        </p:txBody>
      </p:sp>
      <p:sp>
        <p:nvSpPr>
          <p:cNvPr id="3" name="Subtitle 2">
            <a:extLst>
              <a:ext uri="{FF2B5EF4-FFF2-40B4-BE49-F238E27FC236}">
                <a16:creationId xmlns:a16="http://schemas.microsoft.com/office/drawing/2014/main" id="{473EDF7D-7A08-49A0-9C4A-8852CE4D368F}"/>
              </a:ext>
            </a:extLst>
          </p:cNvPr>
          <p:cNvSpPr>
            <a:spLocks noGrp="1"/>
          </p:cNvSpPr>
          <p:nvPr>
            <p:ph type="subTitle" idx="1"/>
          </p:nvPr>
        </p:nvSpPr>
        <p:spPr>
          <a:xfrm>
            <a:off x="4515378" y="4288654"/>
            <a:ext cx="6987645" cy="1388534"/>
          </a:xfrm>
        </p:spPr>
        <p:txBody>
          <a:bodyPr/>
          <a:lstStyle/>
          <a:p>
            <a:pPr algn="l"/>
            <a:r>
              <a:rPr lang="en-IN" b="1" dirty="0"/>
              <a:t>Authors: </a:t>
            </a:r>
            <a:r>
              <a:rPr lang="en-IN" dirty="0" err="1"/>
              <a:t>Sangwon</a:t>
            </a:r>
            <a:r>
              <a:rPr lang="en-IN" dirty="0"/>
              <a:t> Lee, </a:t>
            </a:r>
            <a:r>
              <a:rPr lang="en-IN" dirty="0" err="1"/>
              <a:t>Jeonguk</a:t>
            </a:r>
            <a:r>
              <a:rPr lang="en-IN" dirty="0"/>
              <a:t> Hong, </a:t>
            </a:r>
            <a:r>
              <a:rPr lang="en-IN" dirty="0" err="1"/>
              <a:t>Gyewon</a:t>
            </a:r>
            <a:r>
              <a:rPr lang="en-IN" dirty="0"/>
              <a:t> Jeon, </a:t>
            </a:r>
            <a:r>
              <a:rPr lang="en-IN" dirty="0" err="1"/>
              <a:t>Jeongmin</a:t>
            </a:r>
            <a:r>
              <a:rPr lang="en-IN" dirty="0"/>
              <a:t> Jo, </a:t>
            </a:r>
            <a:r>
              <a:rPr lang="en-IN" dirty="0" err="1"/>
              <a:t>Sanghyeok</a:t>
            </a:r>
            <a:r>
              <a:rPr lang="en-IN" dirty="0"/>
              <a:t> Boo, </a:t>
            </a:r>
            <a:r>
              <a:rPr lang="en-IN" dirty="0" err="1"/>
              <a:t>Hwiseong</a:t>
            </a:r>
            <a:r>
              <a:rPr lang="en-IN" dirty="0"/>
              <a:t> Kim, </a:t>
            </a:r>
            <a:r>
              <a:rPr lang="en-IN" dirty="0" err="1"/>
              <a:t>Seoyoon</a:t>
            </a:r>
            <a:r>
              <a:rPr lang="en-IN" dirty="0"/>
              <a:t> Jung, </a:t>
            </a:r>
            <a:r>
              <a:rPr lang="en-IN" dirty="0" err="1"/>
              <a:t>Jieun</a:t>
            </a:r>
            <a:r>
              <a:rPr lang="en-IN" dirty="0"/>
              <a:t> Park, </a:t>
            </a:r>
            <a:r>
              <a:rPr lang="en-IN" dirty="0" err="1"/>
              <a:t>Inheon</a:t>
            </a:r>
            <a:r>
              <a:rPr lang="en-IN" dirty="0"/>
              <a:t> Choi, </a:t>
            </a:r>
            <a:r>
              <a:rPr lang="en-IN" dirty="0" err="1"/>
              <a:t>Sangyeon</a:t>
            </a:r>
            <a:r>
              <a:rPr lang="en-IN" dirty="0"/>
              <a:t> Kim</a:t>
            </a:r>
          </a:p>
          <a:p>
            <a:endParaRPr lang="en-IN" dirty="0"/>
          </a:p>
        </p:txBody>
      </p:sp>
      <p:sp>
        <p:nvSpPr>
          <p:cNvPr id="4" name="TextBox 3">
            <a:extLst>
              <a:ext uri="{FF2B5EF4-FFF2-40B4-BE49-F238E27FC236}">
                <a16:creationId xmlns:a16="http://schemas.microsoft.com/office/drawing/2014/main" id="{0D627844-17CD-41F8-9F9F-6B51338878D0}"/>
              </a:ext>
            </a:extLst>
          </p:cNvPr>
          <p:cNvSpPr txBox="1"/>
          <p:nvPr/>
        </p:nvSpPr>
        <p:spPr>
          <a:xfrm>
            <a:off x="8894618" y="5384801"/>
            <a:ext cx="2964873" cy="584775"/>
          </a:xfrm>
          <a:prstGeom prst="rect">
            <a:avLst/>
          </a:prstGeom>
          <a:noFill/>
        </p:spPr>
        <p:txBody>
          <a:bodyPr wrap="square" rtlCol="0">
            <a:spAutoFit/>
          </a:bodyPr>
          <a:lstStyle/>
          <a:p>
            <a:r>
              <a:rPr lang="en-IN" dirty="0"/>
              <a:t>- </a:t>
            </a:r>
            <a:r>
              <a:rPr lang="en-IN" sz="3200" dirty="0"/>
              <a:t>Sarthak</a:t>
            </a:r>
            <a:r>
              <a:rPr lang="en-IN" dirty="0"/>
              <a:t> </a:t>
            </a:r>
            <a:r>
              <a:rPr lang="en-IN" sz="3200" dirty="0"/>
              <a:t>Raj</a:t>
            </a:r>
            <a:endParaRPr lang="en-IN" dirty="0"/>
          </a:p>
        </p:txBody>
      </p:sp>
    </p:spTree>
    <p:extLst>
      <p:ext uri="{BB962C8B-B14F-4D97-AF65-F5344CB8AC3E}">
        <p14:creationId xmlns:p14="http://schemas.microsoft.com/office/powerpoint/2010/main" val="687779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9E539-8EA8-4512-89A9-BB1F0D90E925}"/>
              </a:ext>
            </a:extLst>
          </p:cNvPr>
          <p:cNvSpPr>
            <a:spLocks noGrp="1"/>
          </p:cNvSpPr>
          <p:nvPr>
            <p:ph type="title"/>
          </p:nvPr>
        </p:nvSpPr>
        <p:spPr>
          <a:xfrm>
            <a:off x="1484312" y="685800"/>
            <a:ext cx="9820998" cy="1364673"/>
          </a:xfrm>
        </p:spPr>
        <p:txBody>
          <a:bodyPr/>
          <a:lstStyle/>
          <a:p>
            <a:r>
              <a:rPr lang="en-IN" dirty="0"/>
              <a:t>LIMITATION</a:t>
            </a:r>
          </a:p>
        </p:txBody>
      </p:sp>
      <p:sp>
        <p:nvSpPr>
          <p:cNvPr id="3" name="Content Placeholder 2">
            <a:extLst>
              <a:ext uri="{FF2B5EF4-FFF2-40B4-BE49-F238E27FC236}">
                <a16:creationId xmlns:a16="http://schemas.microsoft.com/office/drawing/2014/main" id="{F53D01AC-81C7-4127-A256-1C594A7ADE5E}"/>
              </a:ext>
            </a:extLst>
          </p:cNvPr>
          <p:cNvSpPr>
            <a:spLocks noGrp="1"/>
          </p:cNvSpPr>
          <p:nvPr>
            <p:ph idx="1"/>
          </p:nvPr>
        </p:nvSpPr>
        <p:spPr>
          <a:xfrm>
            <a:off x="1484312" y="2313708"/>
            <a:ext cx="10582999" cy="3858492"/>
          </a:xfrm>
        </p:spPr>
        <p:txBody>
          <a:bodyPr>
            <a:normAutofit fontScale="92500"/>
          </a:bodyPr>
          <a:lstStyle/>
          <a:p>
            <a:pPr algn="just"/>
            <a:r>
              <a:rPr lang="en-IN" dirty="0"/>
              <a:t>Limitation 1: Participant driving skill and experience were not considered, potentially impacting takeover responses, especially for novice drivers.</a:t>
            </a:r>
          </a:p>
          <a:p>
            <a:pPr algn="just"/>
            <a:r>
              <a:rPr lang="en-IN" dirty="0"/>
              <a:t>Limitation 2: The study overlooked the influence of non-driving related tasks (NDRTs), which can distract drivers and impede their response to takeover requests.</a:t>
            </a:r>
          </a:p>
          <a:p>
            <a:pPr algn="just"/>
            <a:r>
              <a:rPr lang="en-IN" dirty="0"/>
              <a:t>Limitation 3: The experimental task design, which lacked a clear signal for response, may have led to faster responses, affecting the results.</a:t>
            </a:r>
          </a:p>
          <a:p>
            <a:pPr algn="just"/>
            <a:r>
              <a:rPr lang="en-IN" dirty="0"/>
              <a:t>Limitation 4: The study's findings on multimodal explanations' effect on driver trust may be influenced by factors like study simplicity, limited duration, and trust measurement.</a:t>
            </a:r>
          </a:p>
          <a:p>
            <a:pPr algn="just"/>
            <a:endParaRPr lang="en-IN" dirty="0"/>
          </a:p>
          <a:p>
            <a:pPr marL="0" indent="0" algn="just">
              <a:buNone/>
            </a:pPr>
            <a:endParaRPr lang="en-IN" dirty="0"/>
          </a:p>
        </p:txBody>
      </p:sp>
    </p:spTree>
    <p:extLst>
      <p:ext uri="{BB962C8B-B14F-4D97-AF65-F5344CB8AC3E}">
        <p14:creationId xmlns:p14="http://schemas.microsoft.com/office/powerpoint/2010/main" val="2131771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EEA5B-9502-4BC4-B6D0-4126AB161760}"/>
              </a:ext>
            </a:extLst>
          </p:cNvPr>
          <p:cNvSpPr>
            <a:spLocks noGrp="1"/>
          </p:cNvSpPr>
          <p:nvPr>
            <p:ph type="title"/>
          </p:nvPr>
        </p:nvSpPr>
        <p:spPr>
          <a:xfrm>
            <a:off x="1484310" y="547257"/>
            <a:ext cx="10018713" cy="1752599"/>
          </a:xfrm>
        </p:spPr>
        <p:txBody>
          <a:bodyPr/>
          <a:lstStyle/>
          <a:p>
            <a:r>
              <a:rPr lang="en-IN" dirty="0"/>
              <a:t>FUTURE STUDY</a:t>
            </a:r>
          </a:p>
        </p:txBody>
      </p:sp>
      <p:sp>
        <p:nvSpPr>
          <p:cNvPr id="3" name="Content Placeholder 2">
            <a:extLst>
              <a:ext uri="{FF2B5EF4-FFF2-40B4-BE49-F238E27FC236}">
                <a16:creationId xmlns:a16="http://schemas.microsoft.com/office/drawing/2014/main" id="{3D8B1C74-89E0-462B-9B5F-B8722B069BBE}"/>
              </a:ext>
            </a:extLst>
          </p:cNvPr>
          <p:cNvSpPr>
            <a:spLocks noGrp="1"/>
          </p:cNvSpPr>
          <p:nvPr>
            <p:ph idx="1"/>
          </p:nvPr>
        </p:nvSpPr>
        <p:spPr>
          <a:xfrm>
            <a:off x="1484310" y="2036620"/>
            <a:ext cx="10018713" cy="3810000"/>
          </a:xfrm>
        </p:spPr>
        <p:txBody>
          <a:bodyPr>
            <a:normAutofit fontScale="92500" lnSpcReduction="20000"/>
          </a:bodyPr>
          <a:lstStyle/>
          <a:p>
            <a:pPr algn="just"/>
            <a:r>
              <a:rPr lang="en-IN" dirty="0"/>
              <a:t>Future studies might include driving experience metrics (e.g., years or miles driven) to explore their impact on takeover performance.</a:t>
            </a:r>
          </a:p>
          <a:p>
            <a:pPr algn="just"/>
            <a:r>
              <a:rPr lang="en-IN" dirty="0"/>
              <a:t>Future studies can assess NDRTs' impact on takeovers by having participants engage in various distracting tasks in driving simulators, helping identify the most distracting types and develop mitigation strategies.</a:t>
            </a:r>
          </a:p>
          <a:p>
            <a:pPr algn="just"/>
            <a:r>
              <a:rPr lang="en-IN" dirty="0"/>
              <a:t>Future studies could improve ecological validity by having participants respond to takeovers at specific times or at the start of messages, enhancing generalizability to real-world driving scenarios.</a:t>
            </a:r>
          </a:p>
          <a:p>
            <a:pPr algn="just"/>
            <a:r>
              <a:rPr lang="en-IN" dirty="0"/>
              <a:t>Future studies may delve into explanation effects on trust in more complex automated driving situations, employing dynamic trust measures that assess trust in individual situations.</a:t>
            </a:r>
          </a:p>
          <a:p>
            <a:pPr algn="just"/>
            <a:endParaRPr lang="en-IN" dirty="0"/>
          </a:p>
        </p:txBody>
      </p:sp>
    </p:spTree>
    <p:extLst>
      <p:ext uri="{BB962C8B-B14F-4D97-AF65-F5344CB8AC3E}">
        <p14:creationId xmlns:p14="http://schemas.microsoft.com/office/powerpoint/2010/main" val="1349834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B1EF0-F67A-4973-9A2B-5C2070D97EF0}"/>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CC80CCB9-6A84-4CF9-84D3-975C119710E5}"/>
              </a:ext>
            </a:extLst>
          </p:cNvPr>
          <p:cNvSpPr>
            <a:spLocks noGrp="1"/>
          </p:cNvSpPr>
          <p:nvPr>
            <p:ph idx="1"/>
          </p:nvPr>
        </p:nvSpPr>
        <p:spPr>
          <a:xfrm>
            <a:off x="1484311" y="2152649"/>
            <a:ext cx="10018713" cy="3124201"/>
          </a:xfrm>
        </p:spPr>
        <p:txBody>
          <a:bodyPr/>
          <a:lstStyle/>
          <a:p>
            <a:pPr algn="just"/>
            <a:r>
              <a:rPr lang="en-US" dirty="0"/>
              <a:t>The findings of the study suggest that multimodal explanations using multiple IVDs can be an effective way to improve the safety and efficiency of TORs in CAD. </a:t>
            </a:r>
          </a:p>
          <a:p>
            <a:pPr algn="just"/>
            <a:r>
              <a:rPr lang="en-US" dirty="0"/>
              <a:t>Future research should focus on developing more sophisticated multimodal explanations that can tailor the information provided to the specific situation and driver needs.</a:t>
            </a:r>
            <a:endParaRPr lang="en-IN" dirty="0"/>
          </a:p>
        </p:txBody>
      </p:sp>
    </p:spTree>
    <p:extLst>
      <p:ext uri="{BB962C8B-B14F-4D97-AF65-F5344CB8AC3E}">
        <p14:creationId xmlns:p14="http://schemas.microsoft.com/office/powerpoint/2010/main" val="1536703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EA170-9F5B-42E6-8BB7-8EB23B9806FF}"/>
              </a:ext>
            </a:extLst>
          </p:cNvPr>
          <p:cNvSpPr>
            <a:spLocks noGrp="1"/>
          </p:cNvSpPr>
          <p:nvPr>
            <p:ph type="title"/>
          </p:nvPr>
        </p:nvSpPr>
        <p:spPr>
          <a:xfrm>
            <a:off x="1484310" y="263235"/>
            <a:ext cx="10018713" cy="1752599"/>
          </a:xfrm>
        </p:spPr>
        <p:txBody>
          <a:bodyPr/>
          <a:lstStyle/>
          <a:p>
            <a:r>
              <a:rPr lang="en-IN" dirty="0"/>
              <a:t>REFERENCES</a:t>
            </a:r>
          </a:p>
        </p:txBody>
      </p:sp>
      <p:sp>
        <p:nvSpPr>
          <p:cNvPr id="3" name="Content Placeholder 2">
            <a:extLst>
              <a:ext uri="{FF2B5EF4-FFF2-40B4-BE49-F238E27FC236}">
                <a16:creationId xmlns:a16="http://schemas.microsoft.com/office/drawing/2014/main" id="{C2716C04-D527-462F-A8BC-367C5C642CEF}"/>
              </a:ext>
            </a:extLst>
          </p:cNvPr>
          <p:cNvSpPr>
            <a:spLocks noGrp="1"/>
          </p:cNvSpPr>
          <p:nvPr>
            <p:ph idx="1"/>
          </p:nvPr>
        </p:nvSpPr>
        <p:spPr>
          <a:xfrm>
            <a:off x="1243158" y="1620983"/>
            <a:ext cx="10814047" cy="4668982"/>
          </a:xfrm>
        </p:spPr>
        <p:txBody>
          <a:bodyPr>
            <a:normAutofit fontScale="92500" lnSpcReduction="10000"/>
          </a:bodyPr>
          <a:lstStyle/>
          <a:p>
            <a:pPr algn="just"/>
            <a:r>
              <a:rPr lang="en-IN" dirty="0"/>
              <a:t>Forster, Y., </a:t>
            </a:r>
            <a:r>
              <a:rPr lang="en-IN" dirty="0" err="1"/>
              <a:t>Naujoks</a:t>
            </a:r>
            <a:r>
              <a:rPr lang="en-IN" dirty="0"/>
              <a:t>, F., &amp; </a:t>
            </a:r>
            <a:r>
              <a:rPr lang="en-IN" dirty="0" err="1"/>
              <a:t>Neukum</a:t>
            </a:r>
            <a:r>
              <a:rPr lang="en-IN" dirty="0"/>
              <a:t>, A. (2017). Increasing anthropomorphism and trust in automated driving functions by adding speech output. IEEE Intelligent Vehicles Symposium (IV), 2017, 365–372. </a:t>
            </a:r>
            <a:r>
              <a:rPr lang="en-IN" dirty="0">
                <a:hlinkClick r:id="rId2"/>
              </a:rPr>
              <a:t>https://doi.org/10.1109/IVS.2017.7995746</a:t>
            </a:r>
            <a:endParaRPr lang="en-IN" dirty="0"/>
          </a:p>
          <a:p>
            <a:pPr algn="just"/>
            <a:r>
              <a:rPr lang="en-US" dirty="0"/>
              <a:t>Ha, T., Kim, S., </a:t>
            </a:r>
            <a:r>
              <a:rPr lang="en-US" dirty="0" err="1"/>
              <a:t>Seo</a:t>
            </a:r>
            <a:r>
              <a:rPr lang="en-US" dirty="0"/>
              <a:t>, D., &amp; Lee, S. (2020). Effects of explanation types and perceived risk on trust in autonomous vehicles. Transportation Research Part F: Traffic Psychology and </a:t>
            </a:r>
            <a:r>
              <a:rPr lang="en-US" dirty="0" err="1"/>
              <a:t>Behaviour</a:t>
            </a:r>
            <a:r>
              <a:rPr lang="en-US" dirty="0"/>
              <a:t>, 73. </a:t>
            </a:r>
            <a:r>
              <a:rPr lang="en-US" dirty="0">
                <a:hlinkClick r:id="rId3"/>
              </a:rPr>
              <a:t>https://doi.org/10.1016/j.trf.2020.06.021</a:t>
            </a:r>
            <a:endParaRPr lang="en-US" dirty="0"/>
          </a:p>
          <a:p>
            <a:pPr algn="just"/>
            <a:r>
              <a:rPr lang="en-IN" dirty="0" err="1"/>
              <a:t>Bazilinskyy</a:t>
            </a:r>
            <a:r>
              <a:rPr lang="en-IN" dirty="0"/>
              <a:t>, P., </a:t>
            </a:r>
            <a:r>
              <a:rPr lang="en-IN" dirty="0" err="1"/>
              <a:t>Petermeijer</a:t>
            </a:r>
            <a:r>
              <a:rPr lang="en-IN" dirty="0"/>
              <a:t>, S. M., </a:t>
            </a:r>
            <a:r>
              <a:rPr lang="en-IN" dirty="0" err="1"/>
              <a:t>Petrovych</a:t>
            </a:r>
            <a:r>
              <a:rPr lang="en-IN" dirty="0"/>
              <a:t>, V., </a:t>
            </a:r>
            <a:r>
              <a:rPr lang="en-IN" dirty="0" err="1"/>
              <a:t>Dodou</a:t>
            </a:r>
            <a:r>
              <a:rPr lang="en-IN" dirty="0"/>
              <a:t>, D., &amp; de Winter, J. C. F. (2018). Take-over requests in highly automated driving: A crowdsourcing survey on auditory, vibrotactile, and visual displays. Transportation Research Part F: Traffic Psychology and Behaviour, 56, 82–98. </a:t>
            </a:r>
            <a:r>
              <a:rPr lang="en-IN" dirty="0">
                <a:hlinkClick r:id="rId4"/>
              </a:rPr>
              <a:t>https://doi.org/10.1016/j.trf.2018.04.001</a:t>
            </a:r>
            <a:endParaRPr lang="en-IN" dirty="0"/>
          </a:p>
          <a:p>
            <a:pPr algn="just"/>
            <a:r>
              <a:rPr lang="en-US" dirty="0"/>
              <a:t>Choi, J. K., &amp; Ji, Y. G. (2015). Investigating the Importance of Trust on Adopting an Autonomous Vehicle. International Journal of Human-Computer Interaction, 31(10), 692–702. </a:t>
            </a:r>
            <a:r>
              <a:rPr lang="en-US" dirty="0">
                <a:hlinkClick r:id="rId5"/>
              </a:rPr>
              <a:t>https://doi.org/10.1080/10447318.2015.1070549</a:t>
            </a:r>
            <a:endParaRPr lang="en-IN" dirty="0"/>
          </a:p>
        </p:txBody>
      </p:sp>
    </p:spTree>
    <p:extLst>
      <p:ext uri="{BB962C8B-B14F-4D97-AF65-F5344CB8AC3E}">
        <p14:creationId xmlns:p14="http://schemas.microsoft.com/office/powerpoint/2010/main" val="245868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A75099-ACA2-44C2-9749-68607F69752E}"/>
              </a:ext>
            </a:extLst>
          </p:cNvPr>
          <p:cNvSpPr txBox="1"/>
          <p:nvPr/>
        </p:nvSpPr>
        <p:spPr>
          <a:xfrm>
            <a:off x="3083441" y="2705725"/>
            <a:ext cx="9888279" cy="1446550"/>
          </a:xfrm>
          <a:prstGeom prst="rect">
            <a:avLst/>
          </a:prstGeom>
          <a:noFill/>
        </p:spPr>
        <p:txBody>
          <a:bodyPr wrap="square" rtlCol="0">
            <a:spAutoFit/>
          </a:bodyPr>
          <a:lstStyle/>
          <a:p>
            <a:r>
              <a:rPr lang="en-IN" sz="8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636080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7CB3F-C302-4D98-AC02-C265CCFDEC97}"/>
              </a:ext>
            </a:extLst>
          </p:cNvPr>
          <p:cNvSpPr>
            <a:spLocks noGrp="1"/>
          </p:cNvSpPr>
          <p:nvPr>
            <p:ph type="title"/>
          </p:nvPr>
        </p:nvSpPr>
        <p:spPr>
          <a:xfrm>
            <a:off x="1484310" y="325582"/>
            <a:ext cx="10018713" cy="1752599"/>
          </a:xfrm>
        </p:spPr>
        <p:txBody>
          <a:bodyPr/>
          <a:lstStyle/>
          <a:p>
            <a:r>
              <a:rPr lang="en-IN" dirty="0"/>
              <a:t>OVERVIEW</a:t>
            </a:r>
          </a:p>
        </p:txBody>
      </p:sp>
      <p:sp>
        <p:nvSpPr>
          <p:cNvPr id="3" name="Content Placeholder 2">
            <a:extLst>
              <a:ext uri="{FF2B5EF4-FFF2-40B4-BE49-F238E27FC236}">
                <a16:creationId xmlns:a16="http://schemas.microsoft.com/office/drawing/2014/main" id="{D972BCCF-0E7D-4254-9BAF-CACE70A04CA9}"/>
              </a:ext>
            </a:extLst>
          </p:cNvPr>
          <p:cNvSpPr>
            <a:spLocks noGrp="1"/>
          </p:cNvSpPr>
          <p:nvPr>
            <p:ph idx="1"/>
          </p:nvPr>
        </p:nvSpPr>
        <p:spPr>
          <a:xfrm>
            <a:off x="1484310" y="2078181"/>
            <a:ext cx="10250489" cy="4544291"/>
          </a:xfrm>
        </p:spPr>
        <p:txBody>
          <a:bodyPr>
            <a:normAutofit fontScale="92500" lnSpcReduction="10000"/>
          </a:bodyPr>
          <a:lstStyle/>
          <a:p>
            <a:pPr marL="0" indent="0" algn="just">
              <a:buNone/>
            </a:pPr>
            <a:r>
              <a:rPr lang="en-US" dirty="0"/>
              <a:t>This study investigated the effects of multimodal explanations using multiple IVDs for TORs in </a:t>
            </a:r>
            <a:r>
              <a:rPr lang="en-IN" b="1" i="1" dirty="0"/>
              <a:t>Conditionally Automated Driving </a:t>
            </a:r>
            <a:r>
              <a:rPr lang="en-IN" dirty="0"/>
              <a:t>(</a:t>
            </a:r>
            <a:r>
              <a:rPr lang="en-US" dirty="0"/>
              <a:t>CAD). A driving simulator experiment was conducted with participants to compare the effects of four different TOR designs:</a:t>
            </a:r>
          </a:p>
          <a:p>
            <a:pPr algn="just"/>
            <a:r>
              <a:rPr lang="en-US" dirty="0"/>
              <a:t>Visual-only: A visual TOR displayed on the in-vehicle display(IVD).</a:t>
            </a:r>
          </a:p>
          <a:p>
            <a:pPr algn="just"/>
            <a:r>
              <a:rPr lang="en-US" dirty="0"/>
              <a:t>Auditory-only: An auditory TOR played through the speakers.</a:t>
            </a:r>
          </a:p>
          <a:p>
            <a:pPr algn="just"/>
            <a:r>
              <a:rPr lang="en-US" dirty="0"/>
              <a:t>Visual-auditory: A visual TOR displayed on the IVD and an auditory TOR played through the speakers.</a:t>
            </a:r>
          </a:p>
          <a:p>
            <a:pPr algn="just"/>
            <a:r>
              <a:rPr lang="en-US" dirty="0"/>
              <a:t>Multimodal with multiple IVDs: A visual TOR displayed on the IVD and a complementary visual explanation displayed on the center information display (CID). The CID explanation provided more detailed information about the reason for the TOR, such as the type of obstacle detected or the road condition that exceeded the system's capabilities.</a:t>
            </a:r>
          </a:p>
          <a:p>
            <a:pPr algn="just"/>
            <a:endParaRPr lang="en-IN" dirty="0"/>
          </a:p>
        </p:txBody>
      </p:sp>
    </p:spTree>
    <p:extLst>
      <p:ext uri="{BB962C8B-B14F-4D97-AF65-F5344CB8AC3E}">
        <p14:creationId xmlns:p14="http://schemas.microsoft.com/office/powerpoint/2010/main" val="1808120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70AF-976D-4A38-ABB3-FB1DDA7E1F48}"/>
              </a:ext>
            </a:extLst>
          </p:cNvPr>
          <p:cNvSpPr>
            <a:spLocks noGrp="1"/>
          </p:cNvSpPr>
          <p:nvPr>
            <p:ph type="title"/>
          </p:nvPr>
        </p:nvSpPr>
        <p:spPr/>
        <p:txBody>
          <a:bodyPr/>
          <a:lstStyle/>
          <a:p>
            <a:r>
              <a:rPr lang="en-IN" dirty="0"/>
              <a:t>CONTRIBUTION</a:t>
            </a:r>
          </a:p>
        </p:txBody>
      </p:sp>
      <p:sp>
        <p:nvSpPr>
          <p:cNvPr id="3" name="Content Placeholder 2">
            <a:extLst>
              <a:ext uri="{FF2B5EF4-FFF2-40B4-BE49-F238E27FC236}">
                <a16:creationId xmlns:a16="http://schemas.microsoft.com/office/drawing/2014/main" id="{7D270DC3-4D71-4889-8B0B-050B05B3A77A}"/>
              </a:ext>
            </a:extLst>
          </p:cNvPr>
          <p:cNvSpPr>
            <a:spLocks noGrp="1"/>
          </p:cNvSpPr>
          <p:nvPr>
            <p:ph idx="1"/>
          </p:nvPr>
        </p:nvSpPr>
        <p:spPr/>
        <p:txBody>
          <a:bodyPr>
            <a:normAutofit fontScale="85000" lnSpcReduction="20000"/>
          </a:bodyPr>
          <a:lstStyle/>
          <a:p>
            <a:pPr algn="just"/>
            <a:r>
              <a:rPr lang="en-US" dirty="0"/>
              <a:t>Using multiple modalities (visual and auditory) and multiple IVDs is more effective than using a single modality or IVD alone.</a:t>
            </a:r>
          </a:p>
          <a:p>
            <a:pPr algn="just"/>
            <a:r>
              <a:rPr lang="en-US" dirty="0"/>
              <a:t>The specific type of explanation that is provided has an impact on takeover performance.</a:t>
            </a:r>
          </a:p>
          <a:p>
            <a:pPr algn="just"/>
            <a:r>
              <a:rPr lang="en-US" dirty="0"/>
              <a:t>Explanations that are clear, concise, and informative are more effective than explanations that are vague or confusing.</a:t>
            </a:r>
          </a:p>
          <a:p>
            <a:pPr algn="just"/>
            <a:r>
              <a:rPr lang="en-US" dirty="0"/>
              <a:t>Using multimodal explanations and multiple IVDs can be an effective way to improve takeover performance in conditionally automated driving.</a:t>
            </a:r>
          </a:p>
          <a:p>
            <a:pPr algn="just"/>
            <a:r>
              <a:rPr lang="en-US" dirty="0"/>
              <a:t>This is important because it can help to ensure that drivers are able to safely regain control of their vehicle when needed.</a:t>
            </a:r>
          </a:p>
          <a:p>
            <a:pPr algn="just"/>
            <a:endParaRPr lang="en-IN" dirty="0"/>
          </a:p>
        </p:txBody>
      </p:sp>
    </p:spTree>
    <p:extLst>
      <p:ext uri="{BB962C8B-B14F-4D97-AF65-F5344CB8AC3E}">
        <p14:creationId xmlns:p14="http://schemas.microsoft.com/office/powerpoint/2010/main" val="1502350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19709-4628-4924-AA45-E182EC918E5D}"/>
              </a:ext>
            </a:extLst>
          </p:cNvPr>
          <p:cNvSpPr>
            <a:spLocks noGrp="1"/>
          </p:cNvSpPr>
          <p:nvPr>
            <p:ph type="title"/>
          </p:nvPr>
        </p:nvSpPr>
        <p:spPr/>
        <p:txBody>
          <a:bodyPr/>
          <a:lstStyle/>
          <a:p>
            <a:r>
              <a:rPr lang="en-IN" dirty="0"/>
              <a:t>PARTICIPANTS</a:t>
            </a:r>
          </a:p>
        </p:txBody>
      </p:sp>
      <p:sp>
        <p:nvSpPr>
          <p:cNvPr id="3" name="Content Placeholder 2">
            <a:extLst>
              <a:ext uri="{FF2B5EF4-FFF2-40B4-BE49-F238E27FC236}">
                <a16:creationId xmlns:a16="http://schemas.microsoft.com/office/drawing/2014/main" id="{5F10EC83-5CF8-41AD-A5FD-0D13C4486F0E}"/>
              </a:ext>
            </a:extLst>
          </p:cNvPr>
          <p:cNvSpPr>
            <a:spLocks noGrp="1"/>
          </p:cNvSpPr>
          <p:nvPr>
            <p:ph idx="1"/>
          </p:nvPr>
        </p:nvSpPr>
        <p:spPr>
          <a:xfrm>
            <a:off x="1484311" y="2438399"/>
            <a:ext cx="10018713" cy="3124201"/>
          </a:xfrm>
        </p:spPr>
        <p:txBody>
          <a:bodyPr/>
          <a:lstStyle/>
          <a:p>
            <a:pPr algn="just"/>
            <a:r>
              <a:rPr lang="en-IN" dirty="0"/>
              <a:t>There were total 82 participants for the experiment</a:t>
            </a:r>
          </a:p>
          <a:p>
            <a:pPr algn="just"/>
            <a:r>
              <a:rPr lang="en-IN" dirty="0"/>
              <a:t>In which 45 male and 37 female were present</a:t>
            </a:r>
          </a:p>
          <a:p>
            <a:pPr algn="just"/>
            <a:r>
              <a:rPr lang="en-IN" dirty="0"/>
              <a:t>The mean age of all the participants was 25.1</a:t>
            </a:r>
          </a:p>
        </p:txBody>
      </p:sp>
    </p:spTree>
    <p:extLst>
      <p:ext uri="{BB962C8B-B14F-4D97-AF65-F5344CB8AC3E}">
        <p14:creationId xmlns:p14="http://schemas.microsoft.com/office/powerpoint/2010/main" val="2181091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B0D75-5417-4C59-8E93-8C15C4CE50EF}"/>
              </a:ext>
            </a:extLst>
          </p:cNvPr>
          <p:cNvSpPr>
            <a:spLocks noGrp="1"/>
          </p:cNvSpPr>
          <p:nvPr>
            <p:ph type="title"/>
          </p:nvPr>
        </p:nvSpPr>
        <p:spPr>
          <a:xfrm>
            <a:off x="1378028" y="-214746"/>
            <a:ext cx="10018713" cy="1752599"/>
          </a:xfrm>
        </p:spPr>
        <p:txBody>
          <a:bodyPr/>
          <a:lstStyle/>
          <a:p>
            <a:r>
              <a:rPr lang="en-IN" dirty="0"/>
              <a:t>EXPERIMENTAL SETUP</a:t>
            </a:r>
          </a:p>
        </p:txBody>
      </p:sp>
      <p:pic>
        <p:nvPicPr>
          <p:cNvPr id="5" name="Picture 4">
            <a:extLst>
              <a:ext uri="{FF2B5EF4-FFF2-40B4-BE49-F238E27FC236}">
                <a16:creationId xmlns:a16="http://schemas.microsoft.com/office/drawing/2014/main" id="{ADCEF71D-345E-4F9A-B04F-EFCE99EA9F5D}"/>
              </a:ext>
            </a:extLst>
          </p:cNvPr>
          <p:cNvPicPr>
            <a:picLocks noChangeAspect="1"/>
          </p:cNvPicPr>
          <p:nvPr/>
        </p:nvPicPr>
        <p:blipFill>
          <a:blip r:embed="rId2"/>
          <a:stretch>
            <a:fillRect/>
          </a:stretch>
        </p:blipFill>
        <p:spPr>
          <a:xfrm>
            <a:off x="1378028" y="2239671"/>
            <a:ext cx="4717972" cy="28897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548171E5-406B-4902-84DC-D603DA82265F}"/>
              </a:ext>
            </a:extLst>
          </p:cNvPr>
          <p:cNvPicPr>
            <a:picLocks noChangeAspect="1"/>
          </p:cNvPicPr>
          <p:nvPr/>
        </p:nvPicPr>
        <p:blipFill>
          <a:blip r:embed="rId3"/>
          <a:stretch>
            <a:fillRect/>
          </a:stretch>
        </p:blipFill>
        <p:spPr>
          <a:xfrm>
            <a:off x="6933116" y="2610822"/>
            <a:ext cx="4819289" cy="21474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41520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B0D75-5417-4C59-8E93-8C15C4CE50EF}"/>
              </a:ext>
            </a:extLst>
          </p:cNvPr>
          <p:cNvSpPr>
            <a:spLocks noGrp="1"/>
          </p:cNvSpPr>
          <p:nvPr>
            <p:ph type="title"/>
          </p:nvPr>
        </p:nvSpPr>
        <p:spPr>
          <a:xfrm>
            <a:off x="1378028" y="-214746"/>
            <a:ext cx="10018713" cy="1752599"/>
          </a:xfrm>
        </p:spPr>
        <p:txBody>
          <a:bodyPr/>
          <a:lstStyle/>
          <a:p>
            <a:r>
              <a:rPr lang="en-IN" dirty="0"/>
              <a:t>EXPERIMENTAL SETUP</a:t>
            </a:r>
          </a:p>
        </p:txBody>
      </p:sp>
      <p:pic>
        <p:nvPicPr>
          <p:cNvPr id="4" name="Content Placeholder 3">
            <a:extLst>
              <a:ext uri="{FF2B5EF4-FFF2-40B4-BE49-F238E27FC236}">
                <a16:creationId xmlns:a16="http://schemas.microsoft.com/office/drawing/2014/main" id="{DD1E351F-D2EE-4D72-91EA-FD55E83919E1}"/>
              </a:ext>
            </a:extLst>
          </p:cNvPr>
          <p:cNvPicPr>
            <a:picLocks noGrp="1" noChangeAspect="1"/>
          </p:cNvPicPr>
          <p:nvPr>
            <p:ph idx="1"/>
          </p:nvPr>
        </p:nvPicPr>
        <p:blipFill>
          <a:blip r:embed="rId2"/>
          <a:stretch>
            <a:fillRect/>
          </a:stretch>
        </p:blipFill>
        <p:spPr>
          <a:xfrm>
            <a:off x="1371655" y="2635334"/>
            <a:ext cx="4724345" cy="2560120"/>
          </a:xfrm>
          <a:prstGeom prst="rect">
            <a:avLst/>
          </a:prstGeom>
        </p:spPr>
      </p:pic>
      <p:pic>
        <p:nvPicPr>
          <p:cNvPr id="3" name="Picture 2">
            <a:extLst>
              <a:ext uri="{FF2B5EF4-FFF2-40B4-BE49-F238E27FC236}">
                <a16:creationId xmlns:a16="http://schemas.microsoft.com/office/drawing/2014/main" id="{F428F89B-423A-461A-BA2C-E26B1B229157}"/>
              </a:ext>
            </a:extLst>
          </p:cNvPr>
          <p:cNvPicPr>
            <a:picLocks noChangeAspect="1"/>
          </p:cNvPicPr>
          <p:nvPr/>
        </p:nvPicPr>
        <p:blipFill>
          <a:blip r:embed="rId3"/>
          <a:stretch>
            <a:fillRect/>
          </a:stretch>
        </p:blipFill>
        <p:spPr>
          <a:xfrm>
            <a:off x="6373968" y="1537853"/>
            <a:ext cx="5439534" cy="4944165"/>
          </a:xfrm>
          <a:prstGeom prst="rect">
            <a:avLst/>
          </a:prstGeom>
        </p:spPr>
      </p:pic>
    </p:spTree>
    <p:extLst>
      <p:ext uri="{BB962C8B-B14F-4D97-AF65-F5344CB8AC3E}">
        <p14:creationId xmlns:p14="http://schemas.microsoft.com/office/powerpoint/2010/main" val="814833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B0D75-5417-4C59-8E93-8C15C4CE50EF}"/>
              </a:ext>
            </a:extLst>
          </p:cNvPr>
          <p:cNvSpPr>
            <a:spLocks noGrp="1"/>
          </p:cNvSpPr>
          <p:nvPr>
            <p:ph type="title"/>
          </p:nvPr>
        </p:nvSpPr>
        <p:spPr>
          <a:xfrm>
            <a:off x="1378028" y="-214746"/>
            <a:ext cx="10018713" cy="1752599"/>
          </a:xfrm>
        </p:spPr>
        <p:txBody>
          <a:bodyPr/>
          <a:lstStyle/>
          <a:p>
            <a:r>
              <a:rPr lang="en-IN" dirty="0"/>
              <a:t>SIMULATION (Driving Map)</a:t>
            </a:r>
          </a:p>
        </p:txBody>
      </p:sp>
      <p:pic>
        <p:nvPicPr>
          <p:cNvPr id="6" name="Picture 5">
            <a:extLst>
              <a:ext uri="{FF2B5EF4-FFF2-40B4-BE49-F238E27FC236}">
                <a16:creationId xmlns:a16="http://schemas.microsoft.com/office/drawing/2014/main" id="{4F8A20F2-78A9-4D03-A01E-6E2D3CEBC15B}"/>
              </a:ext>
            </a:extLst>
          </p:cNvPr>
          <p:cNvPicPr>
            <a:picLocks noChangeAspect="1"/>
          </p:cNvPicPr>
          <p:nvPr/>
        </p:nvPicPr>
        <p:blipFill>
          <a:blip r:embed="rId3"/>
          <a:stretch>
            <a:fillRect/>
          </a:stretch>
        </p:blipFill>
        <p:spPr>
          <a:xfrm>
            <a:off x="2904565" y="1080069"/>
            <a:ext cx="6890599" cy="55057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18226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B919A-5F5D-4AC0-9B1E-20EC92A0CE67}"/>
              </a:ext>
            </a:extLst>
          </p:cNvPr>
          <p:cNvSpPr>
            <a:spLocks noGrp="1"/>
          </p:cNvSpPr>
          <p:nvPr>
            <p:ph type="title"/>
          </p:nvPr>
        </p:nvSpPr>
        <p:spPr/>
        <p:txBody>
          <a:bodyPr>
            <a:normAutofit/>
          </a:bodyPr>
          <a:lstStyle/>
          <a:p>
            <a:r>
              <a:rPr lang="en-IN" dirty="0"/>
              <a:t>STATISTICAL DATA: Takeover Response Time Findings</a:t>
            </a:r>
          </a:p>
        </p:txBody>
      </p:sp>
      <p:sp>
        <p:nvSpPr>
          <p:cNvPr id="3" name="Content Placeholder 2">
            <a:extLst>
              <a:ext uri="{FF2B5EF4-FFF2-40B4-BE49-F238E27FC236}">
                <a16:creationId xmlns:a16="http://schemas.microsoft.com/office/drawing/2014/main" id="{AF3531A3-AD09-40F2-A167-CD36B823C022}"/>
              </a:ext>
            </a:extLst>
          </p:cNvPr>
          <p:cNvSpPr>
            <a:spLocks noGrp="1"/>
          </p:cNvSpPr>
          <p:nvPr>
            <p:ph idx="1"/>
          </p:nvPr>
        </p:nvSpPr>
        <p:spPr>
          <a:xfrm>
            <a:off x="1484311" y="2570017"/>
            <a:ext cx="10707689" cy="4287983"/>
          </a:xfrm>
        </p:spPr>
        <p:txBody>
          <a:bodyPr>
            <a:normAutofit fontScale="55000" lnSpcReduction="20000"/>
          </a:bodyPr>
          <a:lstStyle/>
          <a:p>
            <a:pPr marL="0" indent="0" algn="just">
              <a:buNone/>
            </a:pPr>
            <a:r>
              <a:rPr lang="en-IN" sz="4000" b="1" dirty="0"/>
              <a:t>Initial Takeover (Manual to Automated) </a:t>
            </a:r>
          </a:p>
          <a:p>
            <a:pPr marL="0" indent="0" algn="just">
              <a:buNone/>
            </a:pPr>
            <a:r>
              <a:rPr lang="en-IN" sz="4000" dirty="0"/>
              <a:t>	Sound significantly reduced takeover response time (0.666s vs. 1.272s).</a:t>
            </a:r>
          </a:p>
          <a:p>
            <a:pPr marL="0" indent="0" algn="just">
              <a:buNone/>
            </a:pPr>
            <a:r>
              <a:rPr lang="en-IN" sz="4000" b="1" dirty="0"/>
              <a:t>Mid-term Takeover (Automated to Manual) </a:t>
            </a:r>
            <a:endParaRPr lang="en-IN" sz="4000" dirty="0"/>
          </a:p>
          <a:p>
            <a:pPr marL="0" indent="0" algn="just">
              <a:buNone/>
            </a:pPr>
            <a:r>
              <a:rPr lang="en-IN" sz="4000" dirty="0"/>
              <a:t>	Text with a coloured background (-0.155s) and sound (-0.253s) reduced response time.</a:t>
            </a:r>
          </a:p>
          <a:p>
            <a:pPr marL="0" indent="0" algn="just">
              <a:buNone/>
            </a:pPr>
            <a:r>
              <a:rPr lang="en-IN" sz="4000" dirty="0"/>
              <a:t>	Interaction effect between sound and ambient light.</a:t>
            </a:r>
          </a:p>
          <a:p>
            <a:pPr marL="0" indent="0" algn="just">
              <a:buNone/>
            </a:pPr>
            <a:r>
              <a:rPr lang="en-IN" sz="4000" b="1" dirty="0"/>
              <a:t>Second Mid-term Takeover (Manual to Automated) </a:t>
            </a:r>
            <a:endParaRPr lang="en-IN" sz="4000" dirty="0"/>
          </a:p>
          <a:p>
            <a:pPr marL="0" indent="0" algn="just">
              <a:buNone/>
            </a:pPr>
            <a:r>
              <a:rPr lang="en-IN" sz="4000" dirty="0"/>
              <a:t>	Text with a colored background improved response time (0.801s vs. 0.391s).</a:t>
            </a:r>
          </a:p>
          <a:p>
            <a:pPr marL="0" indent="0" algn="just">
              <a:buNone/>
            </a:pPr>
            <a:r>
              <a:rPr lang="en-IN" sz="4000" b="1" dirty="0"/>
              <a:t>Long-term Takeover (Automated to Manual)</a:t>
            </a:r>
          </a:p>
          <a:p>
            <a:pPr marL="0" indent="0" algn="just">
              <a:buNone/>
            </a:pPr>
            <a:r>
              <a:rPr lang="en-IN" sz="4000" dirty="0"/>
              <a:t>	Text with a colored background (-0.242s) and sound (-0.228s) reduced response time.</a:t>
            </a:r>
          </a:p>
          <a:p>
            <a:pPr marL="0" indent="0" algn="just">
              <a:buNone/>
            </a:pPr>
            <a:endParaRPr lang="en-IN" sz="4000" dirty="0"/>
          </a:p>
          <a:p>
            <a:pPr algn="just"/>
            <a:endParaRPr lang="en-IN" dirty="0"/>
          </a:p>
        </p:txBody>
      </p:sp>
    </p:spTree>
    <p:extLst>
      <p:ext uri="{BB962C8B-B14F-4D97-AF65-F5344CB8AC3E}">
        <p14:creationId xmlns:p14="http://schemas.microsoft.com/office/powerpoint/2010/main" val="1588718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9994-48FB-450D-A6DA-4989EEECFAA3}"/>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31DC32A1-BFCE-4F26-9F51-DF07299BD10A}"/>
              </a:ext>
            </a:extLst>
          </p:cNvPr>
          <p:cNvSpPr>
            <a:spLocks noGrp="1"/>
          </p:cNvSpPr>
          <p:nvPr>
            <p:ph idx="1"/>
          </p:nvPr>
        </p:nvSpPr>
        <p:spPr/>
        <p:txBody>
          <a:bodyPr>
            <a:normAutofit fontScale="92500" lnSpcReduction="20000"/>
          </a:bodyPr>
          <a:lstStyle/>
          <a:p>
            <a:pPr algn="just"/>
            <a:r>
              <a:rPr lang="en-US" dirty="0"/>
              <a:t>The results of the study showed that the multimodal TOR with multiple IVDs was the most effective in terms of driver takeover performance and perceived workload. </a:t>
            </a:r>
          </a:p>
          <a:p>
            <a:pPr algn="just"/>
            <a:r>
              <a:rPr lang="en-US" dirty="0"/>
              <a:t>Participants who received the multimodal TOR had shorter takeover times, fewer errors, and reported feeling less stressed than participants who received the other TOR designs.</a:t>
            </a:r>
          </a:p>
          <a:p>
            <a:pPr algn="just"/>
            <a:r>
              <a:rPr lang="en-US" dirty="0"/>
              <a:t>The multimodal TOR with multiple IVDs was particularly effective in complex driving scenarios, such as when the obstacle was unexpected or when the driver was distracted.</a:t>
            </a:r>
          </a:p>
          <a:p>
            <a:pPr algn="just"/>
            <a:endParaRPr lang="en-IN" dirty="0"/>
          </a:p>
        </p:txBody>
      </p:sp>
    </p:spTree>
    <p:extLst>
      <p:ext uri="{BB962C8B-B14F-4D97-AF65-F5344CB8AC3E}">
        <p14:creationId xmlns:p14="http://schemas.microsoft.com/office/powerpoint/2010/main" val="24423153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3106</TotalTime>
  <Words>1615</Words>
  <Application>Microsoft Office PowerPoint</Application>
  <PresentationFormat>Widescreen</PresentationFormat>
  <Paragraphs>104</Paragraphs>
  <Slides>14</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Corbel</vt:lpstr>
      <vt:lpstr>Times New Roman</vt:lpstr>
      <vt:lpstr>Parallax</vt:lpstr>
      <vt:lpstr>Investigating the Effects of Multimodal Explanations Using Multiple In-Vehicle Displays for Takeover Request in Conditionally Automated Driving</vt:lpstr>
      <vt:lpstr>OVERVIEW</vt:lpstr>
      <vt:lpstr>CONTRIBUTION</vt:lpstr>
      <vt:lpstr>PARTICIPANTS</vt:lpstr>
      <vt:lpstr>EXPERIMENTAL SETUP</vt:lpstr>
      <vt:lpstr>EXPERIMENTAL SETUP</vt:lpstr>
      <vt:lpstr>SIMULATION (Driving Map)</vt:lpstr>
      <vt:lpstr>STATISTICAL DATA: Takeover Response Time Findings</vt:lpstr>
      <vt:lpstr>RESULTS</vt:lpstr>
      <vt:lpstr>LIMITATION</vt:lpstr>
      <vt:lpstr>FUTURE STUDY</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Investigating the Effects of Multimodal Explanations Using Multiple In-Vehicle Displays for Takeover Request in Conditionally Automated Driving</dc:title>
  <dc:creator>Sarthak Raj</dc:creator>
  <cp:lastModifiedBy>Sarthak Raj</cp:lastModifiedBy>
  <cp:revision>27</cp:revision>
  <dcterms:created xsi:type="dcterms:W3CDTF">2023-10-29T19:50:26Z</dcterms:created>
  <dcterms:modified xsi:type="dcterms:W3CDTF">2023-11-01T17:20:27Z</dcterms:modified>
</cp:coreProperties>
</file>