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5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776" autoAdjust="0"/>
  </p:normalViewPr>
  <p:slideViewPr>
    <p:cSldViewPr snapToGrid="0">
      <p:cViewPr>
        <p:scale>
          <a:sx n="50" d="100"/>
          <a:sy n="50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28D2C-7755-4026-BA22-3BE3B8FBEBD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7F2507-95CB-4062-A0CA-7E91AB712165}">
      <dgm:prSet/>
      <dgm:spPr/>
      <dgm:t>
        <a:bodyPr/>
        <a:lstStyle/>
        <a:p>
          <a:r>
            <a:rPr lang="en-IN" dirty="0"/>
            <a:t>Conclusion:</a:t>
          </a:r>
        </a:p>
      </dgm:t>
    </dgm:pt>
    <dgm:pt modelId="{6983835A-937B-4595-8CFB-4E3A0B0239BB}" type="parTrans" cxnId="{B52E0150-9C30-4FE7-AA85-66A7F3829598}">
      <dgm:prSet/>
      <dgm:spPr/>
      <dgm:t>
        <a:bodyPr/>
        <a:lstStyle/>
        <a:p>
          <a:endParaRPr lang="en-IN"/>
        </a:p>
      </dgm:t>
    </dgm:pt>
    <dgm:pt modelId="{72522F95-F99E-48E1-B882-53B9D5B20777}" type="sibTrans" cxnId="{B52E0150-9C30-4FE7-AA85-66A7F3829598}">
      <dgm:prSet/>
      <dgm:spPr/>
      <dgm:t>
        <a:bodyPr/>
        <a:lstStyle/>
        <a:p>
          <a:endParaRPr lang="en-IN"/>
        </a:p>
      </dgm:t>
    </dgm:pt>
    <dgm:pt modelId="{181D540A-5A4A-443A-8949-DE9FBBDDE319}">
      <dgm:prSet/>
      <dgm:spPr/>
      <dgm:t>
        <a:bodyPr/>
        <a:lstStyle/>
        <a:p>
          <a:r>
            <a:rPr lang="en-IN" dirty="0"/>
            <a:t>Future Directions:</a:t>
          </a:r>
        </a:p>
      </dgm:t>
    </dgm:pt>
    <dgm:pt modelId="{4C4616D3-37A9-4DFA-87D3-BB561557881B}" type="parTrans" cxnId="{6C163954-1C15-4623-AC82-16E7D865E808}">
      <dgm:prSet/>
      <dgm:spPr/>
      <dgm:t>
        <a:bodyPr/>
        <a:lstStyle/>
        <a:p>
          <a:endParaRPr lang="en-IN"/>
        </a:p>
      </dgm:t>
    </dgm:pt>
    <dgm:pt modelId="{268E8A1E-7E96-4631-AA62-0B8188CAE420}" type="sibTrans" cxnId="{6C163954-1C15-4623-AC82-16E7D865E808}">
      <dgm:prSet/>
      <dgm:spPr/>
      <dgm:t>
        <a:bodyPr/>
        <a:lstStyle/>
        <a:p>
          <a:endParaRPr lang="en-IN"/>
        </a:p>
      </dgm:t>
    </dgm:pt>
    <dgm:pt modelId="{32D4114D-ACBB-4BC8-BD0C-961EE6B7EB24}">
      <dgm:prSet/>
      <dgm:spPr/>
      <dgm:t>
        <a:bodyPr/>
        <a:lstStyle/>
        <a:p>
          <a:r>
            <a:rPr lang="en-IN" dirty="0"/>
            <a:t>HFD is essential for safe and effective medical devices.</a:t>
          </a:r>
        </a:p>
      </dgm:t>
    </dgm:pt>
    <dgm:pt modelId="{4F92D817-A9BB-4FE0-AA44-01FCD40AFF00}" type="parTrans" cxnId="{B70D7A28-0937-43E8-9EBC-64C8B60C2EAA}">
      <dgm:prSet/>
      <dgm:spPr/>
      <dgm:t>
        <a:bodyPr/>
        <a:lstStyle/>
        <a:p>
          <a:endParaRPr lang="en-IN"/>
        </a:p>
      </dgm:t>
    </dgm:pt>
    <dgm:pt modelId="{4BFA0CE8-A3DB-4AE1-8A49-6595405CE361}" type="sibTrans" cxnId="{B70D7A28-0937-43E8-9EBC-64C8B60C2EAA}">
      <dgm:prSet/>
      <dgm:spPr/>
      <dgm:t>
        <a:bodyPr/>
        <a:lstStyle/>
        <a:p>
          <a:endParaRPr lang="en-IN"/>
        </a:p>
      </dgm:t>
    </dgm:pt>
    <dgm:pt modelId="{C9D05CBA-B43E-4F46-B9F9-A0378DBC6647}">
      <dgm:prSet/>
      <dgm:spPr/>
      <dgm:t>
        <a:bodyPr/>
        <a:lstStyle/>
        <a:p>
          <a:r>
            <a:rPr lang="en-IN" dirty="0"/>
            <a:t>Increased use of Human-Centred Design (HCD) methods.</a:t>
          </a:r>
        </a:p>
      </dgm:t>
    </dgm:pt>
    <dgm:pt modelId="{6314966B-46FC-4BA5-AEE9-4B3484F73B93}" type="parTrans" cxnId="{4CAD6679-2843-4C9B-AC91-5BA16CBCB5D5}">
      <dgm:prSet/>
      <dgm:spPr/>
      <dgm:t>
        <a:bodyPr/>
        <a:lstStyle/>
        <a:p>
          <a:endParaRPr lang="en-IN"/>
        </a:p>
      </dgm:t>
    </dgm:pt>
    <dgm:pt modelId="{0C287A1F-E841-48A2-B151-8D4E3789E017}" type="sibTrans" cxnId="{4CAD6679-2843-4C9B-AC91-5BA16CBCB5D5}">
      <dgm:prSet/>
      <dgm:spPr/>
      <dgm:t>
        <a:bodyPr/>
        <a:lstStyle/>
        <a:p>
          <a:endParaRPr lang="en-IN"/>
        </a:p>
      </dgm:t>
    </dgm:pt>
    <dgm:pt modelId="{5644B0F3-37F7-41B9-B2D4-0F5B928A974C}">
      <dgm:prSet/>
      <dgm:spPr/>
      <dgm:t>
        <a:bodyPr/>
        <a:lstStyle/>
        <a:p>
          <a:r>
            <a:rPr lang="en-IN"/>
            <a:t>Reduces </a:t>
          </a:r>
          <a:r>
            <a:rPr lang="en-IN" dirty="0"/>
            <a:t>patient harm, improves usability, crucial in emerging technologies.</a:t>
          </a:r>
        </a:p>
      </dgm:t>
    </dgm:pt>
    <dgm:pt modelId="{D0088E5A-ECF0-4BED-AB5A-99ABF35CE990}" type="parTrans" cxnId="{8A45E674-F337-4FFB-AC22-6744223B6B6A}">
      <dgm:prSet/>
      <dgm:spPr/>
      <dgm:t>
        <a:bodyPr/>
        <a:lstStyle/>
        <a:p>
          <a:endParaRPr lang="en-IN"/>
        </a:p>
      </dgm:t>
    </dgm:pt>
    <dgm:pt modelId="{D16A66D7-02A8-4137-BEC0-4ED7EC8D5B1F}" type="sibTrans" cxnId="{8A45E674-F337-4FFB-AC22-6744223B6B6A}">
      <dgm:prSet/>
      <dgm:spPr/>
      <dgm:t>
        <a:bodyPr/>
        <a:lstStyle/>
        <a:p>
          <a:endParaRPr lang="en-IN"/>
        </a:p>
      </dgm:t>
    </dgm:pt>
    <dgm:pt modelId="{81D91BF8-DD15-47F1-9656-F4E2EB2C96AD}">
      <dgm:prSet/>
      <dgm:spPr/>
      <dgm:t>
        <a:bodyPr/>
        <a:lstStyle/>
        <a:p>
          <a:r>
            <a:rPr lang="en-IN" dirty="0"/>
            <a:t>More reliance on simulation, modelling, and machine learning (ML) for efficient HFD methods and tools.</a:t>
          </a:r>
        </a:p>
      </dgm:t>
    </dgm:pt>
    <dgm:pt modelId="{6B2E503D-8B72-42B4-ABD1-9819538FFA25}" type="parTrans" cxnId="{A769DF19-44E9-4A56-AAA5-D810ABA332A6}">
      <dgm:prSet/>
      <dgm:spPr/>
      <dgm:t>
        <a:bodyPr/>
        <a:lstStyle/>
        <a:p>
          <a:endParaRPr lang="en-IN"/>
        </a:p>
      </dgm:t>
    </dgm:pt>
    <dgm:pt modelId="{F178E5EC-F5DC-4319-BAD0-7FB8C926F46F}" type="sibTrans" cxnId="{A769DF19-44E9-4A56-AAA5-D810ABA332A6}">
      <dgm:prSet/>
      <dgm:spPr/>
      <dgm:t>
        <a:bodyPr/>
        <a:lstStyle/>
        <a:p>
          <a:endParaRPr lang="en-IN"/>
        </a:p>
      </dgm:t>
    </dgm:pt>
    <dgm:pt modelId="{0F44B586-4F11-46C0-A55B-66FEE6EBDEDC}" type="pres">
      <dgm:prSet presAssocID="{AFE28D2C-7755-4026-BA22-3BE3B8FBEBD1}" presName="theList" presStyleCnt="0">
        <dgm:presLayoutVars>
          <dgm:dir/>
          <dgm:animLvl val="lvl"/>
          <dgm:resizeHandles val="exact"/>
        </dgm:presLayoutVars>
      </dgm:prSet>
      <dgm:spPr/>
    </dgm:pt>
    <dgm:pt modelId="{5D265669-3B94-4913-8A29-6A489162EB73}" type="pres">
      <dgm:prSet presAssocID="{BD7F2507-95CB-4062-A0CA-7E91AB712165}" presName="compNode" presStyleCnt="0"/>
      <dgm:spPr/>
    </dgm:pt>
    <dgm:pt modelId="{37C4E024-B620-4F35-9700-61C5850EC127}" type="pres">
      <dgm:prSet presAssocID="{BD7F2507-95CB-4062-A0CA-7E91AB712165}" presName="aNode" presStyleLbl="bgShp" presStyleIdx="0" presStyleCnt="2"/>
      <dgm:spPr/>
    </dgm:pt>
    <dgm:pt modelId="{165B8CCE-E8C7-418E-9442-041957DCD710}" type="pres">
      <dgm:prSet presAssocID="{BD7F2507-95CB-4062-A0CA-7E91AB712165}" presName="textNode" presStyleLbl="bgShp" presStyleIdx="0" presStyleCnt="2"/>
      <dgm:spPr/>
    </dgm:pt>
    <dgm:pt modelId="{11800B78-CA85-4D9E-B07C-E4A60E0596E5}" type="pres">
      <dgm:prSet presAssocID="{BD7F2507-95CB-4062-A0CA-7E91AB712165}" presName="compChildNode" presStyleCnt="0"/>
      <dgm:spPr/>
    </dgm:pt>
    <dgm:pt modelId="{D09D3992-10DD-4E44-B9F8-924F9D0BC0E6}" type="pres">
      <dgm:prSet presAssocID="{BD7F2507-95CB-4062-A0CA-7E91AB712165}" presName="theInnerList" presStyleCnt="0"/>
      <dgm:spPr/>
    </dgm:pt>
    <dgm:pt modelId="{7E4E70C8-8716-4D99-BAA2-10B1B9CF39A1}" type="pres">
      <dgm:prSet presAssocID="{32D4114D-ACBB-4BC8-BD0C-961EE6B7EB24}" presName="childNode" presStyleLbl="node1" presStyleIdx="0" presStyleCnt="4">
        <dgm:presLayoutVars>
          <dgm:bulletEnabled val="1"/>
        </dgm:presLayoutVars>
      </dgm:prSet>
      <dgm:spPr/>
    </dgm:pt>
    <dgm:pt modelId="{5BFE829F-A07D-492B-94EE-71822E757AAA}" type="pres">
      <dgm:prSet presAssocID="{32D4114D-ACBB-4BC8-BD0C-961EE6B7EB24}" presName="aSpace2" presStyleCnt="0"/>
      <dgm:spPr/>
    </dgm:pt>
    <dgm:pt modelId="{328848E9-5668-4FC4-87AC-2D26ABAD7BE7}" type="pres">
      <dgm:prSet presAssocID="{5644B0F3-37F7-41B9-B2D4-0F5B928A974C}" presName="childNode" presStyleLbl="node1" presStyleIdx="1" presStyleCnt="4">
        <dgm:presLayoutVars>
          <dgm:bulletEnabled val="1"/>
        </dgm:presLayoutVars>
      </dgm:prSet>
      <dgm:spPr/>
    </dgm:pt>
    <dgm:pt modelId="{5743AD84-6ADA-4BBC-9CBD-D355C956F013}" type="pres">
      <dgm:prSet presAssocID="{BD7F2507-95CB-4062-A0CA-7E91AB712165}" presName="aSpace" presStyleCnt="0"/>
      <dgm:spPr/>
    </dgm:pt>
    <dgm:pt modelId="{EF843D77-748A-4513-A27F-D5E5900D51EF}" type="pres">
      <dgm:prSet presAssocID="{181D540A-5A4A-443A-8949-DE9FBBDDE319}" presName="compNode" presStyleCnt="0"/>
      <dgm:spPr/>
    </dgm:pt>
    <dgm:pt modelId="{A08FAFC3-0CC8-4D02-86D7-6A8BE0FE7653}" type="pres">
      <dgm:prSet presAssocID="{181D540A-5A4A-443A-8949-DE9FBBDDE319}" presName="aNode" presStyleLbl="bgShp" presStyleIdx="1" presStyleCnt="2"/>
      <dgm:spPr/>
    </dgm:pt>
    <dgm:pt modelId="{8DE7DBB6-5685-44EA-A766-91BFA8D370A4}" type="pres">
      <dgm:prSet presAssocID="{181D540A-5A4A-443A-8949-DE9FBBDDE319}" presName="textNode" presStyleLbl="bgShp" presStyleIdx="1" presStyleCnt="2"/>
      <dgm:spPr/>
    </dgm:pt>
    <dgm:pt modelId="{660619AF-ABC7-4C25-8027-866B3D9418F4}" type="pres">
      <dgm:prSet presAssocID="{181D540A-5A4A-443A-8949-DE9FBBDDE319}" presName="compChildNode" presStyleCnt="0"/>
      <dgm:spPr/>
    </dgm:pt>
    <dgm:pt modelId="{32A9D871-5B0B-47A4-A4C4-B720C3D73A2C}" type="pres">
      <dgm:prSet presAssocID="{181D540A-5A4A-443A-8949-DE9FBBDDE319}" presName="theInnerList" presStyleCnt="0"/>
      <dgm:spPr/>
    </dgm:pt>
    <dgm:pt modelId="{599ACFB4-AEC8-484B-AA7E-EA1E12B730BE}" type="pres">
      <dgm:prSet presAssocID="{C9D05CBA-B43E-4F46-B9F9-A0378DBC6647}" presName="childNode" presStyleLbl="node1" presStyleIdx="2" presStyleCnt="4">
        <dgm:presLayoutVars>
          <dgm:bulletEnabled val="1"/>
        </dgm:presLayoutVars>
      </dgm:prSet>
      <dgm:spPr/>
    </dgm:pt>
    <dgm:pt modelId="{B11EDEAC-123D-430D-AF8A-7CACF5E6FC52}" type="pres">
      <dgm:prSet presAssocID="{C9D05CBA-B43E-4F46-B9F9-A0378DBC6647}" presName="aSpace2" presStyleCnt="0"/>
      <dgm:spPr/>
    </dgm:pt>
    <dgm:pt modelId="{70A3A083-59BE-429E-97B7-31F5B0A6EF11}" type="pres">
      <dgm:prSet presAssocID="{81D91BF8-DD15-47F1-9656-F4E2EB2C96A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C772500-13AF-4A1A-B5A0-17D86DC79B06}" type="presOf" srcId="{181D540A-5A4A-443A-8949-DE9FBBDDE319}" destId="{A08FAFC3-0CC8-4D02-86D7-6A8BE0FE7653}" srcOrd="0" destOrd="0" presId="urn:microsoft.com/office/officeart/2005/8/layout/lProcess2"/>
    <dgm:cxn modelId="{9176310A-7CF8-4061-BF67-E53391C3C003}" type="presOf" srcId="{181D540A-5A4A-443A-8949-DE9FBBDDE319}" destId="{8DE7DBB6-5685-44EA-A766-91BFA8D370A4}" srcOrd="1" destOrd="0" presId="urn:microsoft.com/office/officeart/2005/8/layout/lProcess2"/>
    <dgm:cxn modelId="{A769DF19-44E9-4A56-AAA5-D810ABA332A6}" srcId="{181D540A-5A4A-443A-8949-DE9FBBDDE319}" destId="{81D91BF8-DD15-47F1-9656-F4E2EB2C96AD}" srcOrd="1" destOrd="0" parTransId="{6B2E503D-8B72-42B4-ABD1-9819538FFA25}" sibTransId="{F178E5EC-F5DC-4319-BAD0-7FB8C926F46F}"/>
    <dgm:cxn modelId="{B70D7A28-0937-43E8-9EBC-64C8B60C2EAA}" srcId="{BD7F2507-95CB-4062-A0CA-7E91AB712165}" destId="{32D4114D-ACBB-4BC8-BD0C-961EE6B7EB24}" srcOrd="0" destOrd="0" parTransId="{4F92D817-A9BB-4FE0-AA44-01FCD40AFF00}" sibTransId="{4BFA0CE8-A3DB-4AE1-8A49-6595405CE361}"/>
    <dgm:cxn modelId="{E750BB3A-6C5C-4814-B24F-14EB001FC0AB}" type="presOf" srcId="{C9D05CBA-B43E-4F46-B9F9-A0378DBC6647}" destId="{599ACFB4-AEC8-484B-AA7E-EA1E12B730BE}" srcOrd="0" destOrd="0" presId="urn:microsoft.com/office/officeart/2005/8/layout/lProcess2"/>
    <dgm:cxn modelId="{B52E0150-9C30-4FE7-AA85-66A7F3829598}" srcId="{AFE28D2C-7755-4026-BA22-3BE3B8FBEBD1}" destId="{BD7F2507-95CB-4062-A0CA-7E91AB712165}" srcOrd="0" destOrd="0" parTransId="{6983835A-937B-4595-8CFB-4E3A0B0239BB}" sibTransId="{72522F95-F99E-48E1-B882-53B9D5B20777}"/>
    <dgm:cxn modelId="{63863453-E6BF-4C96-99CA-75DA5471CEBC}" type="presOf" srcId="{AFE28D2C-7755-4026-BA22-3BE3B8FBEBD1}" destId="{0F44B586-4F11-46C0-A55B-66FEE6EBDEDC}" srcOrd="0" destOrd="0" presId="urn:microsoft.com/office/officeart/2005/8/layout/lProcess2"/>
    <dgm:cxn modelId="{6C163954-1C15-4623-AC82-16E7D865E808}" srcId="{AFE28D2C-7755-4026-BA22-3BE3B8FBEBD1}" destId="{181D540A-5A4A-443A-8949-DE9FBBDDE319}" srcOrd="1" destOrd="0" parTransId="{4C4616D3-37A9-4DFA-87D3-BB561557881B}" sibTransId="{268E8A1E-7E96-4631-AA62-0B8188CAE420}"/>
    <dgm:cxn modelId="{8A45E674-F337-4FFB-AC22-6744223B6B6A}" srcId="{BD7F2507-95CB-4062-A0CA-7E91AB712165}" destId="{5644B0F3-37F7-41B9-B2D4-0F5B928A974C}" srcOrd="1" destOrd="0" parTransId="{D0088E5A-ECF0-4BED-AB5A-99ABF35CE990}" sibTransId="{D16A66D7-02A8-4137-BEC0-4ED7EC8D5B1F}"/>
    <dgm:cxn modelId="{4CAD6679-2843-4C9B-AC91-5BA16CBCB5D5}" srcId="{181D540A-5A4A-443A-8949-DE9FBBDDE319}" destId="{C9D05CBA-B43E-4F46-B9F9-A0378DBC6647}" srcOrd="0" destOrd="0" parTransId="{6314966B-46FC-4BA5-AEE9-4B3484F73B93}" sibTransId="{0C287A1F-E841-48A2-B151-8D4E3789E017}"/>
    <dgm:cxn modelId="{0C6CA68D-6787-4C9A-AB6E-F64B35D6362E}" type="presOf" srcId="{81D91BF8-DD15-47F1-9656-F4E2EB2C96AD}" destId="{70A3A083-59BE-429E-97B7-31F5B0A6EF11}" srcOrd="0" destOrd="0" presId="urn:microsoft.com/office/officeart/2005/8/layout/lProcess2"/>
    <dgm:cxn modelId="{2AE723A6-C339-47C3-9FBC-A57FE4CE8936}" type="presOf" srcId="{32D4114D-ACBB-4BC8-BD0C-961EE6B7EB24}" destId="{7E4E70C8-8716-4D99-BAA2-10B1B9CF39A1}" srcOrd="0" destOrd="0" presId="urn:microsoft.com/office/officeart/2005/8/layout/lProcess2"/>
    <dgm:cxn modelId="{6E772ABA-1BEF-44BA-A975-BE1E4471DF93}" type="presOf" srcId="{BD7F2507-95CB-4062-A0CA-7E91AB712165}" destId="{165B8CCE-E8C7-418E-9442-041957DCD710}" srcOrd="1" destOrd="0" presId="urn:microsoft.com/office/officeart/2005/8/layout/lProcess2"/>
    <dgm:cxn modelId="{0D90ADE8-921C-40E7-BB18-9EC1FD776312}" type="presOf" srcId="{5644B0F3-37F7-41B9-B2D4-0F5B928A974C}" destId="{328848E9-5668-4FC4-87AC-2D26ABAD7BE7}" srcOrd="0" destOrd="0" presId="urn:microsoft.com/office/officeart/2005/8/layout/lProcess2"/>
    <dgm:cxn modelId="{760A78EA-2FD4-4CD3-8507-EECE78122DC1}" type="presOf" srcId="{BD7F2507-95CB-4062-A0CA-7E91AB712165}" destId="{37C4E024-B620-4F35-9700-61C5850EC127}" srcOrd="0" destOrd="0" presId="urn:microsoft.com/office/officeart/2005/8/layout/lProcess2"/>
    <dgm:cxn modelId="{4B2121FB-FB46-4BDB-80B8-80133BF1B6F4}" type="presParOf" srcId="{0F44B586-4F11-46C0-A55B-66FEE6EBDEDC}" destId="{5D265669-3B94-4913-8A29-6A489162EB73}" srcOrd="0" destOrd="0" presId="urn:microsoft.com/office/officeart/2005/8/layout/lProcess2"/>
    <dgm:cxn modelId="{CD36E30D-535D-4C78-B3F4-5A0BFF3F96A3}" type="presParOf" srcId="{5D265669-3B94-4913-8A29-6A489162EB73}" destId="{37C4E024-B620-4F35-9700-61C5850EC127}" srcOrd="0" destOrd="0" presId="urn:microsoft.com/office/officeart/2005/8/layout/lProcess2"/>
    <dgm:cxn modelId="{5A1300F9-1746-40C8-BCA5-E717AFEC95F3}" type="presParOf" srcId="{5D265669-3B94-4913-8A29-6A489162EB73}" destId="{165B8CCE-E8C7-418E-9442-041957DCD710}" srcOrd="1" destOrd="0" presId="urn:microsoft.com/office/officeart/2005/8/layout/lProcess2"/>
    <dgm:cxn modelId="{1677A09F-BB35-4D2F-89E5-B55247AA0264}" type="presParOf" srcId="{5D265669-3B94-4913-8A29-6A489162EB73}" destId="{11800B78-CA85-4D9E-B07C-E4A60E0596E5}" srcOrd="2" destOrd="0" presId="urn:microsoft.com/office/officeart/2005/8/layout/lProcess2"/>
    <dgm:cxn modelId="{B0FBCBB4-3533-4255-871A-034011741846}" type="presParOf" srcId="{11800B78-CA85-4D9E-B07C-E4A60E0596E5}" destId="{D09D3992-10DD-4E44-B9F8-924F9D0BC0E6}" srcOrd="0" destOrd="0" presId="urn:microsoft.com/office/officeart/2005/8/layout/lProcess2"/>
    <dgm:cxn modelId="{85714973-FD8D-428B-BD48-1B515F21260E}" type="presParOf" srcId="{D09D3992-10DD-4E44-B9F8-924F9D0BC0E6}" destId="{7E4E70C8-8716-4D99-BAA2-10B1B9CF39A1}" srcOrd="0" destOrd="0" presId="urn:microsoft.com/office/officeart/2005/8/layout/lProcess2"/>
    <dgm:cxn modelId="{F11A4BD3-05BD-4601-8CC3-7E7759B37235}" type="presParOf" srcId="{D09D3992-10DD-4E44-B9F8-924F9D0BC0E6}" destId="{5BFE829F-A07D-492B-94EE-71822E757AAA}" srcOrd="1" destOrd="0" presId="urn:microsoft.com/office/officeart/2005/8/layout/lProcess2"/>
    <dgm:cxn modelId="{1C98AB93-444C-4A95-AB19-5054C17E2E40}" type="presParOf" srcId="{D09D3992-10DD-4E44-B9F8-924F9D0BC0E6}" destId="{328848E9-5668-4FC4-87AC-2D26ABAD7BE7}" srcOrd="2" destOrd="0" presId="urn:microsoft.com/office/officeart/2005/8/layout/lProcess2"/>
    <dgm:cxn modelId="{EA83968E-AB63-40EC-92F9-5BBF039652BD}" type="presParOf" srcId="{0F44B586-4F11-46C0-A55B-66FEE6EBDEDC}" destId="{5743AD84-6ADA-4BBC-9CBD-D355C956F013}" srcOrd="1" destOrd="0" presId="urn:microsoft.com/office/officeart/2005/8/layout/lProcess2"/>
    <dgm:cxn modelId="{0FF2B46D-146B-4349-8326-ABC909AEA29F}" type="presParOf" srcId="{0F44B586-4F11-46C0-A55B-66FEE6EBDEDC}" destId="{EF843D77-748A-4513-A27F-D5E5900D51EF}" srcOrd="2" destOrd="0" presId="urn:microsoft.com/office/officeart/2005/8/layout/lProcess2"/>
    <dgm:cxn modelId="{B2B2C6FD-F667-44B0-B2C7-933D6021153E}" type="presParOf" srcId="{EF843D77-748A-4513-A27F-D5E5900D51EF}" destId="{A08FAFC3-0CC8-4D02-86D7-6A8BE0FE7653}" srcOrd="0" destOrd="0" presId="urn:microsoft.com/office/officeart/2005/8/layout/lProcess2"/>
    <dgm:cxn modelId="{AF9D2DF4-C523-4301-93F1-9C8ABC20A523}" type="presParOf" srcId="{EF843D77-748A-4513-A27F-D5E5900D51EF}" destId="{8DE7DBB6-5685-44EA-A766-91BFA8D370A4}" srcOrd="1" destOrd="0" presId="urn:microsoft.com/office/officeart/2005/8/layout/lProcess2"/>
    <dgm:cxn modelId="{EC753F21-9231-4F7F-A25B-60659B6CA172}" type="presParOf" srcId="{EF843D77-748A-4513-A27F-D5E5900D51EF}" destId="{660619AF-ABC7-4C25-8027-866B3D9418F4}" srcOrd="2" destOrd="0" presId="urn:microsoft.com/office/officeart/2005/8/layout/lProcess2"/>
    <dgm:cxn modelId="{28DD9073-D22F-4CBE-8AEA-40A2357E22B4}" type="presParOf" srcId="{660619AF-ABC7-4C25-8027-866B3D9418F4}" destId="{32A9D871-5B0B-47A4-A4C4-B720C3D73A2C}" srcOrd="0" destOrd="0" presId="urn:microsoft.com/office/officeart/2005/8/layout/lProcess2"/>
    <dgm:cxn modelId="{BC70E5D5-6A0E-4C07-B70F-12859CF92B0E}" type="presParOf" srcId="{32A9D871-5B0B-47A4-A4C4-B720C3D73A2C}" destId="{599ACFB4-AEC8-484B-AA7E-EA1E12B730BE}" srcOrd="0" destOrd="0" presId="urn:microsoft.com/office/officeart/2005/8/layout/lProcess2"/>
    <dgm:cxn modelId="{2905F66D-9A38-4ADF-AC00-BCC5A6578136}" type="presParOf" srcId="{32A9D871-5B0B-47A4-A4C4-B720C3D73A2C}" destId="{B11EDEAC-123D-430D-AF8A-7CACF5E6FC52}" srcOrd="1" destOrd="0" presId="urn:microsoft.com/office/officeart/2005/8/layout/lProcess2"/>
    <dgm:cxn modelId="{33904346-038D-436E-8BC3-0B14897F247C}" type="presParOf" srcId="{32A9D871-5B0B-47A4-A4C4-B720C3D73A2C}" destId="{70A3A083-59BE-429E-97B7-31F5B0A6EF1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4E024-B620-4F35-9700-61C5850EC127}">
      <dsp:nvSpPr>
        <dsp:cNvPr id="0" name=""/>
        <dsp:cNvSpPr/>
      </dsp:nvSpPr>
      <dsp:spPr>
        <a:xfrm>
          <a:off x="5330" y="0"/>
          <a:ext cx="5127721" cy="45200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Conclusion:</a:t>
          </a:r>
        </a:p>
      </dsp:txBody>
      <dsp:txXfrm>
        <a:off x="5330" y="0"/>
        <a:ext cx="5127721" cy="1356013"/>
      </dsp:txXfrm>
    </dsp:sp>
    <dsp:sp modelId="{7E4E70C8-8716-4D99-BAA2-10B1B9CF39A1}">
      <dsp:nvSpPr>
        <dsp:cNvPr id="0" name=""/>
        <dsp:cNvSpPr/>
      </dsp:nvSpPr>
      <dsp:spPr>
        <a:xfrm>
          <a:off x="518102" y="1357337"/>
          <a:ext cx="4102177" cy="1362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HFD is essential for safe and effective medical devices.</a:t>
          </a:r>
        </a:p>
      </dsp:txBody>
      <dsp:txXfrm>
        <a:off x="558019" y="1397254"/>
        <a:ext cx="4022343" cy="1283021"/>
      </dsp:txXfrm>
    </dsp:sp>
    <dsp:sp modelId="{328848E9-5668-4FC4-87AC-2D26ABAD7BE7}">
      <dsp:nvSpPr>
        <dsp:cNvPr id="0" name=""/>
        <dsp:cNvSpPr/>
      </dsp:nvSpPr>
      <dsp:spPr>
        <a:xfrm>
          <a:off x="518102" y="2929863"/>
          <a:ext cx="4102177" cy="1362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Reduces </a:t>
          </a:r>
          <a:r>
            <a:rPr lang="en-IN" sz="2200" kern="1200" dirty="0"/>
            <a:t>patient harm, improves usability, crucial in emerging technologies.</a:t>
          </a:r>
        </a:p>
      </dsp:txBody>
      <dsp:txXfrm>
        <a:off x="558019" y="2969780"/>
        <a:ext cx="4022343" cy="1283021"/>
      </dsp:txXfrm>
    </dsp:sp>
    <dsp:sp modelId="{A08FAFC3-0CC8-4D02-86D7-6A8BE0FE7653}">
      <dsp:nvSpPr>
        <dsp:cNvPr id="0" name=""/>
        <dsp:cNvSpPr/>
      </dsp:nvSpPr>
      <dsp:spPr>
        <a:xfrm>
          <a:off x="5517631" y="0"/>
          <a:ext cx="5127721" cy="45200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Future Directions:</a:t>
          </a:r>
        </a:p>
      </dsp:txBody>
      <dsp:txXfrm>
        <a:off x="5517631" y="0"/>
        <a:ext cx="5127721" cy="1356013"/>
      </dsp:txXfrm>
    </dsp:sp>
    <dsp:sp modelId="{599ACFB4-AEC8-484B-AA7E-EA1E12B730BE}">
      <dsp:nvSpPr>
        <dsp:cNvPr id="0" name=""/>
        <dsp:cNvSpPr/>
      </dsp:nvSpPr>
      <dsp:spPr>
        <a:xfrm>
          <a:off x="6030403" y="1357337"/>
          <a:ext cx="4102177" cy="1362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Increased use of Human-Centred Design (HCD) methods.</a:t>
          </a:r>
        </a:p>
      </dsp:txBody>
      <dsp:txXfrm>
        <a:off x="6070320" y="1397254"/>
        <a:ext cx="4022343" cy="1283021"/>
      </dsp:txXfrm>
    </dsp:sp>
    <dsp:sp modelId="{70A3A083-59BE-429E-97B7-31F5B0A6EF11}">
      <dsp:nvSpPr>
        <dsp:cNvPr id="0" name=""/>
        <dsp:cNvSpPr/>
      </dsp:nvSpPr>
      <dsp:spPr>
        <a:xfrm>
          <a:off x="6030403" y="2929863"/>
          <a:ext cx="4102177" cy="1362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More reliance on simulation, modelling, and machine learning (ML) for efficient HFD methods and tools.</a:t>
          </a:r>
        </a:p>
      </dsp:txBody>
      <dsp:txXfrm>
        <a:off x="6070320" y="2969780"/>
        <a:ext cx="4022343" cy="1283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142B7-F133-410E-A211-37993A57848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F8568-EAC3-4B0A-B3BA-21E80D90E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2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 Factors Design Engineering (HFD) is crucial in optimizing human-system interaction and performance in medical device design. It enhances patient safety, clinical workflows, and reduces development costs.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F8568-EAC3-4B0A-B3BA-21E80D90E5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9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Aim: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and synthesize literature on HFD in medical device design and to provide recommendations for improvement.</a:t>
            </a:r>
          </a:p>
          <a:p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Objectives: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key topics and findings.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Discuss challenges and opportunities.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Outline future directions for HFD.</a:t>
            </a:r>
          </a:p>
          <a:p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Importance, integration, user involvement, methods/tools, successful examples, challenges, and opportunities of the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HFD reduces patient harm.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throughout the development process is crucial.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involvement is essential.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methods and tools are available.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87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7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6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4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40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7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79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4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6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77796D7-DCBE-468E-A186-03EF49E71CA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2A3103-F7CE-489A-AFA2-DCC22772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3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C75F-79EE-44CF-8944-C2FB49C8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47" y="1509109"/>
            <a:ext cx="6801612" cy="1992694"/>
          </a:xfrm>
        </p:spPr>
        <p:txBody>
          <a:bodyPr>
            <a:normAutofit/>
          </a:bodyPr>
          <a:lstStyle/>
          <a:p>
            <a:r>
              <a:rPr lang="en-US" dirty="0"/>
              <a:t>Human Factors Engineering in Medical Device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CEF39-F650-423B-A505-FE3D052D4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647" y="4728944"/>
            <a:ext cx="6801612" cy="1239894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- Sarthak Raj</a:t>
            </a:r>
            <a:endParaRPr lang="en-IN" sz="4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FFAB406-2E32-40E9-9766-CB748AFC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4AAE-3FF5-4703-A818-51DA6E659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eam Motivation PowerPoint Template - SlideModel">
            <a:extLst>
              <a:ext uri="{FF2B5EF4-FFF2-40B4-BE49-F238E27FC236}">
                <a16:creationId xmlns:a16="http://schemas.microsoft.com/office/drawing/2014/main" id="{9B5D147E-DDBF-4C56-8C9E-8502E23B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1892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MABIS Digital Thermometer for Adults, Oral Thermometer for  Adults, Children and Babies, FSA HSA Eligible Thermometer, Underarm  Temperature Thermometer, 60 Seconds Readings : Health &amp; Household">
            <a:extLst>
              <a:ext uri="{FF2B5EF4-FFF2-40B4-BE49-F238E27FC236}">
                <a16:creationId xmlns:a16="http://schemas.microsoft.com/office/drawing/2014/main" id="{11166DCE-CA47-4001-90E6-9E30C975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88" y="1"/>
            <a:ext cx="3754212" cy="291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6F41C-E298-4E4C-B195-59F0C670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58" y="3143250"/>
            <a:ext cx="3754213" cy="3716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76D00-1AF2-4B56-8BE2-71835E0A6BE4}"/>
              </a:ext>
            </a:extLst>
          </p:cNvPr>
          <p:cNvSpPr/>
          <p:nvPr/>
        </p:nvSpPr>
        <p:spPr>
          <a:xfrm>
            <a:off x="4839286" y="3945989"/>
            <a:ext cx="2405576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7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409290" y="0"/>
            <a:ext cx="11782710" cy="68580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sz="15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047998" cy="686253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35575" y="864542"/>
            <a:ext cx="3703241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556"/>
              </a:lnSpc>
            </a:pP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3742333" y="2348310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82629" y="2383036"/>
            <a:ext cx="136029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344094" y="2411908"/>
            <a:ext cx="239940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667" b="1" kern="0" spc="-55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Aim</a:t>
            </a:r>
            <a:endParaRPr lang="en-US" sz="1822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3742333" y="3512345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3866754" y="3547070"/>
            <a:ext cx="167779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4344094" y="3575943"/>
            <a:ext cx="2582962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667" b="1" kern="0" spc="-55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4" name="Shape 11"/>
          <p:cNvSpPr/>
          <p:nvPr/>
        </p:nvSpPr>
        <p:spPr>
          <a:xfrm>
            <a:off x="3742333" y="4676379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3863579" y="4711105"/>
            <a:ext cx="174129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4344095" y="4739977"/>
            <a:ext cx="2765921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667" b="1" kern="0" spc="-55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Scope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A3CC92-825A-4323-BD09-19F9CA7D85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88"/>
          <a:stretch/>
        </p:blipFill>
        <p:spPr>
          <a:xfrm>
            <a:off x="10406649" y="-4530"/>
            <a:ext cx="1785352" cy="1571551"/>
          </a:xfrm>
          <a:prstGeom prst="rect">
            <a:avLst/>
          </a:prstGeom>
          <a:ln>
            <a:noFill/>
          </a:ln>
          <a:effectLst>
            <a:outerShdw blurRad="1270000" dist="50800" dir="18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0DD259-AE7A-4BA0-AC97-1EA8E2A08503}"/>
              </a:ext>
            </a:extLst>
          </p:cNvPr>
          <p:cNvSpPr txBox="1"/>
          <p:nvPr/>
        </p:nvSpPr>
        <p:spPr>
          <a:xfrm>
            <a:off x="6309831" y="2359588"/>
            <a:ext cx="527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Synthesizing HFD in Medical Devices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0935F7-4D4C-442F-A037-EBDD31CBD142}"/>
              </a:ext>
            </a:extLst>
          </p:cNvPr>
          <p:cNvSpPr txBox="1"/>
          <p:nvPr/>
        </p:nvSpPr>
        <p:spPr>
          <a:xfrm>
            <a:off x="7170442" y="3489771"/>
            <a:ext cx="527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IN" dirty="0"/>
              <a:t>Identify, Discuss, Outline HFD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466B0-9BBD-4811-9CD2-3460C16D8160}"/>
              </a:ext>
            </a:extLst>
          </p:cNvPr>
          <p:cNvSpPr txBox="1"/>
          <p:nvPr/>
        </p:nvSpPr>
        <p:spPr>
          <a:xfrm>
            <a:off x="6461483" y="4660600"/>
            <a:ext cx="527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Integration, Challenges, Opportunities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D83E9B-9DAD-4241-8018-55B9C0D65BC4}"/>
              </a:ext>
            </a:extLst>
          </p:cNvPr>
          <p:cNvSpPr/>
          <p:nvPr/>
        </p:nvSpPr>
        <p:spPr>
          <a:xfrm>
            <a:off x="5496202" y="2411675"/>
            <a:ext cx="416619" cy="34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F15E02E-57F5-463A-BA1D-52D6D5A2032D}"/>
              </a:ext>
            </a:extLst>
          </p:cNvPr>
          <p:cNvSpPr/>
          <p:nvPr/>
        </p:nvSpPr>
        <p:spPr>
          <a:xfrm>
            <a:off x="6469758" y="3535960"/>
            <a:ext cx="416619" cy="34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8880ACD-6168-411D-9B08-EE863B2D50BE}"/>
              </a:ext>
            </a:extLst>
          </p:cNvPr>
          <p:cNvSpPr/>
          <p:nvPr/>
        </p:nvSpPr>
        <p:spPr>
          <a:xfrm>
            <a:off x="5635575" y="4718515"/>
            <a:ext cx="416619" cy="34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4333" y="778967"/>
            <a:ext cx="3703241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b="1" kern="0" spc="-109" dirty="0">
                <a:solidFill>
                  <a:srgbClr val="000000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Key Findings</a:t>
            </a:r>
            <a:endParaRPr lang="en-US" sz="36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3" y="1635323"/>
            <a:ext cx="925810" cy="14812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97857" y="2277567"/>
            <a:ext cx="3703240" cy="729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667" b="1" kern="0" spc="-55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Reduce Patient Harm</a:t>
            </a:r>
            <a:endParaRPr lang="en-US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897858" y="2277567"/>
            <a:ext cx="408783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32"/>
              </a:lnSpc>
            </a:pPr>
            <a:endParaRPr lang="en-US" sz="145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33" y="3116560"/>
            <a:ext cx="925810" cy="148123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897857" y="3735220"/>
            <a:ext cx="219223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667" b="1" kern="0" spc="-55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Integrated Approach</a:t>
            </a: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33" y="4597797"/>
            <a:ext cx="925810" cy="148123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897858" y="5095655"/>
            <a:ext cx="2928891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667" b="1" kern="0" spc="-55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User Involvement</a:t>
            </a:r>
          </a:p>
        </p:txBody>
      </p:sp>
      <p:pic>
        <p:nvPicPr>
          <p:cNvPr id="3074" name="Picture 2" descr="Free Breakthrough Google Slides and PowerPoint Templates">
            <a:extLst>
              <a:ext uri="{FF2B5EF4-FFF2-40B4-BE49-F238E27FC236}">
                <a16:creationId xmlns:a16="http://schemas.microsoft.com/office/drawing/2014/main" id="{243C7481-4BFA-4164-9F10-7C5AF29A3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1"/>
          <a:stretch/>
        </p:blipFill>
        <p:spPr bwMode="auto">
          <a:xfrm>
            <a:off x="6263410" y="0"/>
            <a:ext cx="59285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51D42-8478-4FF0-929A-79333FCAC872}"/>
              </a:ext>
            </a:extLst>
          </p:cNvPr>
          <p:cNvSpPr txBox="1"/>
          <p:nvPr/>
        </p:nvSpPr>
        <p:spPr>
          <a:xfrm>
            <a:off x="1558637" y="554182"/>
            <a:ext cx="9542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Directions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B439D1-983F-4BB5-AB7C-5D4A3DC2D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002813"/>
              </p:ext>
            </p:extLst>
          </p:nvPr>
        </p:nvGraphicFramePr>
        <p:xfrm>
          <a:off x="770658" y="2022764"/>
          <a:ext cx="10650683" cy="452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980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75099-ACA2-44C2-9749-68607F69752E}"/>
              </a:ext>
            </a:extLst>
          </p:cNvPr>
          <p:cNvSpPr txBox="1"/>
          <p:nvPr/>
        </p:nvSpPr>
        <p:spPr>
          <a:xfrm>
            <a:off x="3083441" y="2705725"/>
            <a:ext cx="9888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050" name="Picture 2" descr="Flat Thank You Slide Template for PowerPoint">
            <a:extLst>
              <a:ext uri="{FF2B5EF4-FFF2-40B4-BE49-F238E27FC236}">
                <a16:creationId xmlns:a16="http://schemas.microsoft.com/office/drawing/2014/main" id="{96079591-4195-4695-A6F0-F433E267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808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743</TotalTime>
  <Words>232</Words>
  <Application>Microsoft Office PowerPoint</Application>
  <PresentationFormat>Widescreen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Inter</vt:lpstr>
      <vt:lpstr>Times New Roman</vt:lpstr>
      <vt:lpstr>Parcel</vt:lpstr>
      <vt:lpstr>Human Factors Engineering in Medical Device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Factors Engineering in Medical Device Design</dc:title>
  <dc:creator>Sarthak Raj</dc:creator>
  <cp:lastModifiedBy>Sarthak Raj</cp:lastModifiedBy>
  <cp:revision>8</cp:revision>
  <dcterms:created xsi:type="dcterms:W3CDTF">2023-12-03T18:41:52Z</dcterms:created>
  <dcterms:modified xsi:type="dcterms:W3CDTF">2023-12-04T07:05:06Z</dcterms:modified>
</cp:coreProperties>
</file>