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gnTFSOtpTjHkfgsdy1Na57T88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0EFB3D-4B6F-45C2-A9B8-A0ECBFD67302}">
  <a:tblStyle styleId="{E90EFB3D-4B6F-45C2-A9B8-A0ECBFD673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mplicable.com/new/produ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0" y="0"/>
            <a:ext cx="12192000" cy="6493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NJIT Marketing 636 – 851: The Design &amp; Development of High-Technology Products</a:t>
            </a:r>
            <a:endParaRPr/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308918" y="7988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{E90EFB3D-4B6F-45C2-A9B8-A0ECBFD67302}</a:tableStyleId>
              </a:tblPr>
              <a:tblGrid>
                <a:gridCol w="3880025"/>
                <a:gridCol w="3880025"/>
                <a:gridCol w="3880025"/>
              </a:tblGrid>
              <a:tr h="66202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* Capstone Project Selection: Product Typology and Marketing Classification Chart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Student Name: </a:t>
                      </a:r>
                      <a:r>
                        <a:rPr lang="en-US" sz="1600"/>
                        <a:t>Jay, Sarthak, Samuel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Concept: </a:t>
                      </a:r>
                      <a:r>
                        <a:rPr lang="en-US" sz="1600"/>
                        <a:t>3D Printers for Space Travel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Type: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Business Model Concept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Definition: </a:t>
                      </a:r>
                      <a:r>
                        <a:rPr lang="en-US" sz="1600"/>
                        <a:t>3D printing available for aerospace travel such as tools &amp; parts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Type: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Consumer Goods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Technology: </a:t>
                      </a:r>
                      <a:r>
                        <a:rPr lang="en-US" sz="1600"/>
                        <a:t>Voice Command/ Digital interface to build models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Category: </a:t>
                      </a:r>
                      <a:r>
                        <a:rPr lang="en-US" sz="1600"/>
                        <a:t>Tools &amp; parts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Demand Type: </a:t>
                      </a:r>
                      <a:r>
                        <a:rPr lang="en-US" sz="1600"/>
                        <a:t>Irregular Demand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Business Model: </a:t>
                      </a:r>
                      <a:r>
                        <a:rPr i="1" lang="en-US" sz="1600">
                          <a:solidFill>
                            <a:schemeClr val="dk1"/>
                          </a:solidFill>
                        </a:rPr>
                        <a:t>Specialty Goods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Category: </a:t>
                      </a:r>
                      <a:r>
                        <a:rPr lang="en-US" sz="1600"/>
                        <a:t>Aerospace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Sub-category: </a:t>
                      </a:r>
                      <a:r>
                        <a:rPr lang="en-US" sz="1600"/>
                        <a:t>TBD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Purchase Classification: </a:t>
                      </a:r>
                      <a:r>
                        <a:rPr i="1" lang="en-US" sz="1600"/>
                        <a:t>Specialty Goods</a:t>
                      </a:r>
                      <a:r>
                        <a:rPr b="0" i="1"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Experience Type: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Fit For Purpose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Durability &amp; Resilience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•"/>
                      </a:pPr>
                      <a:r>
                        <a:rPr lang="en-US" sz="1600"/>
                        <a:t>Personalization</a:t>
                      </a:r>
                      <a:r>
                        <a:rPr lang="en-US" sz="1600"/>
                        <a:t> &amp; customization</a:t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Marketing Objectives: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Customer Need &amp; Convenience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Market Positioning: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Market Development &amp; Differentiation; Business Model 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308918" y="6338786"/>
            <a:ext cx="758576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See list in Simplicable Article: </a:t>
            </a:r>
            <a:r>
              <a:rPr b="0" i="0" lang="en-US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https://simplicable.com/new/products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1"/>
          <p:cNvGraphicFramePr/>
          <p:nvPr/>
        </p:nvGraphicFramePr>
        <p:xfrm>
          <a:off x="308918" y="55951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{E90EFB3D-4B6F-45C2-A9B8-A0ECBFD67302}</a:tableStyleId>
              </a:tblPr>
              <a:tblGrid>
                <a:gridCol w="2910025"/>
                <a:gridCol w="2910025"/>
                <a:gridCol w="2910025"/>
                <a:gridCol w="2910025"/>
              </a:tblGrid>
              <a:tr h="67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Market Perspective: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Product and Positioning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Economic Perspective: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Affordable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Environmental Perspective: Sustainable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Social Perspective: Next step in manufacturing, the final frontier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833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2"/>
          <p:cNvGraphicFramePr/>
          <p:nvPr/>
        </p:nvGraphicFramePr>
        <p:xfrm>
          <a:off x="0" y="6412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{E90EFB3D-4B6F-45C2-A9B8-A0ECBFD67302}</a:tableStyleId>
              </a:tblPr>
              <a:tblGrid>
                <a:gridCol w="4064000"/>
                <a:gridCol w="4064000"/>
                <a:gridCol w="4064000"/>
              </a:tblGrid>
              <a:tr h="7931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* Capstone Project Selection: Product Typology and Marketing Classification Chart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</a:tr>
              <a:tr h="67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Student Name: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Paul Bosin </a:t>
                      </a:r>
                      <a:r>
                        <a:rPr b="0" i="1" lang="en-US" sz="1600">
                          <a:solidFill>
                            <a:srgbClr val="FF0000"/>
                          </a:solidFill>
                        </a:rPr>
                        <a:t>(Example)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Concept: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Child-Safety Location Tracker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Type: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Business Model Concept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Definition: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Goods and Services that are designed to be sold to consumer audiences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9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Type: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Consumer Goods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Technology: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AI-enabled electronic  / digital Chip or Device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Category: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Clothing &amp; Non-Durable Goods / Soft Goods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Demand Type: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Latent Demand (TBD)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Business Model: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Consumer Goods – </a:t>
                      </a:r>
                      <a:r>
                        <a:rPr i="1" lang="en-US" sz="1600">
                          <a:solidFill>
                            <a:schemeClr val="dk1"/>
                          </a:solidFill>
                        </a:rPr>
                        <a:t>Could be Differentiated, Specialty Goods and/or Unsought Goods? (TBD)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Category: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Household Items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Sub-category: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Personal Electronics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Purchase Classification: </a:t>
                      </a:r>
                      <a:r>
                        <a:rPr b="0" i="1" lang="en-US" sz="1600">
                          <a:solidFill>
                            <a:schemeClr val="dk1"/>
                          </a:solidFill>
                        </a:rPr>
                        <a:t>Heterogenous or Shopping Products? 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Product Experience Type: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Control?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Fit For Purpose?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Durability &amp; Resilience?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Information Density?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Marketing Objectives: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Customer Need &amp; Convenience?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Market Positioning: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Market Development &amp; Differentiation; perhaops Business Model (TBD)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2021-09-16T13:41:54Z</dcterms:created>
  <dc:creator>Microsoft Office User</dc:creator>
</cp:coreProperties>
</file>