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FFFF"/>
    <a:srgbClr val="9F90D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144C4-7F40-45A0-B609-3A9A733044B9}" v="120" dt="2023-05-26T18:08:14.997"/>
    <p1510:client id="{E1C61DA1-29C9-4A8A-8B45-5D9F39EC41BB}" v="92" dt="2023-05-27T08:20:0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jmch-my.sharepoint.com/personal/madhumathy_sjri_res_in/Documents/Madhu/Collaborations/Dr.%20Jolly/Manuscript%20results/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jmch-my.sharepoint.com/personal/madhumathy_sjri_res_in/Documents/Madhu/Collaborations/Dr.%20Jolly/Manuscript%20results/1-pcr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231810561365376E-2"/>
          <c:y val="3.6280955355206652E-2"/>
          <c:w val="0.92698012627791015"/>
          <c:h val="0.8566024456532325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F0-4BEF-BA38-25D38A7895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EF0-4BEF-BA38-25D38A7895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0-4BEF-BA38-25D38A78955A}"/>
              </c:ext>
            </c:extLst>
          </c:dPt>
          <c:dPt>
            <c:idx val="3"/>
            <c:invertIfNegative val="0"/>
            <c:bubble3D val="0"/>
            <c:spPr>
              <a:solidFill>
                <a:srgbClr val="9F90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F0-4BEF-BA38-25D38A78955A}"/>
              </c:ext>
            </c:extLst>
          </c:dPt>
          <c:dPt>
            <c:idx val="4"/>
            <c:invertIfNegative val="0"/>
            <c:bubble3D val="0"/>
            <c:spPr>
              <a:solidFill>
                <a:srgbClr val="9F90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0-4BEF-BA38-25D38A78955A}"/>
              </c:ext>
            </c:extLst>
          </c:dPt>
          <c:errBars>
            <c:errBarType val="both"/>
            <c:errValType val="cust"/>
            <c:noEndCap val="0"/>
            <c:plus>
              <c:numRef>
                <c:f>'[New Microsoft Excel Worksheet.xlsx]Sheet2'!$R$14:$R$18</c:f>
                <c:numCache>
                  <c:formatCode>General</c:formatCode>
                  <c:ptCount val="5"/>
                  <c:pt idx="0">
                    <c:v>2.0124037375202204</c:v>
                  </c:pt>
                  <c:pt idx="1">
                    <c:v>2.6529951985729805</c:v>
                  </c:pt>
                  <c:pt idx="2">
                    <c:v>7.0325479341013022</c:v>
                  </c:pt>
                  <c:pt idx="3">
                    <c:v>9.6900785838423875</c:v>
                  </c:pt>
                  <c:pt idx="4">
                    <c:v>3.6416992477680661</c:v>
                  </c:pt>
                </c:numCache>
              </c:numRef>
            </c:plus>
            <c:minus>
              <c:numRef>
                <c:f>'[New Microsoft Excel Worksheet.xlsx]Sheet2'!$R$14:$R$18</c:f>
                <c:numCache>
                  <c:formatCode>General</c:formatCode>
                  <c:ptCount val="5"/>
                  <c:pt idx="0">
                    <c:v>2.0124037375202204</c:v>
                  </c:pt>
                  <c:pt idx="1">
                    <c:v>2.6529951985729805</c:v>
                  </c:pt>
                  <c:pt idx="2">
                    <c:v>7.0325479341013022</c:v>
                  </c:pt>
                  <c:pt idx="3">
                    <c:v>9.6900785838423875</c:v>
                  </c:pt>
                  <c:pt idx="4">
                    <c:v>3.6416992477680661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'[New Microsoft Excel Worksheet.xlsx]Sheet2'!$N$14:$N$18</c:f>
              <c:strCache>
                <c:ptCount val="5"/>
                <c:pt idx="0">
                  <c:v>MDA-MB-231</c:v>
                </c:pt>
                <c:pt idx="1">
                  <c:v>MDA-MB-468</c:v>
                </c:pt>
                <c:pt idx="2">
                  <c:v>HCC1937</c:v>
                </c:pt>
                <c:pt idx="3">
                  <c:v>ZR-75-1</c:v>
                </c:pt>
                <c:pt idx="4">
                  <c:v>MCF7</c:v>
                </c:pt>
              </c:strCache>
            </c:strRef>
          </c:cat>
          <c:val>
            <c:numRef>
              <c:f>'[New Microsoft Excel Worksheet.xlsx]Sheet2'!$O$14:$O$18</c:f>
              <c:numCache>
                <c:formatCode>General</c:formatCode>
                <c:ptCount val="5"/>
                <c:pt idx="0">
                  <c:v>2.5767740611716481</c:v>
                </c:pt>
                <c:pt idx="1">
                  <c:v>8.5562916060690259</c:v>
                </c:pt>
                <c:pt idx="2">
                  <c:v>56.404166518251749</c:v>
                </c:pt>
                <c:pt idx="3">
                  <c:v>38.6927726592995</c:v>
                </c:pt>
                <c:pt idx="4">
                  <c:v>87.07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0-4BEF-BA38-25D38A789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83942608"/>
        <c:axId val="1483943088"/>
      </c:barChart>
      <c:catAx>
        <c:axId val="148394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943088"/>
        <c:crosses val="autoZero"/>
        <c:auto val="1"/>
        <c:lblAlgn val="ctr"/>
        <c:lblOffset val="100"/>
        <c:noMultiLvlLbl val="0"/>
      </c:catAx>
      <c:valAx>
        <c:axId val="1483943088"/>
        <c:scaling>
          <c:orientation val="minMax"/>
          <c:max val="100"/>
          <c:min val="-1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94260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'[1-pcr final.xlsx]Sheet7'!$J$24</c:f>
              <c:strCache>
                <c:ptCount val="1"/>
                <c:pt idx="0">
                  <c:v> LUMINAL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'[1-pcr final.xlsx]Sheet7'!$J$35:$J$39</c:f>
                <c:numCache>
                  <c:formatCode>General</c:formatCode>
                  <c:ptCount val="5"/>
                  <c:pt idx="0">
                    <c:v>0.78145405976990401</c:v>
                  </c:pt>
                  <c:pt idx="1">
                    <c:v>0.53202994671120762</c:v>
                  </c:pt>
                  <c:pt idx="2">
                    <c:v>0.36486626587739007</c:v>
                  </c:pt>
                  <c:pt idx="3">
                    <c:v>0.74929817986278202</c:v>
                  </c:pt>
                  <c:pt idx="4">
                    <c:v>0.42155640118816495</c:v>
                  </c:pt>
                </c:numCache>
              </c:numRef>
            </c:plus>
            <c:minus>
              <c:numRef>
                <c:f>'[1-pcr final.xlsx]Sheet7'!$J$35:$J$39</c:f>
                <c:numCache>
                  <c:formatCode>General</c:formatCode>
                  <c:ptCount val="5"/>
                  <c:pt idx="0">
                    <c:v>0.78145405976990401</c:v>
                  </c:pt>
                  <c:pt idx="1">
                    <c:v>0.53202994671120762</c:v>
                  </c:pt>
                  <c:pt idx="2">
                    <c:v>0.36486626587739007</c:v>
                  </c:pt>
                  <c:pt idx="3">
                    <c:v>0.74929817986278202</c:v>
                  </c:pt>
                  <c:pt idx="4">
                    <c:v>0.42155640118816495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'[1-pcr final.xlsx]Sheet7'!$I$25:$I$29</c:f>
              <c:strCache>
                <c:ptCount val="5"/>
                <c:pt idx="0">
                  <c:v>MDA-MB-231</c:v>
                </c:pt>
                <c:pt idx="1">
                  <c:v>MDA-MB-468</c:v>
                </c:pt>
                <c:pt idx="2">
                  <c:v>HCC1937</c:v>
                </c:pt>
                <c:pt idx="3">
                  <c:v>ZR-75-1</c:v>
                </c:pt>
                <c:pt idx="4">
                  <c:v>MCF7 </c:v>
                </c:pt>
              </c:strCache>
            </c:strRef>
          </c:cat>
          <c:val>
            <c:numRef>
              <c:f>'[1-pcr final.xlsx]Sheet7'!$J$25:$J$29</c:f>
              <c:numCache>
                <c:formatCode>0.0</c:formatCode>
                <c:ptCount val="5"/>
                <c:pt idx="0">
                  <c:v>6.8188888888888899</c:v>
                </c:pt>
                <c:pt idx="1">
                  <c:v>11.088611111111112</c:v>
                </c:pt>
                <c:pt idx="2">
                  <c:v>10.806111111111113</c:v>
                </c:pt>
                <c:pt idx="3">
                  <c:v>11.745277777777778</c:v>
                </c:pt>
                <c:pt idx="4">
                  <c:v>13.17138888888889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0-47B4-A5DB-E2E80708208A}"/>
            </c:ext>
          </c:extLst>
        </c:ser>
        <c:ser>
          <c:idx val="1"/>
          <c:order val="1"/>
          <c:tx>
            <c:strRef>
              <c:f>'[1-pcr final.xlsx]Sheet7'!$K$24</c:f>
              <c:strCache>
                <c:ptCount val="1"/>
                <c:pt idx="0">
                  <c:v>EPITHELIAL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'[1-pcr final.xlsx]Sheet7'!$K$35:$K$39</c:f>
                <c:numCache>
                  <c:formatCode>General</c:formatCode>
                  <c:ptCount val="5"/>
                  <c:pt idx="0">
                    <c:v>0.27141660838762488</c:v>
                  </c:pt>
                  <c:pt idx="1">
                    <c:v>0.59491388525079669</c:v>
                  </c:pt>
                  <c:pt idx="2">
                    <c:v>0.36828472948970936</c:v>
                  </c:pt>
                  <c:pt idx="3">
                    <c:v>0.3608477672247829</c:v>
                  </c:pt>
                  <c:pt idx="4">
                    <c:v>0.4312943482296232</c:v>
                  </c:pt>
                </c:numCache>
              </c:numRef>
            </c:plus>
            <c:minus>
              <c:numRef>
                <c:f>'[1-pcr final.xlsx]Sheet7'!$K$35:$K$39</c:f>
                <c:numCache>
                  <c:formatCode>General</c:formatCode>
                  <c:ptCount val="5"/>
                  <c:pt idx="0">
                    <c:v>0.27141660838762488</c:v>
                  </c:pt>
                  <c:pt idx="1">
                    <c:v>0.59491388525079669</c:v>
                  </c:pt>
                  <c:pt idx="2">
                    <c:v>0.36828472948970936</c:v>
                  </c:pt>
                  <c:pt idx="3">
                    <c:v>0.3608477672247829</c:v>
                  </c:pt>
                  <c:pt idx="4">
                    <c:v>0.4312943482296232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'[1-pcr final.xlsx]Sheet7'!$I$25:$I$29</c:f>
              <c:strCache>
                <c:ptCount val="5"/>
                <c:pt idx="0">
                  <c:v>MDA-MB-231</c:v>
                </c:pt>
                <c:pt idx="1">
                  <c:v>MDA-MB-468</c:v>
                </c:pt>
                <c:pt idx="2">
                  <c:v>HCC1937</c:v>
                </c:pt>
                <c:pt idx="3">
                  <c:v>ZR-75-1</c:v>
                </c:pt>
                <c:pt idx="4">
                  <c:v>MCF7 </c:v>
                </c:pt>
              </c:strCache>
            </c:strRef>
          </c:cat>
          <c:val>
            <c:numRef>
              <c:f>'[1-pcr final.xlsx]Sheet7'!$K$25:$K$29</c:f>
              <c:numCache>
                <c:formatCode>0.0</c:formatCode>
                <c:ptCount val="5"/>
                <c:pt idx="0">
                  <c:v>5.6211111111111123</c:v>
                </c:pt>
                <c:pt idx="1">
                  <c:v>11.99888888888889</c:v>
                </c:pt>
                <c:pt idx="2">
                  <c:v>12.734444444444447</c:v>
                </c:pt>
                <c:pt idx="3">
                  <c:v>13.363333333333332</c:v>
                </c:pt>
                <c:pt idx="4">
                  <c:v>12.991666666666665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0-47B4-A5DB-E2E80708208A}"/>
            </c:ext>
          </c:extLst>
        </c:ser>
        <c:ser>
          <c:idx val="3"/>
          <c:order val="2"/>
          <c:tx>
            <c:strRef>
              <c:f>'[1-pcr final.xlsx]Sheet7'!$L$24</c:f>
              <c:strCache>
                <c:ptCount val="1"/>
                <c:pt idx="0">
                  <c:v>BASAL SCORE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'[1-pcr final.xlsx]Sheet7'!$L$35:$L$39</c:f>
                <c:numCache>
                  <c:formatCode>General</c:formatCode>
                  <c:ptCount val="5"/>
                  <c:pt idx="0">
                    <c:v>0.66780273571404347</c:v>
                  </c:pt>
                  <c:pt idx="1">
                    <c:v>2.6873492349327845</c:v>
                  </c:pt>
                  <c:pt idx="2">
                    <c:v>0.55950629968099053</c:v>
                  </c:pt>
                  <c:pt idx="3">
                    <c:v>3.2228297798865295</c:v>
                  </c:pt>
                  <c:pt idx="4">
                    <c:v>1.064674173481734</c:v>
                  </c:pt>
                </c:numCache>
              </c:numRef>
            </c:plus>
            <c:minus>
              <c:numRef>
                <c:f>'[1-pcr final.xlsx]Sheet7'!$L$35:$L$39</c:f>
                <c:numCache>
                  <c:formatCode>General</c:formatCode>
                  <c:ptCount val="5"/>
                  <c:pt idx="0">
                    <c:v>0.66780273571404347</c:v>
                  </c:pt>
                  <c:pt idx="1">
                    <c:v>2.6873492349327845</c:v>
                  </c:pt>
                  <c:pt idx="2">
                    <c:v>0.55950629968099053</c:v>
                  </c:pt>
                  <c:pt idx="3">
                    <c:v>3.2228297798865295</c:v>
                  </c:pt>
                  <c:pt idx="4">
                    <c:v>1.064674173481734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'[1-pcr final.xlsx]Sheet7'!$I$25:$I$29</c:f>
              <c:strCache>
                <c:ptCount val="5"/>
                <c:pt idx="0">
                  <c:v>MDA-MB-231</c:v>
                </c:pt>
                <c:pt idx="1">
                  <c:v>MDA-MB-468</c:v>
                </c:pt>
                <c:pt idx="2">
                  <c:v>HCC1937</c:v>
                </c:pt>
                <c:pt idx="3">
                  <c:v>ZR-75-1</c:v>
                </c:pt>
                <c:pt idx="4">
                  <c:v>MCF7 </c:v>
                </c:pt>
              </c:strCache>
            </c:strRef>
          </c:cat>
          <c:val>
            <c:numRef>
              <c:f>'[1-pcr final.xlsx]Sheet7'!$L$25:$L$29</c:f>
              <c:numCache>
                <c:formatCode>0.0</c:formatCode>
                <c:ptCount val="5"/>
                <c:pt idx="0">
                  <c:v>4.7555555555555573</c:v>
                </c:pt>
                <c:pt idx="1">
                  <c:v>8.464444444444446</c:v>
                </c:pt>
                <c:pt idx="2">
                  <c:v>11.211944444444446</c:v>
                </c:pt>
                <c:pt idx="3">
                  <c:v>6.2477777777777774</c:v>
                </c:pt>
                <c:pt idx="4">
                  <c:v>4.8930555555555566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60-47B4-A5DB-E2E80708208A}"/>
            </c:ext>
          </c:extLst>
        </c:ser>
        <c:ser>
          <c:idx val="2"/>
          <c:order val="3"/>
          <c:tx>
            <c:strRef>
              <c:f>'[1-pcr final.xlsx]Sheet7'!$M$24</c:f>
              <c:strCache>
                <c:ptCount val="1"/>
                <c:pt idx="0">
                  <c:v>MESENCHYMAL SCORE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'[1-pcr final.xlsx]Sheet7'!$M$35:$M$39</c:f>
                <c:numCache>
                  <c:formatCode>General</c:formatCode>
                  <c:ptCount val="5"/>
                  <c:pt idx="0">
                    <c:v>0.29906319137979909</c:v>
                  </c:pt>
                  <c:pt idx="1">
                    <c:v>0.512987930181934</c:v>
                  </c:pt>
                  <c:pt idx="2">
                    <c:v>0.7320026331498275</c:v>
                  </c:pt>
                  <c:pt idx="3">
                    <c:v>1.7309658867911204</c:v>
                  </c:pt>
                  <c:pt idx="4">
                    <c:v>0.26646056850479971</c:v>
                  </c:pt>
                </c:numCache>
              </c:numRef>
            </c:plus>
            <c:minus>
              <c:numRef>
                <c:f>'[1-pcr final.xlsx]Sheet7'!$M$35:$M$39</c:f>
                <c:numCache>
                  <c:formatCode>General</c:formatCode>
                  <c:ptCount val="5"/>
                  <c:pt idx="0">
                    <c:v>0.29906319137979909</c:v>
                  </c:pt>
                  <c:pt idx="1">
                    <c:v>0.512987930181934</c:v>
                  </c:pt>
                  <c:pt idx="2">
                    <c:v>0.7320026331498275</c:v>
                  </c:pt>
                  <c:pt idx="3">
                    <c:v>1.7309658867911204</c:v>
                  </c:pt>
                  <c:pt idx="4">
                    <c:v>0.26646056850479971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'[1-pcr final.xlsx]Sheet7'!$I$25:$I$29</c:f>
              <c:strCache>
                <c:ptCount val="5"/>
                <c:pt idx="0">
                  <c:v>MDA-MB-231</c:v>
                </c:pt>
                <c:pt idx="1">
                  <c:v>MDA-MB-468</c:v>
                </c:pt>
                <c:pt idx="2">
                  <c:v>HCC1937</c:v>
                </c:pt>
                <c:pt idx="3">
                  <c:v>ZR-75-1</c:v>
                </c:pt>
                <c:pt idx="4">
                  <c:v>MCF7 </c:v>
                </c:pt>
              </c:strCache>
            </c:strRef>
          </c:cat>
          <c:val>
            <c:numRef>
              <c:f>'[1-pcr final.xlsx]Sheet7'!$M$25:$M$29</c:f>
              <c:numCache>
                <c:formatCode>0.0</c:formatCode>
                <c:ptCount val="5"/>
                <c:pt idx="0">
                  <c:v>11.148055555555558</c:v>
                </c:pt>
                <c:pt idx="1">
                  <c:v>7.22152777777778</c:v>
                </c:pt>
                <c:pt idx="2">
                  <c:v>8.3644444444444463</c:v>
                </c:pt>
                <c:pt idx="3">
                  <c:v>4.9927777777777766</c:v>
                </c:pt>
                <c:pt idx="4">
                  <c:v>4.2668055555555569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60-47B4-A5DB-E2E807082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4335615"/>
        <c:axId val="2062554144"/>
      </c:barChart>
      <c:catAx>
        <c:axId val="494335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554144"/>
        <c:crosses val="autoZero"/>
        <c:auto val="1"/>
        <c:lblAlgn val="ctr"/>
        <c:lblOffset val="100"/>
        <c:noMultiLvlLbl val="0"/>
      </c:catAx>
      <c:valAx>
        <c:axId val="2062554144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335615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0.20342</cdr:x>
      <cdr:y>0.64682</cdr:y>
    </cdr:from>
    <cdr:to>
      <cdr:x>0.31468</cdr:x>
      <cdr:y>0.72431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4AC2B1D6-6EA3-9C15-7CD2-537BE46FE9C0}"/>
            </a:ext>
          </a:extLst>
        </cdr:cNvPr>
        <cdr:cNvGrpSpPr/>
      </cdr:nvGrpSpPr>
      <cdr:grpSpPr>
        <a:xfrm xmlns:a="http://schemas.openxmlformats.org/drawingml/2006/main">
          <a:off x="1776369" y="3082945"/>
          <a:ext cx="971580" cy="369341"/>
          <a:chOff x="4583437" y="130996"/>
          <a:chExt cx="971551" cy="369332"/>
        </a:xfrm>
      </cdr:grpSpPr>
      <cdr:sp macro="" textlink="">
        <cdr:nvSpPr>
          <cdr:cNvPr id="3" name="Left Bracket 2">
            <a:extLst xmlns:a="http://schemas.openxmlformats.org/drawingml/2006/main">
              <a:ext uri="{FF2B5EF4-FFF2-40B4-BE49-F238E27FC236}">
                <a16:creationId xmlns:a16="http://schemas.microsoft.com/office/drawing/2014/main" id="{A5DE2ABC-D419-B225-5654-14A655E9E8EF}"/>
              </a:ext>
            </a:extLst>
          </cdr:cNvPr>
          <cdr:cNvSpPr/>
        </cdr:nvSpPr>
        <cdr:spPr>
          <a:xfrm xmlns:a="http://schemas.openxmlformats.org/drawingml/2006/main" rot="5400000">
            <a:off x="4954913" y="-4499"/>
            <a:ext cx="123823" cy="866776"/>
          </a:xfrm>
          <a:prstGeom xmlns:a="http://schemas.openxmlformats.org/drawingml/2006/main" prst="leftBracket">
            <a:avLst/>
          </a:prstGeom>
          <a:ln xmlns:a="http://schemas.openxmlformats.org/drawingml/2006/main" w="9525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IN"/>
          </a:p>
        </cdr:txBody>
      </cdr:sp>
      <cdr:sp macro="" textlink="">
        <cdr:nvSpPr>
          <cdr:cNvPr id="4" name="TextBox 11">
            <a:extLst xmlns:a="http://schemas.openxmlformats.org/drawingml/2006/main">
              <a:ext uri="{FF2B5EF4-FFF2-40B4-BE49-F238E27FC236}">
                <a16:creationId xmlns:a16="http://schemas.microsoft.com/office/drawing/2014/main" id="{BCF16FCA-CD12-D34A-C16B-B8EC1064D99D}"/>
              </a:ext>
            </a:extLst>
          </cdr:cNvPr>
          <cdr:cNvSpPr txBox="1"/>
        </cdr:nvSpPr>
        <cdr:spPr>
          <a:xfrm xmlns:a="http://schemas.openxmlformats.org/drawingml/2006/main">
            <a:off x="4883474" y="130996"/>
            <a:ext cx="671514" cy="369332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IN" dirty="0"/>
              <a:t>*</a:t>
            </a: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7FF7-8F97-3567-DB99-C28ACE952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E4E4D-20EC-08DB-EC05-AD9FAD23E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2345-A10A-4A71-398E-01117F76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2188-C9F7-0CAF-92F6-7A491A30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5118-7AAB-53B1-DA78-5A9A111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245C-D518-5E43-FD3A-B0F98FDD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9E7CA-2507-515D-4996-B5F03858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C2D4-CB3B-6E4D-1C97-21A6C37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B3FE-1460-CC8A-4B10-BF8B11E7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6717-368E-C5A8-5669-658ABA24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08DD7-65F2-FFD0-C72A-7006C4E41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CBA80-03B0-99D1-B4F8-D37F40F9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BA14-EF54-1012-5C01-C823F4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CD8D-3407-CDE6-7913-DB6BC384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23D7-E4CC-33CE-778A-D8FD31B3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4E8-E468-878A-5A9D-75D67211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AFFC-9ABB-7BF7-B29E-076B0DA3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7A3D-1821-9168-8BB3-075BD07A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7438-AAA2-C57C-AAAE-925BBF9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333F-ED47-D91C-E6A1-4B439439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8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715E-EF3A-0B2D-0B76-85F72184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3D54-B091-F9E1-8437-51BC88CE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6151-D583-C3C4-AD43-42D52830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B749-2F4D-AC13-EFEF-209E6437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4D5D-8056-A62A-4E2B-D9C684D9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2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2189-931F-6ACE-3843-237516B7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7D87-6D8C-D128-FD9F-2AD8B4B41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608DC-1A9D-A74C-D335-16348DF7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16F5-9E25-E4B1-9F03-A0A28BB3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8299-7CC3-48CE-BE9A-7FB3BFF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03F9-AD33-0880-FC43-D70D5B5E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3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66B0-3ACA-D5C5-85B1-CC1BBFE6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B461-9942-43C7-13A4-8AB740BC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D2E61-69EB-6A4B-CB32-11F1F055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091C-7557-4245-7217-09E9CD282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74767-6F16-D3AB-0054-F4CF7C6B2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13BB3-DBCE-319E-9345-E77E222F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93EDB-40F9-737D-D4EB-A615EE86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A9AEB-34A2-5B0A-9849-6603FA9D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72B9-4BF9-79E3-E607-ED834DD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BB2A4-24B4-48C3-5C04-07E51CAB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5CAB-92B7-5130-59FB-9A809366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CADC-FB5C-4DB9-3D30-F3608689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5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F5829-946B-78A9-2CC1-20E358B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00889-4BC1-F95A-9213-626D620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C35D9-7BAD-C99F-6E3E-2B4095A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80F6-7288-14C2-89FF-D0E3E265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11B5-8631-D7C5-5CAA-88EEBAF6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3925E-B008-9A68-2277-F70D2F30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8E20-75AC-6C8F-DD9E-7A952747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7038-278F-79B6-E8AA-F1EBB56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9F6C-5574-3F87-F9BC-880E810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FACC-CA01-0435-1849-8963CC6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C445B-FBD2-1F35-B099-5636C68A1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A1512-4B54-ADF7-CAC7-7FD5ED98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9D425-FFE6-BAF5-DE30-3862409D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5CE6-E26C-A20B-570D-0F6EDA10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6CE1-78DC-1AFB-1848-9BB02072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E2716-32F8-6A7C-A399-5922EF61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B337-77BA-9C91-E0DD-C450BC9C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6E1D-507E-1DC4-1605-2D2278C98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422A-6B05-412B-8A1F-86EC648E5281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048A-654A-F2C4-92A4-3DA6CCCBC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ED6B-0E64-3835-F85E-4856C66D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9538-7F1B-4200-BC2E-2144C8717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9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5A99DD-73B5-A320-747A-5E2D695A551F}"/>
              </a:ext>
            </a:extLst>
          </p:cNvPr>
          <p:cNvGrpSpPr/>
          <p:nvPr/>
        </p:nvGrpSpPr>
        <p:grpSpPr>
          <a:xfrm>
            <a:off x="277121" y="109171"/>
            <a:ext cx="8830837" cy="5164679"/>
            <a:chOff x="2476500" y="718461"/>
            <a:chExt cx="8830837" cy="51646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11E7E3-B783-6C16-73A9-83D0659E9471}"/>
                </a:ext>
              </a:extLst>
            </p:cNvPr>
            <p:cNvGrpSpPr/>
            <p:nvPr/>
          </p:nvGrpSpPr>
          <p:grpSpPr>
            <a:xfrm>
              <a:off x="2476500" y="1382062"/>
              <a:ext cx="8830837" cy="4501078"/>
              <a:chOff x="2476500" y="1382062"/>
              <a:chExt cx="8830837" cy="4501078"/>
            </a:xfrm>
          </p:grpSpPr>
          <p:sp>
            <p:nvSpPr>
              <p:cNvPr id="18" name="Arrow: Pentagon 17">
                <a:extLst>
                  <a:ext uri="{FF2B5EF4-FFF2-40B4-BE49-F238E27FC236}">
                    <a16:creationId xmlns:a16="http://schemas.microsoft.com/office/drawing/2014/main" id="{9EDED5E8-14DF-7F87-D9E6-2FD27052FD2E}"/>
                  </a:ext>
                </a:extLst>
              </p:cNvPr>
              <p:cNvSpPr/>
              <p:nvPr/>
            </p:nvSpPr>
            <p:spPr>
              <a:xfrm>
                <a:off x="6829420" y="1382062"/>
                <a:ext cx="3267080" cy="342900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Epithelial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DB1713-6107-9121-DFC9-6C00F19BA89B}"/>
                  </a:ext>
                </a:extLst>
              </p:cNvPr>
              <p:cNvSpPr txBox="1"/>
              <p:nvPr/>
            </p:nvSpPr>
            <p:spPr>
              <a:xfrm>
                <a:off x="5703955" y="5575363"/>
                <a:ext cx="3267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E-cadherin/Vimentin ratio</a:t>
                </a:r>
              </a:p>
            </p:txBody>
          </p:sp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D36984A9-38C6-C4E9-7993-0223E843D64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1633219"/>
                  </p:ext>
                </p:extLst>
              </p:nvPr>
            </p:nvGraphicFramePr>
            <p:xfrm>
              <a:off x="2476500" y="1713897"/>
              <a:ext cx="7900986" cy="38505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3" name="Arrow: Pentagon 22">
                <a:extLst>
                  <a:ext uri="{FF2B5EF4-FFF2-40B4-BE49-F238E27FC236}">
                    <a16:creationId xmlns:a16="http://schemas.microsoft.com/office/drawing/2014/main" id="{C1410611-0EF6-299B-AD5F-3FAB0F334676}"/>
                  </a:ext>
                </a:extLst>
              </p:cNvPr>
              <p:cNvSpPr/>
              <p:nvPr/>
            </p:nvSpPr>
            <p:spPr>
              <a:xfrm flipH="1">
                <a:off x="2695575" y="1391587"/>
                <a:ext cx="3400425" cy="33337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Mesenchymal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8C635E-7340-C945-4998-B760C5B7BC1A}"/>
                  </a:ext>
                </a:extLst>
              </p:cNvPr>
              <p:cNvSpPr txBox="1"/>
              <p:nvPr/>
            </p:nvSpPr>
            <p:spPr>
              <a:xfrm>
                <a:off x="3152775" y="1909375"/>
                <a:ext cx="1352550" cy="276999"/>
              </a:xfrm>
              <a:prstGeom prst="rect">
                <a:avLst/>
              </a:prstGeom>
              <a:solidFill>
                <a:srgbClr val="9F90D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Luminal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5E8D55-C188-CA9C-05F9-D555A67CDAEF}"/>
                  </a:ext>
                </a:extLst>
              </p:cNvPr>
              <p:cNvSpPr txBox="1"/>
              <p:nvPr/>
            </p:nvSpPr>
            <p:spPr>
              <a:xfrm>
                <a:off x="3152775" y="2438999"/>
                <a:ext cx="1352550" cy="276999"/>
              </a:xfrm>
              <a:prstGeom prst="rect">
                <a:avLst/>
              </a:prstGeom>
              <a:solidFill>
                <a:srgbClr val="FFE6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Basal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0B4BFB-6627-5AC4-E602-92CB1C1A90C2}"/>
                  </a:ext>
                </a:extLst>
              </p:cNvPr>
              <p:cNvSpPr txBox="1"/>
              <p:nvPr/>
            </p:nvSpPr>
            <p:spPr>
              <a:xfrm>
                <a:off x="9715500" y="2011156"/>
                <a:ext cx="1591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p=0.00003</a:t>
                </a:r>
                <a:endPara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04FF4A-F049-7A6D-6F20-03811D535DA1}"/>
                  </a:ext>
                </a:extLst>
              </p:cNvPr>
              <p:cNvSpPr txBox="1"/>
              <p:nvPr/>
            </p:nvSpPr>
            <p:spPr>
              <a:xfrm>
                <a:off x="8192081" y="2641243"/>
                <a:ext cx="1591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p=0.008</a:t>
                </a:r>
                <a:endPara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CAB6B3-7C09-44F6-D2FE-82ACE4A02136}"/>
                  </a:ext>
                </a:extLst>
              </p:cNvPr>
              <p:cNvSpPr txBox="1"/>
              <p:nvPr/>
            </p:nvSpPr>
            <p:spPr>
              <a:xfrm>
                <a:off x="8785649" y="3318208"/>
                <a:ext cx="1591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p=0.0007</a:t>
                </a:r>
                <a:endPara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6642DF-155D-98DF-241C-0EA5F6453823}"/>
                  </a:ext>
                </a:extLst>
              </p:cNvPr>
              <p:cNvSpPr txBox="1"/>
              <p:nvPr/>
            </p:nvSpPr>
            <p:spPr>
              <a:xfrm>
                <a:off x="6840573" y="3963079"/>
                <a:ext cx="1591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p=0.02</a:t>
                </a:r>
                <a:endPara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F6165D-8D1D-4346-7234-7153CB8E5E7F}"/>
                  </a:ext>
                </a:extLst>
              </p:cNvPr>
              <p:cNvSpPr txBox="1"/>
              <p:nvPr/>
            </p:nvSpPr>
            <p:spPr>
              <a:xfrm>
                <a:off x="6600244" y="4648017"/>
                <a:ext cx="1591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p=0.2</a:t>
                </a:r>
                <a:endPara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5D261C-F9CA-B108-ACE2-E756D6BC27F8}"/>
                </a:ext>
              </a:extLst>
            </p:cNvPr>
            <p:cNvSpPr txBox="1"/>
            <p:nvPr/>
          </p:nvSpPr>
          <p:spPr>
            <a:xfrm>
              <a:off x="2476500" y="718461"/>
              <a:ext cx="123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 a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C55B2A-A79E-003F-A788-D440A606EFAD}"/>
              </a:ext>
            </a:extLst>
          </p:cNvPr>
          <p:cNvGrpSpPr/>
          <p:nvPr/>
        </p:nvGrpSpPr>
        <p:grpSpPr>
          <a:xfrm>
            <a:off x="8471089" y="2611863"/>
            <a:ext cx="4213477" cy="2497137"/>
            <a:chOff x="3679588" y="1813313"/>
            <a:chExt cx="4213477" cy="24971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8198BC-CEEE-8CCC-328F-CC9CFAAD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86401" y="2986454"/>
              <a:ext cx="1085854" cy="83545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2B7588-A6F2-52E4-98CC-B8C67AA81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25886" y="2999285"/>
              <a:ext cx="1128713" cy="82262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1A336C-49A6-1C54-9CE0-B2ABA058D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5886" y="3906137"/>
              <a:ext cx="1128713" cy="3905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5A2333-2100-EAA1-E94D-795CFE5F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6400" y="3906136"/>
              <a:ext cx="1104900" cy="3905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DEED61FB-18D1-514B-DF5F-496B10127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255" y="3521023"/>
              <a:ext cx="13208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FontTx/>
                <a:buNone/>
                <a:defRPr sz="1200" b="1"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altLang="en-US" sz="1400" dirty="0"/>
                <a:t>E-cadherin</a:t>
              </a: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30108953-F8A4-F764-DC94-87F934990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255" y="4002673"/>
              <a:ext cx="11111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FontTx/>
                <a:buNone/>
                <a:defRPr sz="1200" b="1"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altLang="en-US" sz="1400" dirty="0"/>
                <a:t>Vimentin</a:t>
              </a:r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88943D2D-3FA0-DE77-1E78-7793139A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588" y="4002673"/>
              <a:ext cx="8289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57 kD</a:t>
              </a: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3D93ADC2-CAD3-EBBA-8A94-1DF873954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588" y="3514129"/>
              <a:ext cx="8289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97 kD</a:t>
              </a:r>
            </a:p>
          </p:txBody>
        </p:sp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C916D0A9-CB87-742B-A862-D95701AAD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886354">
              <a:off x="4152637" y="2598537"/>
              <a:ext cx="6343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FontTx/>
                <a:buNone/>
                <a:defRPr sz="1200" b="1"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altLang="en-US" sz="1400" dirty="0"/>
                <a:t>MCF7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FFF4B88-CCEB-F9CA-AEFD-55B74FCA5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886354">
              <a:off x="4388644" y="2319388"/>
              <a:ext cx="12512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FontTx/>
                <a:buNone/>
                <a:defRPr sz="1200" b="1"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altLang="en-US" sz="1400" dirty="0"/>
                <a:t>MDA-MB-231</a:t>
              </a:r>
            </a:p>
          </p:txBody>
        </p:sp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70A42326-BF91-BDA9-71B2-EBB0A144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886354">
              <a:off x="5275260" y="2287267"/>
              <a:ext cx="12512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FontTx/>
                <a:buNone/>
                <a:defRPr sz="1200" b="1"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altLang="en-US" sz="1400" dirty="0"/>
                <a:t>MDA-MB-468</a:t>
              </a:r>
            </a:p>
          </p:txBody>
        </p:sp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53894367-FC14-60D1-37A0-3500FDFE7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886354">
              <a:off x="5657498" y="2285062"/>
              <a:ext cx="12512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FontTx/>
                <a:buNone/>
                <a:defRPr sz="1200" b="1"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altLang="en-US" sz="1400" dirty="0"/>
                <a:t>ZR-75-1</a:t>
              </a:r>
            </a:p>
          </p:txBody>
        </p:sp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B1299CEA-A58C-520C-CC97-84B6C79AB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886354">
              <a:off x="6018624" y="2288219"/>
              <a:ext cx="12512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FontTx/>
                <a:buNone/>
                <a:defRPr sz="1200" b="1"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altLang="en-US" sz="1400" dirty="0"/>
                <a:t>HCC1937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73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B6792-2441-40B4-1E28-8F21CB5DFC0A}"/>
              </a:ext>
            </a:extLst>
          </p:cNvPr>
          <p:cNvGrpSpPr/>
          <p:nvPr/>
        </p:nvGrpSpPr>
        <p:grpSpPr>
          <a:xfrm>
            <a:off x="244549" y="154981"/>
            <a:ext cx="11443154" cy="6076806"/>
            <a:chOff x="244549" y="154981"/>
            <a:chExt cx="11443154" cy="607680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12C243-F839-5221-2C62-46FDE0F45504}"/>
                </a:ext>
              </a:extLst>
            </p:cNvPr>
            <p:cNvGrpSpPr/>
            <p:nvPr/>
          </p:nvGrpSpPr>
          <p:grpSpPr>
            <a:xfrm>
              <a:off x="504297" y="626213"/>
              <a:ext cx="11183406" cy="5605574"/>
              <a:chOff x="165904" y="248114"/>
              <a:chExt cx="11183406" cy="56055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7791ADE-7783-0E00-691C-06CBADEBB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5904" y="248114"/>
                <a:ext cx="3325556" cy="26604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2F7AD2-B648-4D5E-62BB-884D8BC2A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7954" y="248114"/>
                <a:ext cx="3328164" cy="26625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FBDAF09-378E-F159-C5C4-3AFE725A8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2612" y="248114"/>
                <a:ext cx="3323204" cy="26585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A4C35DE-D0F3-E230-71B7-1DD22A01C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682" y="3195125"/>
                <a:ext cx="3323204" cy="265856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65672CE-4EBE-B027-C950-4796E33F7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4516" y="3195125"/>
                <a:ext cx="3323204" cy="265856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ACE735-6149-5392-833C-A9FA91B6D92E}"/>
                  </a:ext>
                </a:extLst>
              </p:cNvPr>
              <p:cNvSpPr txBox="1"/>
              <p:nvPr/>
            </p:nvSpPr>
            <p:spPr>
              <a:xfrm>
                <a:off x="2526365" y="248114"/>
                <a:ext cx="14059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MCF7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E-cadherin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Vimentin</a:t>
                </a:r>
                <a:endParaRPr lang="en-IN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AAE96-61D4-D03C-BD55-79DB7339C36D}"/>
                  </a:ext>
                </a:extLst>
              </p:cNvPr>
              <p:cNvSpPr txBox="1"/>
              <p:nvPr/>
            </p:nvSpPr>
            <p:spPr>
              <a:xfrm>
                <a:off x="6271546" y="248114"/>
                <a:ext cx="14059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ZR-75-1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E-cadherin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Vimentin</a:t>
                </a:r>
                <a:endParaRPr lang="en-IN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2025FB-D6D1-0375-F120-B08591A71C51}"/>
                  </a:ext>
                </a:extLst>
              </p:cNvPr>
              <p:cNvSpPr txBox="1"/>
              <p:nvPr/>
            </p:nvSpPr>
            <p:spPr>
              <a:xfrm>
                <a:off x="9943324" y="248114"/>
                <a:ext cx="14059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HCC1937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E-cadherin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Vimentin</a:t>
                </a:r>
                <a:endParaRPr lang="en-IN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E938D9-94E8-7B98-647B-994DDF866130}"/>
                  </a:ext>
                </a:extLst>
              </p:cNvPr>
              <p:cNvSpPr txBox="1"/>
              <p:nvPr/>
            </p:nvSpPr>
            <p:spPr>
              <a:xfrm>
                <a:off x="4035158" y="3208692"/>
                <a:ext cx="14059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MDA-MB-468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E-cadherin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Vimentin</a:t>
                </a:r>
                <a:endParaRPr lang="en-IN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346A5F-7A35-E7E6-3799-D6408F765FA3}"/>
                  </a:ext>
                </a:extLst>
              </p:cNvPr>
              <p:cNvSpPr txBox="1"/>
              <p:nvPr/>
            </p:nvSpPr>
            <p:spPr>
              <a:xfrm>
                <a:off x="7729105" y="3191157"/>
                <a:ext cx="14059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MDA-MB-231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E-cadherin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Vimentin</a:t>
                </a:r>
                <a:endParaRPr lang="en-IN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E2E7D9-1B1D-BD56-B0FE-3BA2215D65A7}"/>
                </a:ext>
              </a:extLst>
            </p:cNvPr>
            <p:cNvSpPr txBox="1"/>
            <p:nvPr/>
          </p:nvSpPr>
          <p:spPr>
            <a:xfrm>
              <a:off x="244549" y="154981"/>
              <a:ext cx="123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 b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97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17B70D7-8CA6-38E4-52E7-DDE9407509F5}"/>
              </a:ext>
            </a:extLst>
          </p:cNvPr>
          <p:cNvGrpSpPr/>
          <p:nvPr/>
        </p:nvGrpSpPr>
        <p:grpSpPr>
          <a:xfrm>
            <a:off x="1286540" y="607931"/>
            <a:ext cx="10363421" cy="5204224"/>
            <a:chOff x="1286540" y="607931"/>
            <a:chExt cx="10363421" cy="5204224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0741117C-6DEF-FEF0-721F-5A0FD1F4764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54952012"/>
                </p:ext>
              </p:extLst>
            </p:nvPr>
          </p:nvGraphicFramePr>
          <p:xfrm>
            <a:off x="1729740" y="1045845"/>
            <a:ext cx="8732520" cy="47663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67CD429-EA8A-FAD3-85AC-228D627AE3CF}"/>
                </a:ext>
              </a:extLst>
            </p:cNvPr>
            <p:cNvGrpSpPr/>
            <p:nvPr/>
          </p:nvGrpSpPr>
          <p:grpSpPr>
            <a:xfrm>
              <a:off x="4498652" y="977263"/>
              <a:ext cx="971551" cy="369332"/>
              <a:chOff x="4448175" y="954654"/>
              <a:chExt cx="971551" cy="369332"/>
            </a:xfrm>
          </p:grpSpPr>
          <p:sp>
            <p:nvSpPr>
              <p:cNvPr id="4" name="Left Bracket 3">
                <a:extLst>
                  <a:ext uri="{FF2B5EF4-FFF2-40B4-BE49-F238E27FC236}">
                    <a16:creationId xmlns:a16="http://schemas.microsoft.com/office/drawing/2014/main" id="{A58D2135-ED9F-3F43-CF10-4B1088BC9C32}"/>
                  </a:ext>
                </a:extLst>
              </p:cNvPr>
              <p:cNvSpPr/>
              <p:nvPr/>
            </p:nvSpPr>
            <p:spPr>
              <a:xfrm rot="5400000">
                <a:off x="4819651" y="819159"/>
                <a:ext cx="123823" cy="866776"/>
              </a:xfrm>
              <a:prstGeom prst="leftBracke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0858BF-CA91-05A8-0769-496271C93707}"/>
                  </a:ext>
                </a:extLst>
              </p:cNvPr>
              <p:cNvSpPr txBox="1"/>
              <p:nvPr/>
            </p:nvSpPr>
            <p:spPr>
              <a:xfrm>
                <a:off x="4748212" y="954654"/>
                <a:ext cx="6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*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58F1B0-E862-61C6-354F-F212C3168406}"/>
                </a:ext>
              </a:extLst>
            </p:cNvPr>
            <p:cNvSpPr txBox="1"/>
            <p:nvPr/>
          </p:nvSpPr>
          <p:spPr>
            <a:xfrm>
              <a:off x="8648633" y="3904413"/>
              <a:ext cx="30013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lang="en-US"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r>
                <a: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*p&lt;0.05</a:t>
              </a:r>
            </a:p>
            <a:p>
              <a:pPr algn="ctr">
                <a:defRPr lang="en-US"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r>
                <a: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(No significant difference between luminal &amp;  epithelial score, basal &amp; mesenchymal score)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82919F-7DC4-87DB-2955-FE9946FC644B}"/>
                </a:ext>
              </a:extLst>
            </p:cNvPr>
            <p:cNvGrpSpPr/>
            <p:nvPr/>
          </p:nvGrpSpPr>
          <p:grpSpPr>
            <a:xfrm>
              <a:off x="7087550" y="986790"/>
              <a:ext cx="971551" cy="369332"/>
              <a:chOff x="4448175" y="954654"/>
              <a:chExt cx="971551" cy="369332"/>
            </a:xfrm>
          </p:grpSpPr>
          <p:sp>
            <p:nvSpPr>
              <p:cNvPr id="8" name="Left Bracket 7">
                <a:extLst>
                  <a:ext uri="{FF2B5EF4-FFF2-40B4-BE49-F238E27FC236}">
                    <a16:creationId xmlns:a16="http://schemas.microsoft.com/office/drawing/2014/main" id="{364701AE-9238-10A8-97FE-CEC2FCA6ED8E}"/>
                  </a:ext>
                </a:extLst>
              </p:cNvPr>
              <p:cNvSpPr/>
              <p:nvPr/>
            </p:nvSpPr>
            <p:spPr>
              <a:xfrm rot="5400000">
                <a:off x="4819651" y="819159"/>
                <a:ext cx="123823" cy="866776"/>
              </a:xfrm>
              <a:prstGeom prst="leftBracke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69BF02-4447-F877-5DC3-D2392DDCB91C}"/>
                  </a:ext>
                </a:extLst>
              </p:cNvPr>
              <p:cNvSpPr txBox="1"/>
              <p:nvPr/>
            </p:nvSpPr>
            <p:spPr>
              <a:xfrm>
                <a:off x="4748212" y="954654"/>
                <a:ext cx="6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*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C2B1D6-6EA3-9C15-7CD2-537BE46FE9C0}"/>
                </a:ext>
              </a:extLst>
            </p:cNvPr>
            <p:cNvGrpSpPr/>
            <p:nvPr/>
          </p:nvGrpSpPr>
          <p:grpSpPr>
            <a:xfrm>
              <a:off x="4312913" y="1778312"/>
              <a:ext cx="971551" cy="369332"/>
              <a:chOff x="4448175" y="954654"/>
              <a:chExt cx="971551" cy="369332"/>
            </a:xfrm>
          </p:grpSpPr>
          <p:sp>
            <p:nvSpPr>
              <p:cNvPr id="11" name="Left Bracket 10">
                <a:extLst>
                  <a:ext uri="{FF2B5EF4-FFF2-40B4-BE49-F238E27FC236}">
                    <a16:creationId xmlns:a16="http://schemas.microsoft.com/office/drawing/2014/main" id="{A5DE2ABC-D419-B225-5654-14A655E9E8EF}"/>
                  </a:ext>
                </a:extLst>
              </p:cNvPr>
              <p:cNvSpPr/>
              <p:nvPr/>
            </p:nvSpPr>
            <p:spPr>
              <a:xfrm rot="5400000">
                <a:off x="4819651" y="819159"/>
                <a:ext cx="123823" cy="866776"/>
              </a:xfrm>
              <a:prstGeom prst="leftBracke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F16FCA-CD12-D34A-C16B-B8EC1064D99D}"/>
                  </a:ext>
                </a:extLst>
              </p:cNvPr>
              <p:cNvSpPr txBox="1"/>
              <p:nvPr/>
            </p:nvSpPr>
            <p:spPr>
              <a:xfrm>
                <a:off x="4748212" y="954654"/>
                <a:ext cx="6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*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788AD7-0660-06D9-92DA-6A0E19953A9A}"/>
                </a:ext>
              </a:extLst>
            </p:cNvPr>
            <p:cNvGrpSpPr/>
            <p:nvPr/>
          </p:nvGrpSpPr>
          <p:grpSpPr>
            <a:xfrm>
              <a:off x="7087549" y="1778312"/>
              <a:ext cx="971551" cy="369332"/>
              <a:chOff x="4448175" y="954654"/>
              <a:chExt cx="971551" cy="369332"/>
            </a:xfrm>
          </p:grpSpPr>
          <p:sp>
            <p:nvSpPr>
              <p:cNvPr id="14" name="Left Bracket 13">
                <a:extLst>
                  <a:ext uri="{FF2B5EF4-FFF2-40B4-BE49-F238E27FC236}">
                    <a16:creationId xmlns:a16="http://schemas.microsoft.com/office/drawing/2014/main" id="{0CAEE5DC-3AB7-C5AA-787F-A2D3355D11F5}"/>
                  </a:ext>
                </a:extLst>
              </p:cNvPr>
              <p:cNvSpPr/>
              <p:nvPr/>
            </p:nvSpPr>
            <p:spPr>
              <a:xfrm rot="5400000">
                <a:off x="4819651" y="819159"/>
                <a:ext cx="123823" cy="866776"/>
              </a:xfrm>
              <a:prstGeom prst="leftBracke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C0109B-AFB6-5BEA-A53D-91701E14DE7B}"/>
                  </a:ext>
                </a:extLst>
              </p:cNvPr>
              <p:cNvSpPr txBox="1"/>
              <p:nvPr/>
            </p:nvSpPr>
            <p:spPr>
              <a:xfrm>
                <a:off x="4748212" y="954654"/>
                <a:ext cx="6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*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E2970D-0516-9CA8-E459-96A88DADFDFD}"/>
                </a:ext>
              </a:extLst>
            </p:cNvPr>
            <p:cNvGrpSpPr/>
            <p:nvPr/>
          </p:nvGrpSpPr>
          <p:grpSpPr>
            <a:xfrm>
              <a:off x="4177652" y="3330059"/>
              <a:ext cx="971551" cy="369332"/>
              <a:chOff x="4448175" y="954654"/>
              <a:chExt cx="971551" cy="369332"/>
            </a:xfrm>
          </p:grpSpPr>
          <p:sp>
            <p:nvSpPr>
              <p:cNvPr id="20" name="Left Bracket 19">
                <a:extLst>
                  <a:ext uri="{FF2B5EF4-FFF2-40B4-BE49-F238E27FC236}">
                    <a16:creationId xmlns:a16="http://schemas.microsoft.com/office/drawing/2014/main" id="{F64453C4-A1F4-CF66-A7B9-B7726FA2974D}"/>
                  </a:ext>
                </a:extLst>
              </p:cNvPr>
              <p:cNvSpPr/>
              <p:nvPr/>
            </p:nvSpPr>
            <p:spPr>
              <a:xfrm rot="5400000">
                <a:off x="4819651" y="819159"/>
                <a:ext cx="123823" cy="866776"/>
              </a:xfrm>
              <a:prstGeom prst="leftBracke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32F84A-8CCB-0D4D-3821-343B33912303}"/>
                  </a:ext>
                </a:extLst>
              </p:cNvPr>
              <p:cNvSpPr txBox="1"/>
              <p:nvPr/>
            </p:nvSpPr>
            <p:spPr>
              <a:xfrm>
                <a:off x="4748212" y="954654"/>
                <a:ext cx="6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*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BA19168-CB06-4B86-285F-8970B2E93998}"/>
                </a:ext>
              </a:extLst>
            </p:cNvPr>
            <p:cNvGrpSpPr/>
            <p:nvPr/>
          </p:nvGrpSpPr>
          <p:grpSpPr>
            <a:xfrm>
              <a:off x="7133263" y="3338930"/>
              <a:ext cx="971551" cy="369332"/>
              <a:chOff x="4448175" y="954654"/>
              <a:chExt cx="971551" cy="369332"/>
            </a:xfrm>
          </p:grpSpPr>
          <p:sp>
            <p:nvSpPr>
              <p:cNvPr id="23" name="Left Bracket 22">
                <a:extLst>
                  <a:ext uri="{FF2B5EF4-FFF2-40B4-BE49-F238E27FC236}">
                    <a16:creationId xmlns:a16="http://schemas.microsoft.com/office/drawing/2014/main" id="{16E80A18-F779-FF56-BF32-BC4C1AD64C29}"/>
                  </a:ext>
                </a:extLst>
              </p:cNvPr>
              <p:cNvSpPr/>
              <p:nvPr/>
            </p:nvSpPr>
            <p:spPr>
              <a:xfrm rot="5400000">
                <a:off x="4819651" y="819159"/>
                <a:ext cx="123823" cy="866776"/>
              </a:xfrm>
              <a:prstGeom prst="leftBracke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DA782D-E8AD-C1C3-3D03-FDB39B148FE1}"/>
                  </a:ext>
                </a:extLst>
              </p:cNvPr>
              <p:cNvSpPr txBox="1"/>
              <p:nvPr/>
            </p:nvSpPr>
            <p:spPr>
              <a:xfrm>
                <a:off x="4748212" y="954654"/>
                <a:ext cx="6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*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D23EE3-6624-5EE9-2BA0-5DD6ECA68F80}"/>
                </a:ext>
              </a:extLst>
            </p:cNvPr>
            <p:cNvSpPr txBox="1"/>
            <p:nvPr/>
          </p:nvSpPr>
          <p:spPr>
            <a:xfrm>
              <a:off x="1286540" y="607931"/>
              <a:ext cx="123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 c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422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84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Madhumathy Nair</dc:creator>
  <cp:lastModifiedBy>SARTHAK SAHOO</cp:lastModifiedBy>
  <cp:revision>3</cp:revision>
  <dcterms:created xsi:type="dcterms:W3CDTF">2023-05-25T16:06:50Z</dcterms:created>
  <dcterms:modified xsi:type="dcterms:W3CDTF">2023-07-02T18:15:30Z</dcterms:modified>
</cp:coreProperties>
</file>