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E986-A5BC-A821-DEEF-DF163CA2D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9BE8A-488E-D6F9-B183-946FE081B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F67A0-D410-B73C-7453-B0114A68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A9EB-0821-45FF-AFBA-53AEC99AD14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AF47-4527-1C41-038A-DB5D013E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0802-D51E-F042-EC47-0E7CC997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6AE-356E-4B5A-8EC4-36E577B72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79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8327-2D4B-6C01-41F5-9E23C6C0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A2AA5-5144-9994-6E4F-35A7316AB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2717-4339-090E-539B-D6970BB3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A9EB-0821-45FF-AFBA-53AEC99AD14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83502-8249-BC5A-6DB6-8CAFFA9D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E0405-602C-9559-DBB8-5209A12A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6AE-356E-4B5A-8EC4-36E577B72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82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A037D-6421-3EDE-A66E-7B704C7FC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A49DA-F62C-1621-10C7-76AD1EBF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E0903-F807-12AC-8E35-9D593706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A9EB-0821-45FF-AFBA-53AEC99AD14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5DA8-ADF7-65C9-BAEE-9737B2E6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2E17-A754-DAA6-D454-88221243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6AE-356E-4B5A-8EC4-36E577B72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5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0D7E-03E9-3305-8CD6-197C3DC1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A55B-0157-6493-4587-DCA11389B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F703-0611-61D1-203C-23812046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A9EB-0821-45FF-AFBA-53AEC99AD14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03A96-84AC-DFC5-C572-D96B61AD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9671F-9D0F-DD37-1513-058FBA10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6AE-356E-4B5A-8EC4-36E577B72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0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2F17-8C2B-2CB5-A49A-4C31CC85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3524-D90D-94E2-C899-1D7296441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84AB-EE35-0A62-0C02-A5BB013C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A9EB-0821-45FF-AFBA-53AEC99AD14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6CE1-9022-29C9-EAC5-95C1C85B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B65D-E2C1-AFAE-BE6D-78C4C8C6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6AE-356E-4B5A-8EC4-36E577B72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6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5DA2-271C-05B5-685E-62667AC6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BB3C-F7D7-FF91-88EC-B3A8006E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8D1F9-B537-F611-3C57-8BDA5C366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4F6D-C191-A10F-7603-616F7887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A9EB-0821-45FF-AFBA-53AEC99AD14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B2D85-D8F3-9993-B834-2CB964FE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40831-26AC-6387-0C4D-2EA153A7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6AE-356E-4B5A-8EC4-36E577B72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09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D5DC-7528-08DE-7585-6A2BACBE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28986-18BC-EA3E-27E3-0C8C44D9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B5FF7-BF24-60D0-CE4D-6A2446FF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54F2E-55DF-AC1E-F726-020F84B45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FF2A7-9EA7-E923-7804-2EFF8A2FB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7EF3F-5A5C-8E1F-9B19-40041E09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A9EB-0821-45FF-AFBA-53AEC99AD14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5CE06-3F9D-35A2-BFEB-239050A0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2F182-2BC6-EEBF-E107-317E607F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6AE-356E-4B5A-8EC4-36E577B72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7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9BBA-12A9-3023-9A75-4D6F4685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502E3-4E7B-E7B5-1B63-7E356AF0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A9EB-0821-45FF-AFBA-53AEC99AD14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9BDC0-4FFC-B76F-9D54-57785779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A2F9-BE55-ADB1-3FDB-3370497A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6AE-356E-4B5A-8EC4-36E577B72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18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A9909-F20C-F195-8FE4-014870C3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A9EB-0821-45FF-AFBA-53AEC99AD14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684BB-3E94-C785-F5A4-257CCC3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3F66A-BED1-A250-B3CD-CFD7F46A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6AE-356E-4B5A-8EC4-36E577B72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5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BA9C-0744-1469-9BA9-F3143BCE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2AB6-FD2F-A319-5E90-41852EFE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FF0D7-1A8A-AA3D-BAC8-49B8B609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32DEF-F038-4BD5-E16F-3DA5EA2F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A9EB-0821-45FF-AFBA-53AEC99AD14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DF24-D65F-D851-BF3F-B8FE7261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9A820-0CFB-8F10-B241-A2A67B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6AE-356E-4B5A-8EC4-36E577B72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6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B3C-36A7-7D57-2B1B-53879357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D0A37-FA84-BD46-CF35-1FF0E3D63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4C117-CFFE-3A45-D3D2-DFE381388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D7379-64C7-3EE7-69F1-70311D81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A9EB-0821-45FF-AFBA-53AEC99AD14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1CE47-24D9-C3E0-5B77-4F6ADAE7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14713-C129-5901-B3F6-F3BC101C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6AE-356E-4B5A-8EC4-36E577B72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94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07876-2BB5-FB45-1BE3-8E302E13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6BBB9-9BE5-2BB4-DD8E-DFBAA05F6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FA8B-718F-7756-F71E-8CF06F159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A9EB-0821-45FF-AFBA-53AEC99AD14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8B23-AAB8-F7C4-5944-130EBE05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9557-E918-DD68-3EA9-3516EECD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56AE-356E-4B5A-8EC4-36E577B72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0681-4EC2-5EB0-6C51-DB128345F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GCP data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4A001-B0E2-E049-44D0-4032E252C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GCS, Compute VM, Mage &amp; </a:t>
            </a:r>
            <a:r>
              <a:rPr lang="en-IN" dirty="0" err="1"/>
              <a:t>BigQuery</a:t>
            </a:r>
            <a:endParaRPr lang="en-IN" dirty="0"/>
          </a:p>
        </p:txBody>
      </p:sp>
      <p:pic>
        <p:nvPicPr>
          <p:cNvPr id="1026" name="Picture 2" descr="Cloud Computing Services | Google Cloud">
            <a:extLst>
              <a:ext uri="{FF2B5EF4-FFF2-40B4-BE49-F238E27FC236}">
                <a16:creationId xmlns:a16="http://schemas.microsoft.com/office/drawing/2014/main" id="{A0F8F0C8-F869-D178-E806-4C58D8548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2" t="13968" r="26760" b="16769"/>
          <a:stretch/>
        </p:blipFill>
        <p:spPr bwMode="auto">
          <a:xfrm>
            <a:off x="7906871" y="1396718"/>
            <a:ext cx="1653988" cy="133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63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wnload Google Cloud Storage Logo in SVG Vector or PNG File ...">
            <a:extLst>
              <a:ext uri="{FF2B5EF4-FFF2-40B4-BE49-F238E27FC236}">
                <a16:creationId xmlns:a16="http://schemas.microsoft.com/office/drawing/2014/main" id="{4BF7C88E-0335-C0BA-37F3-91A1E24BA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0" t="15294" r="23378" b="14902"/>
          <a:stretch/>
        </p:blipFill>
        <p:spPr bwMode="auto">
          <a:xfrm>
            <a:off x="1327509" y="2734410"/>
            <a:ext cx="1573305" cy="13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Compute Engine: Introduction, Features &amp; Advantages">
            <a:extLst>
              <a:ext uri="{FF2B5EF4-FFF2-40B4-BE49-F238E27FC236}">
                <a16:creationId xmlns:a16="http://schemas.microsoft.com/office/drawing/2014/main" id="{91E90287-4DA7-0809-5396-5F4B62C07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5" t="15490" r="24161" b="14706"/>
          <a:stretch/>
        </p:blipFill>
        <p:spPr bwMode="auto">
          <a:xfrm>
            <a:off x="5330661" y="2734410"/>
            <a:ext cx="1530678" cy="13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oogle, bigquery, logo Icon in Vector Logo">
            <a:extLst>
              <a:ext uri="{FF2B5EF4-FFF2-40B4-BE49-F238E27FC236}">
                <a16:creationId xmlns:a16="http://schemas.microsoft.com/office/drawing/2014/main" id="{797363A4-6989-6D2C-5B54-F80ABF50A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5141"/>
          <a:stretch/>
        </p:blipFill>
        <p:spPr bwMode="auto">
          <a:xfrm>
            <a:off x="9333813" y="2729594"/>
            <a:ext cx="1530678" cy="13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A86648-9DE7-A699-48B8-B1335F7D13E0}"/>
              </a:ext>
            </a:extLst>
          </p:cNvPr>
          <p:cNvCxnSpPr>
            <a:cxnSpLocks/>
          </p:cNvCxnSpPr>
          <p:nvPr/>
        </p:nvCxnSpPr>
        <p:spPr>
          <a:xfrm>
            <a:off x="3738282" y="566663"/>
            <a:ext cx="0" cy="580724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8F78B-57C3-5B86-38F0-273F96F80C26}"/>
              </a:ext>
            </a:extLst>
          </p:cNvPr>
          <p:cNvCxnSpPr>
            <a:cxnSpLocks/>
          </p:cNvCxnSpPr>
          <p:nvPr/>
        </p:nvCxnSpPr>
        <p:spPr>
          <a:xfrm>
            <a:off x="8395447" y="566663"/>
            <a:ext cx="0" cy="5807242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B3EFD7-EA1A-7B7E-E06F-905AD201BD1F}"/>
              </a:ext>
            </a:extLst>
          </p:cNvPr>
          <p:cNvSpPr txBox="1"/>
          <p:nvPr/>
        </p:nvSpPr>
        <p:spPr>
          <a:xfrm>
            <a:off x="969823" y="566664"/>
            <a:ext cx="207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Data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B9326-A7F3-3C8D-8410-235FC81CDC29}"/>
              </a:ext>
            </a:extLst>
          </p:cNvPr>
          <p:cNvSpPr txBox="1"/>
          <p:nvPr/>
        </p:nvSpPr>
        <p:spPr>
          <a:xfrm>
            <a:off x="4973444" y="566663"/>
            <a:ext cx="227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Transformations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759AC-79FA-1024-E8E9-296454C715C2}"/>
              </a:ext>
            </a:extLst>
          </p:cNvPr>
          <p:cNvSpPr txBox="1"/>
          <p:nvPr/>
        </p:nvSpPr>
        <p:spPr>
          <a:xfrm>
            <a:off x="8878833" y="566663"/>
            <a:ext cx="269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Data Warehousing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9510C-A584-BE72-AB16-A36042A311B6}"/>
              </a:ext>
            </a:extLst>
          </p:cNvPr>
          <p:cNvSpPr/>
          <p:nvPr/>
        </p:nvSpPr>
        <p:spPr>
          <a:xfrm>
            <a:off x="4303059" y="1936376"/>
            <a:ext cx="3528319" cy="2998695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60" name="Picture 12" descr="Mage.ai - Reviews, Pros &amp; Cons | Companies using Mage.ai">
            <a:extLst>
              <a:ext uri="{FF2B5EF4-FFF2-40B4-BE49-F238E27FC236}">
                <a16:creationId xmlns:a16="http://schemas.microsoft.com/office/drawing/2014/main" id="{3AB1332C-FE7D-9F3A-6CB5-A0305D4F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13" y="4364352"/>
            <a:ext cx="485368" cy="4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17775EA-F52D-95FD-3732-3E726CC60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 bwMode="auto">
          <a:xfrm>
            <a:off x="6210418" y="4365786"/>
            <a:ext cx="485368" cy="4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78F51E-D078-B685-BEEA-E9F001D4006C}"/>
              </a:ext>
            </a:extLst>
          </p:cNvPr>
          <p:cNvCxnSpPr/>
          <p:nvPr/>
        </p:nvCxnSpPr>
        <p:spPr>
          <a:xfrm>
            <a:off x="3146612" y="3435723"/>
            <a:ext cx="954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5333D6-4F94-872C-27E5-F41C72294C92}"/>
              </a:ext>
            </a:extLst>
          </p:cNvPr>
          <p:cNvCxnSpPr/>
          <p:nvPr/>
        </p:nvCxnSpPr>
        <p:spPr>
          <a:xfrm>
            <a:off x="8023412" y="3435223"/>
            <a:ext cx="954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02F611-179B-9147-352C-F6F55CD6FCF4}"/>
              </a:ext>
            </a:extLst>
          </p:cNvPr>
          <p:cNvSpPr txBox="1"/>
          <p:nvPr/>
        </p:nvSpPr>
        <p:spPr>
          <a:xfrm>
            <a:off x="778192" y="5842704"/>
            <a:ext cx="21676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Google Cloud 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B972CC-0FCE-5EB3-9736-2CB8D232E221}"/>
              </a:ext>
            </a:extLst>
          </p:cNvPr>
          <p:cNvSpPr txBox="1"/>
          <p:nvPr/>
        </p:nvSpPr>
        <p:spPr>
          <a:xfrm>
            <a:off x="5012185" y="5835523"/>
            <a:ext cx="21676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Google Compute Engine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118C3-7D19-D4E9-326A-8AC12E3B8E23}"/>
              </a:ext>
            </a:extLst>
          </p:cNvPr>
          <p:cNvSpPr txBox="1"/>
          <p:nvPr/>
        </p:nvSpPr>
        <p:spPr>
          <a:xfrm>
            <a:off x="9493500" y="5841789"/>
            <a:ext cx="21676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Google</a:t>
            </a:r>
          </a:p>
          <a:p>
            <a:pPr algn="ctr"/>
            <a:r>
              <a:rPr lang="en-IN" dirty="0" err="1"/>
              <a:t>BigQuery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4556CC-6975-CDF6-DB9B-0D6F628AF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7315" y="1813058"/>
            <a:ext cx="1285671" cy="967418"/>
          </a:xfrm>
          <a:prstGeom prst="rect">
            <a:avLst/>
          </a:prstGeom>
        </p:spPr>
      </p:pic>
      <p:pic>
        <p:nvPicPr>
          <p:cNvPr id="2064" name="Picture 16" descr="Understanding the Parquet file format">
            <a:extLst>
              <a:ext uri="{FF2B5EF4-FFF2-40B4-BE49-F238E27FC236}">
                <a16:creationId xmlns:a16="http://schemas.microsoft.com/office/drawing/2014/main" id="{FC24EC3A-3931-E726-B955-A04DA666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35" y="3968069"/>
            <a:ext cx="961464" cy="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08D0624-3543-16D8-AF96-EF3B9EC6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90" y="4389572"/>
            <a:ext cx="1075764" cy="4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6AA290-3A3F-963A-0C84-343DB044ABF0}"/>
              </a:ext>
            </a:extLst>
          </p:cNvPr>
          <p:cNvSpPr/>
          <p:nvPr/>
        </p:nvSpPr>
        <p:spPr>
          <a:xfrm>
            <a:off x="182108" y="1281128"/>
            <a:ext cx="11839562" cy="4339743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" descr="Cloud Computing Services | Google Cloud">
            <a:extLst>
              <a:ext uri="{FF2B5EF4-FFF2-40B4-BE49-F238E27FC236}">
                <a16:creationId xmlns:a16="http://schemas.microsoft.com/office/drawing/2014/main" id="{1C8D8A15-5A2C-47F9-E0EA-D7F76D133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2" t="13968" r="26760" b="16769"/>
          <a:stretch/>
        </p:blipFill>
        <p:spPr bwMode="auto">
          <a:xfrm>
            <a:off x="241642" y="1392048"/>
            <a:ext cx="728177" cy="58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58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wnload Google Cloud Storage Logo in SVG Vector or PNG File ...">
            <a:extLst>
              <a:ext uri="{FF2B5EF4-FFF2-40B4-BE49-F238E27FC236}">
                <a16:creationId xmlns:a16="http://schemas.microsoft.com/office/drawing/2014/main" id="{4BF7C88E-0335-C0BA-37F3-91A1E24BA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0" t="15294" r="23378" b="14902"/>
          <a:stretch/>
        </p:blipFill>
        <p:spPr bwMode="auto">
          <a:xfrm>
            <a:off x="1327509" y="2734410"/>
            <a:ext cx="1573305" cy="13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Compute Engine: Introduction, Features &amp; Advantages">
            <a:extLst>
              <a:ext uri="{FF2B5EF4-FFF2-40B4-BE49-F238E27FC236}">
                <a16:creationId xmlns:a16="http://schemas.microsoft.com/office/drawing/2014/main" id="{91E90287-4DA7-0809-5396-5F4B62C07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5" t="15490" r="24161" b="14706"/>
          <a:stretch/>
        </p:blipFill>
        <p:spPr bwMode="auto">
          <a:xfrm>
            <a:off x="5330661" y="2734410"/>
            <a:ext cx="1530678" cy="13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oogle, bigquery, logo Icon in Vector Logo">
            <a:extLst>
              <a:ext uri="{FF2B5EF4-FFF2-40B4-BE49-F238E27FC236}">
                <a16:creationId xmlns:a16="http://schemas.microsoft.com/office/drawing/2014/main" id="{797363A4-6989-6D2C-5B54-F80ABF50A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5141"/>
          <a:stretch/>
        </p:blipFill>
        <p:spPr bwMode="auto">
          <a:xfrm>
            <a:off x="9333813" y="2729594"/>
            <a:ext cx="1530678" cy="13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A86648-9DE7-A699-48B8-B1335F7D13E0}"/>
              </a:ext>
            </a:extLst>
          </p:cNvPr>
          <p:cNvCxnSpPr>
            <a:cxnSpLocks/>
          </p:cNvCxnSpPr>
          <p:nvPr/>
        </p:nvCxnSpPr>
        <p:spPr>
          <a:xfrm>
            <a:off x="3738282" y="566663"/>
            <a:ext cx="0" cy="580724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8F78B-57C3-5B86-38F0-273F96F80C26}"/>
              </a:ext>
            </a:extLst>
          </p:cNvPr>
          <p:cNvCxnSpPr>
            <a:cxnSpLocks/>
          </p:cNvCxnSpPr>
          <p:nvPr/>
        </p:nvCxnSpPr>
        <p:spPr>
          <a:xfrm>
            <a:off x="8395447" y="566663"/>
            <a:ext cx="0" cy="5807242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Mage.ai - Reviews, Pros &amp; Cons | Companies using Mage.ai">
            <a:extLst>
              <a:ext uri="{FF2B5EF4-FFF2-40B4-BE49-F238E27FC236}">
                <a16:creationId xmlns:a16="http://schemas.microsoft.com/office/drawing/2014/main" id="{3AB1332C-FE7D-9F3A-6CB5-A0305D4F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13" y="4364352"/>
            <a:ext cx="485368" cy="4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17775EA-F52D-95FD-3732-3E726CC60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 bwMode="auto">
          <a:xfrm>
            <a:off x="6210418" y="4365786"/>
            <a:ext cx="485368" cy="4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78F51E-D078-B685-BEEA-E9F001D4006C}"/>
              </a:ext>
            </a:extLst>
          </p:cNvPr>
          <p:cNvCxnSpPr/>
          <p:nvPr/>
        </p:nvCxnSpPr>
        <p:spPr>
          <a:xfrm>
            <a:off x="3146612" y="3435723"/>
            <a:ext cx="954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5333D6-4F94-872C-27E5-F41C72294C92}"/>
              </a:ext>
            </a:extLst>
          </p:cNvPr>
          <p:cNvCxnSpPr/>
          <p:nvPr/>
        </p:nvCxnSpPr>
        <p:spPr>
          <a:xfrm>
            <a:off x="8023412" y="3435223"/>
            <a:ext cx="954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02F611-179B-9147-352C-F6F55CD6FCF4}"/>
              </a:ext>
            </a:extLst>
          </p:cNvPr>
          <p:cNvSpPr txBox="1"/>
          <p:nvPr/>
        </p:nvSpPr>
        <p:spPr>
          <a:xfrm>
            <a:off x="778192" y="368624"/>
            <a:ext cx="21676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Google Cloud Storage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4556CC-6975-CDF6-DB9B-0D6F628AF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7315" y="1813058"/>
            <a:ext cx="1285671" cy="967418"/>
          </a:xfrm>
          <a:prstGeom prst="rect">
            <a:avLst/>
          </a:prstGeom>
        </p:spPr>
      </p:pic>
      <p:pic>
        <p:nvPicPr>
          <p:cNvPr id="2064" name="Picture 16" descr="Understanding the Parquet file format">
            <a:extLst>
              <a:ext uri="{FF2B5EF4-FFF2-40B4-BE49-F238E27FC236}">
                <a16:creationId xmlns:a16="http://schemas.microsoft.com/office/drawing/2014/main" id="{FC24EC3A-3931-E726-B955-A04DA666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35" y="3968069"/>
            <a:ext cx="961464" cy="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08D0624-3543-16D8-AF96-EF3B9EC6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90" y="4389572"/>
            <a:ext cx="1075764" cy="4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6D8A7893-1334-0346-CA8E-8620A61096DA}"/>
              </a:ext>
            </a:extLst>
          </p:cNvPr>
          <p:cNvSpPr/>
          <p:nvPr/>
        </p:nvSpPr>
        <p:spPr>
          <a:xfrm>
            <a:off x="605730" y="4652405"/>
            <a:ext cx="2167628" cy="1627093"/>
          </a:xfrm>
          <a:prstGeom prst="wedgeRectCallout">
            <a:avLst>
              <a:gd name="adj1" fmla="val 29718"/>
              <a:gd name="adj2" fmla="val -756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Object storage in GCP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Highly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Flexible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Object versioning</a:t>
            </a:r>
          </a:p>
        </p:txBody>
      </p:sp>
    </p:spTree>
    <p:extLst>
      <p:ext uri="{BB962C8B-B14F-4D97-AF65-F5344CB8AC3E}">
        <p14:creationId xmlns:p14="http://schemas.microsoft.com/office/powerpoint/2010/main" val="125945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wnload Google Cloud Storage Logo in SVG Vector or PNG File ...">
            <a:extLst>
              <a:ext uri="{FF2B5EF4-FFF2-40B4-BE49-F238E27FC236}">
                <a16:creationId xmlns:a16="http://schemas.microsoft.com/office/drawing/2014/main" id="{4BF7C88E-0335-C0BA-37F3-91A1E24BA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0" t="15294" r="23378" b="14902"/>
          <a:stretch/>
        </p:blipFill>
        <p:spPr bwMode="auto">
          <a:xfrm>
            <a:off x="1327509" y="2734410"/>
            <a:ext cx="1573305" cy="13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Compute Engine: Introduction, Features &amp; Advantages">
            <a:extLst>
              <a:ext uri="{FF2B5EF4-FFF2-40B4-BE49-F238E27FC236}">
                <a16:creationId xmlns:a16="http://schemas.microsoft.com/office/drawing/2014/main" id="{91E90287-4DA7-0809-5396-5F4B62C07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5" t="15490" r="24161" b="14706"/>
          <a:stretch/>
        </p:blipFill>
        <p:spPr bwMode="auto">
          <a:xfrm>
            <a:off x="5330661" y="2734410"/>
            <a:ext cx="1530678" cy="13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oogle, bigquery, logo Icon in Vector Logo">
            <a:extLst>
              <a:ext uri="{FF2B5EF4-FFF2-40B4-BE49-F238E27FC236}">
                <a16:creationId xmlns:a16="http://schemas.microsoft.com/office/drawing/2014/main" id="{797363A4-6989-6D2C-5B54-F80ABF50A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5141"/>
          <a:stretch/>
        </p:blipFill>
        <p:spPr bwMode="auto">
          <a:xfrm>
            <a:off x="9333813" y="2729594"/>
            <a:ext cx="1530678" cy="13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A86648-9DE7-A699-48B8-B1335F7D13E0}"/>
              </a:ext>
            </a:extLst>
          </p:cNvPr>
          <p:cNvCxnSpPr>
            <a:cxnSpLocks/>
          </p:cNvCxnSpPr>
          <p:nvPr/>
        </p:nvCxnSpPr>
        <p:spPr>
          <a:xfrm>
            <a:off x="3738282" y="566663"/>
            <a:ext cx="0" cy="580724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8F78B-57C3-5B86-38F0-273F96F80C26}"/>
              </a:ext>
            </a:extLst>
          </p:cNvPr>
          <p:cNvCxnSpPr>
            <a:cxnSpLocks/>
          </p:cNvCxnSpPr>
          <p:nvPr/>
        </p:nvCxnSpPr>
        <p:spPr>
          <a:xfrm>
            <a:off x="8395447" y="566663"/>
            <a:ext cx="0" cy="5807242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Mage.ai - Reviews, Pros &amp; Cons | Companies using Mage.ai">
            <a:extLst>
              <a:ext uri="{FF2B5EF4-FFF2-40B4-BE49-F238E27FC236}">
                <a16:creationId xmlns:a16="http://schemas.microsoft.com/office/drawing/2014/main" id="{3AB1332C-FE7D-9F3A-6CB5-A0305D4F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13" y="4364352"/>
            <a:ext cx="485368" cy="4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17775EA-F52D-95FD-3732-3E726CC60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 bwMode="auto">
          <a:xfrm>
            <a:off x="6210418" y="4365786"/>
            <a:ext cx="485368" cy="4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78F51E-D078-B685-BEEA-E9F001D4006C}"/>
              </a:ext>
            </a:extLst>
          </p:cNvPr>
          <p:cNvCxnSpPr/>
          <p:nvPr/>
        </p:nvCxnSpPr>
        <p:spPr>
          <a:xfrm>
            <a:off x="3146612" y="3435723"/>
            <a:ext cx="954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5333D6-4F94-872C-27E5-F41C72294C92}"/>
              </a:ext>
            </a:extLst>
          </p:cNvPr>
          <p:cNvCxnSpPr/>
          <p:nvPr/>
        </p:nvCxnSpPr>
        <p:spPr>
          <a:xfrm>
            <a:off x="8023412" y="3435223"/>
            <a:ext cx="954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B4556CC-6975-CDF6-DB9B-0D6F628AF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7315" y="1813058"/>
            <a:ext cx="1285671" cy="967418"/>
          </a:xfrm>
          <a:prstGeom prst="rect">
            <a:avLst/>
          </a:prstGeom>
        </p:spPr>
      </p:pic>
      <p:pic>
        <p:nvPicPr>
          <p:cNvPr id="2064" name="Picture 16" descr="Understanding the Parquet file format">
            <a:extLst>
              <a:ext uri="{FF2B5EF4-FFF2-40B4-BE49-F238E27FC236}">
                <a16:creationId xmlns:a16="http://schemas.microsoft.com/office/drawing/2014/main" id="{FC24EC3A-3931-E726-B955-A04DA666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35" y="3968069"/>
            <a:ext cx="961464" cy="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08D0624-3543-16D8-AF96-EF3B9EC6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90" y="4389572"/>
            <a:ext cx="1075764" cy="4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187D2F9-6F41-3CD7-9DC2-BF7C92FEECA0}"/>
              </a:ext>
            </a:extLst>
          </p:cNvPr>
          <p:cNvSpPr/>
          <p:nvPr/>
        </p:nvSpPr>
        <p:spPr>
          <a:xfrm>
            <a:off x="4408397" y="470647"/>
            <a:ext cx="3375206" cy="1558031"/>
          </a:xfrm>
          <a:prstGeom prst="wedgeRectCallout">
            <a:avLst>
              <a:gd name="adj1" fmla="val -4409"/>
              <a:gd name="adj2" fmla="val 867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Pre-built and ready-to-go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Customise VMs with vCPU and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Spot machines to reduce costs (low availability)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1F2A7-2851-1D44-836E-40F46C8F1763}"/>
              </a:ext>
            </a:extLst>
          </p:cNvPr>
          <p:cNvSpPr txBox="1"/>
          <p:nvPr/>
        </p:nvSpPr>
        <p:spPr>
          <a:xfrm>
            <a:off x="5012185" y="5835523"/>
            <a:ext cx="21676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Google Compute Engine</a:t>
            </a:r>
          </a:p>
        </p:txBody>
      </p:sp>
    </p:spTree>
    <p:extLst>
      <p:ext uri="{BB962C8B-B14F-4D97-AF65-F5344CB8AC3E}">
        <p14:creationId xmlns:p14="http://schemas.microsoft.com/office/powerpoint/2010/main" val="309831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wnload Google Cloud Storage Logo in SVG Vector or PNG File ...">
            <a:extLst>
              <a:ext uri="{FF2B5EF4-FFF2-40B4-BE49-F238E27FC236}">
                <a16:creationId xmlns:a16="http://schemas.microsoft.com/office/drawing/2014/main" id="{4BF7C88E-0335-C0BA-37F3-91A1E24BA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0" t="15294" r="23378" b="14902"/>
          <a:stretch/>
        </p:blipFill>
        <p:spPr bwMode="auto">
          <a:xfrm>
            <a:off x="1327509" y="2734410"/>
            <a:ext cx="1573305" cy="13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Compute Engine: Introduction, Features &amp; Advantages">
            <a:extLst>
              <a:ext uri="{FF2B5EF4-FFF2-40B4-BE49-F238E27FC236}">
                <a16:creationId xmlns:a16="http://schemas.microsoft.com/office/drawing/2014/main" id="{91E90287-4DA7-0809-5396-5F4B62C07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5" t="15490" r="24161" b="14706"/>
          <a:stretch/>
        </p:blipFill>
        <p:spPr bwMode="auto">
          <a:xfrm>
            <a:off x="5330661" y="2734410"/>
            <a:ext cx="1530678" cy="13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oogle, bigquery, logo Icon in Vector Logo">
            <a:extLst>
              <a:ext uri="{FF2B5EF4-FFF2-40B4-BE49-F238E27FC236}">
                <a16:creationId xmlns:a16="http://schemas.microsoft.com/office/drawing/2014/main" id="{797363A4-6989-6D2C-5B54-F80ABF50A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5141"/>
          <a:stretch/>
        </p:blipFill>
        <p:spPr bwMode="auto">
          <a:xfrm>
            <a:off x="9333813" y="2729594"/>
            <a:ext cx="1530678" cy="13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A86648-9DE7-A699-48B8-B1335F7D13E0}"/>
              </a:ext>
            </a:extLst>
          </p:cNvPr>
          <p:cNvCxnSpPr>
            <a:cxnSpLocks/>
          </p:cNvCxnSpPr>
          <p:nvPr/>
        </p:nvCxnSpPr>
        <p:spPr>
          <a:xfrm>
            <a:off x="3738282" y="566663"/>
            <a:ext cx="0" cy="580724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8F78B-57C3-5B86-38F0-273F96F80C26}"/>
              </a:ext>
            </a:extLst>
          </p:cNvPr>
          <p:cNvCxnSpPr>
            <a:cxnSpLocks/>
          </p:cNvCxnSpPr>
          <p:nvPr/>
        </p:nvCxnSpPr>
        <p:spPr>
          <a:xfrm>
            <a:off x="8395447" y="566663"/>
            <a:ext cx="0" cy="5807242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Mage.ai - Reviews, Pros &amp; Cons | Companies using Mage.ai">
            <a:extLst>
              <a:ext uri="{FF2B5EF4-FFF2-40B4-BE49-F238E27FC236}">
                <a16:creationId xmlns:a16="http://schemas.microsoft.com/office/drawing/2014/main" id="{3AB1332C-FE7D-9F3A-6CB5-A0305D4F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03" y="4288557"/>
            <a:ext cx="485368" cy="4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78F51E-D078-B685-BEEA-E9F001D4006C}"/>
              </a:ext>
            </a:extLst>
          </p:cNvPr>
          <p:cNvCxnSpPr/>
          <p:nvPr/>
        </p:nvCxnSpPr>
        <p:spPr>
          <a:xfrm>
            <a:off x="3146612" y="3435723"/>
            <a:ext cx="954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5333D6-4F94-872C-27E5-F41C72294C92}"/>
              </a:ext>
            </a:extLst>
          </p:cNvPr>
          <p:cNvCxnSpPr/>
          <p:nvPr/>
        </p:nvCxnSpPr>
        <p:spPr>
          <a:xfrm>
            <a:off x="8023412" y="3435223"/>
            <a:ext cx="954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B4556CC-6975-CDF6-DB9B-0D6F628AF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7315" y="1813058"/>
            <a:ext cx="1285671" cy="967418"/>
          </a:xfrm>
          <a:prstGeom prst="rect">
            <a:avLst/>
          </a:prstGeom>
        </p:spPr>
      </p:pic>
      <p:pic>
        <p:nvPicPr>
          <p:cNvPr id="2064" name="Picture 16" descr="Understanding the Parquet file format">
            <a:extLst>
              <a:ext uri="{FF2B5EF4-FFF2-40B4-BE49-F238E27FC236}">
                <a16:creationId xmlns:a16="http://schemas.microsoft.com/office/drawing/2014/main" id="{FC24EC3A-3931-E726-B955-A04DA666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35" y="3968069"/>
            <a:ext cx="961464" cy="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187D2F9-6F41-3CD7-9DC2-BF7C92FEECA0}"/>
              </a:ext>
            </a:extLst>
          </p:cNvPr>
          <p:cNvSpPr/>
          <p:nvPr/>
        </p:nvSpPr>
        <p:spPr>
          <a:xfrm>
            <a:off x="4081875" y="5028165"/>
            <a:ext cx="3941536" cy="1558031"/>
          </a:xfrm>
          <a:prstGeom prst="wedgeRectCallout">
            <a:avLst>
              <a:gd name="adj1" fmla="val -6401"/>
              <a:gd name="adj2" fmla="val -73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Integrate and synchronize data 3</a:t>
            </a:r>
            <a:r>
              <a:rPr lang="en-IN" sz="1600" baseline="30000" dirty="0">
                <a:solidFill>
                  <a:schemeClr val="tx1"/>
                </a:solidFill>
              </a:rPr>
              <a:t>rd</a:t>
            </a:r>
            <a:r>
              <a:rPr lang="en-IN" sz="1600" dirty="0">
                <a:solidFill>
                  <a:schemeClr val="tx1"/>
                </a:solidFill>
              </a:rPr>
              <a:t> party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Build real-time and batch pipelines to transform data using Python, SQL and 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Run, monitor and orchestrate pipelines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1F2A7-2851-1D44-836E-40F46C8F1763}"/>
              </a:ext>
            </a:extLst>
          </p:cNvPr>
          <p:cNvSpPr txBox="1"/>
          <p:nvPr/>
        </p:nvSpPr>
        <p:spPr>
          <a:xfrm>
            <a:off x="5012185" y="563983"/>
            <a:ext cx="2167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Mage</a:t>
            </a:r>
          </a:p>
        </p:txBody>
      </p:sp>
    </p:spTree>
    <p:extLst>
      <p:ext uri="{BB962C8B-B14F-4D97-AF65-F5344CB8AC3E}">
        <p14:creationId xmlns:p14="http://schemas.microsoft.com/office/powerpoint/2010/main" val="200296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wnload Google Cloud Storage Logo in SVG Vector or PNG File ...">
            <a:extLst>
              <a:ext uri="{FF2B5EF4-FFF2-40B4-BE49-F238E27FC236}">
                <a16:creationId xmlns:a16="http://schemas.microsoft.com/office/drawing/2014/main" id="{4BF7C88E-0335-C0BA-37F3-91A1E24BA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0" t="15294" r="23378" b="14902"/>
          <a:stretch/>
        </p:blipFill>
        <p:spPr bwMode="auto">
          <a:xfrm>
            <a:off x="1327509" y="2734410"/>
            <a:ext cx="1573305" cy="13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Compute Engine: Introduction, Features &amp; Advantages">
            <a:extLst>
              <a:ext uri="{FF2B5EF4-FFF2-40B4-BE49-F238E27FC236}">
                <a16:creationId xmlns:a16="http://schemas.microsoft.com/office/drawing/2014/main" id="{91E90287-4DA7-0809-5396-5F4B62C07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5" t="15490" r="24161" b="14706"/>
          <a:stretch/>
        </p:blipFill>
        <p:spPr bwMode="auto">
          <a:xfrm>
            <a:off x="5330661" y="2734410"/>
            <a:ext cx="1530678" cy="13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oogle, bigquery, logo Icon in Vector Logo">
            <a:extLst>
              <a:ext uri="{FF2B5EF4-FFF2-40B4-BE49-F238E27FC236}">
                <a16:creationId xmlns:a16="http://schemas.microsoft.com/office/drawing/2014/main" id="{797363A4-6989-6D2C-5B54-F80ABF50A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5141"/>
          <a:stretch/>
        </p:blipFill>
        <p:spPr bwMode="auto">
          <a:xfrm>
            <a:off x="9333813" y="2729594"/>
            <a:ext cx="1530678" cy="13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A86648-9DE7-A699-48B8-B1335F7D13E0}"/>
              </a:ext>
            </a:extLst>
          </p:cNvPr>
          <p:cNvCxnSpPr>
            <a:cxnSpLocks/>
          </p:cNvCxnSpPr>
          <p:nvPr/>
        </p:nvCxnSpPr>
        <p:spPr>
          <a:xfrm>
            <a:off x="3738282" y="566663"/>
            <a:ext cx="0" cy="580724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8F78B-57C3-5B86-38F0-273F96F80C26}"/>
              </a:ext>
            </a:extLst>
          </p:cNvPr>
          <p:cNvCxnSpPr>
            <a:cxnSpLocks/>
          </p:cNvCxnSpPr>
          <p:nvPr/>
        </p:nvCxnSpPr>
        <p:spPr>
          <a:xfrm>
            <a:off x="8395447" y="566663"/>
            <a:ext cx="0" cy="5807242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Mage.ai - Reviews, Pros &amp; Cons | Companies using Mage.ai">
            <a:extLst>
              <a:ext uri="{FF2B5EF4-FFF2-40B4-BE49-F238E27FC236}">
                <a16:creationId xmlns:a16="http://schemas.microsoft.com/office/drawing/2014/main" id="{3AB1332C-FE7D-9F3A-6CB5-A0305D4F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13" y="4364352"/>
            <a:ext cx="485368" cy="4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17775EA-F52D-95FD-3732-3E726CC60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 bwMode="auto">
          <a:xfrm>
            <a:off x="6210418" y="4365786"/>
            <a:ext cx="485368" cy="4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78F51E-D078-B685-BEEA-E9F001D4006C}"/>
              </a:ext>
            </a:extLst>
          </p:cNvPr>
          <p:cNvCxnSpPr/>
          <p:nvPr/>
        </p:nvCxnSpPr>
        <p:spPr>
          <a:xfrm>
            <a:off x="3146612" y="3435723"/>
            <a:ext cx="954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5333D6-4F94-872C-27E5-F41C72294C92}"/>
              </a:ext>
            </a:extLst>
          </p:cNvPr>
          <p:cNvCxnSpPr/>
          <p:nvPr/>
        </p:nvCxnSpPr>
        <p:spPr>
          <a:xfrm>
            <a:off x="8023412" y="3435223"/>
            <a:ext cx="954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02F611-179B-9147-352C-F6F55CD6FCF4}"/>
              </a:ext>
            </a:extLst>
          </p:cNvPr>
          <p:cNvSpPr txBox="1"/>
          <p:nvPr/>
        </p:nvSpPr>
        <p:spPr>
          <a:xfrm>
            <a:off x="9052521" y="243497"/>
            <a:ext cx="21676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Google</a:t>
            </a:r>
          </a:p>
          <a:p>
            <a:pPr algn="ctr"/>
            <a:r>
              <a:rPr lang="en-IN" dirty="0" err="1"/>
              <a:t>BigQuery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4556CC-6975-CDF6-DB9B-0D6F628AF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7315" y="1813058"/>
            <a:ext cx="1285671" cy="967418"/>
          </a:xfrm>
          <a:prstGeom prst="rect">
            <a:avLst/>
          </a:prstGeom>
        </p:spPr>
      </p:pic>
      <p:pic>
        <p:nvPicPr>
          <p:cNvPr id="2064" name="Picture 16" descr="Understanding the Parquet file format">
            <a:extLst>
              <a:ext uri="{FF2B5EF4-FFF2-40B4-BE49-F238E27FC236}">
                <a16:creationId xmlns:a16="http://schemas.microsoft.com/office/drawing/2014/main" id="{FC24EC3A-3931-E726-B955-A04DA666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35" y="3968069"/>
            <a:ext cx="961464" cy="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08D0624-3543-16D8-AF96-EF3B9EC6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90" y="4389572"/>
            <a:ext cx="1075764" cy="4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6D8A7893-1334-0346-CA8E-8620A61096DA}"/>
              </a:ext>
            </a:extLst>
          </p:cNvPr>
          <p:cNvSpPr/>
          <p:nvPr/>
        </p:nvSpPr>
        <p:spPr>
          <a:xfrm>
            <a:off x="8767483" y="4725749"/>
            <a:ext cx="2889469" cy="1627093"/>
          </a:xfrm>
          <a:prstGeom prst="wedgeRectCallout">
            <a:avLst>
              <a:gd name="adj1" fmla="val -6260"/>
              <a:gd name="adj2" fmla="val -797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Batch and streaming data writes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Stores data in a distributed and columnar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Serverless with data caching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327264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GCP data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 data pipeline</dc:title>
  <dc:creator>Sarthak Sarbahi</dc:creator>
  <cp:lastModifiedBy>Sarthak Sarbahi</cp:lastModifiedBy>
  <cp:revision>7</cp:revision>
  <dcterms:created xsi:type="dcterms:W3CDTF">2023-08-31T14:55:11Z</dcterms:created>
  <dcterms:modified xsi:type="dcterms:W3CDTF">2023-08-31T16:05:56Z</dcterms:modified>
</cp:coreProperties>
</file>