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
  </p:notesMasterIdLst>
  <p:handoutMasterIdLst>
    <p:handoutMasterId r:id="rId7"/>
  </p:handoutMasterIdLst>
  <p:sldIdLst>
    <p:sldId id="257" r:id="rId2"/>
    <p:sldId id="258" r:id="rId3"/>
    <p:sldId id="256"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660" y="72"/>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18/01/2018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18/01/2018</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a:prstGeom prst="rect">
            <a:avLst/>
          </a:prstGeo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fld id="{6050E0BC-091B-4F46-A64B-EF4A39477016}" type="datetime4">
              <a:rPr lang="en-US" smtClean="0"/>
              <a:t>January 18, 2018</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a:prstGeom prst="rect">
            <a:avLst/>
          </a:prstGeo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a:prstGeom prst="rect">
            <a:avLst/>
          </a:prstGeo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a:prstGeom prst="rect">
            <a:avLst/>
          </a:prstGeo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a:xfrm>
            <a:off x="9537192" y="6472936"/>
            <a:ext cx="1876388" cy="182880"/>
          </a:xfrm>
          <a:prstGeom prst="rect">
            <a:avLst/>
          </a:prstGeom>
        </p:spPr>
        <p:txBody>
          <a:bodyPr/>
          <a:lstStyle/>
          <a:p>
            <a:fld id="{BAF25C84-DC05-420E-ABA4-99596C0F9BFB}" type="datetime4">
              <a:rPr lang="en-US" smtClean="0"/>
              <a:t>January 18, 2018</a:t>
            </a:fld>
            <a:endParaRPr lang="en-CA"/>
          </a:p>
        </p:txBody>
      </p:sp>
      <p:sp>
        <p:nvSpPr>
          <p:cNvPr id="8" name="Footer Placeholder 7"/>
          <p:cNvSpPr>
            <a:spLocks noGrp="1"/>
          </p:cNvSpPr>
          <p:nvPr>
            <p:ph type="ftr" sz="quarter" idx="11"/>
          </p:nvPr>
        </p:nvSpPr>
        <p:spPr>
          <a:xfrm>
            <a:off x="1627632" y="6472976"/>
            <a:ext cx="2688336" cy="182880"/>
          </a:xfrm>
          <a:prstGeom prst="rect">
            <a:avLst/>
          </a:prstGeom>
        </p:spPr>
        <p:txBody>
          <a:bodyPr/>
          <a:lstStyle/>
          <a:p>
            <a:r>
              <a:rPr lang="en-CA"/>
              <a:t>Presentation Title</a:t>
            </a:r>
          </a:p>
        </p:txBody>
      </p:sp>
      <p:sp>
        <p:nvSpPr>
          <p:cNvPr id="9" name="Slide Number Placeholder 8"/>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a:prstGeom prst="rect">
            <a:avLst/>
          </a:prstGeo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a:prstGeom prst="rect">
            <a:avLst/>
          </a:prstGeo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a:prstGeom prst="rect">
            <a:avLst/>
          </a:prstGeo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a:prstGeom prst="rect">
            <a:avLst/>
          </a:prstGeo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a:xfrm>
            <a:off x="9537192" y="6472936"/>
            <a:ext cx="1876388" cy="182880"/>
          </a:xfrm>
          <a:prstGeom prst="rect">
            <a:avLst/>
          </a:prstGeom>
        </p:spPr>
        <p:txBody>
          <a:bodyPr/>
          <a:lstStyle/>
          <a:p>
            <a:fld id="{BAF25C84-DC05-420E-ABA4-99596C0F9BFB}" type="datetime4">
              <a:rPr lang="en-US" smtClean="0"/>
              <a:t>January 18, 2018</a:t>
            </a:fld>
            <a:endParaRPr lang="en-CA"/>
          </a:p>
        </p:txBody>
      </p:sp>
      <p:sp>
        <p:nvSpPr>
          <p:cNvPr id="8" name="Footer Placeholder 7"/>
          <p:cNvSpPr>
            <a:spLocks noGrp="1"/>
          </p:cNvSpPr>
          <p:nvPr>
            <p:ph type="ftr" sz="quarter" idx="11"/>
          </p:nvPr>
        </p:nvSpPr>
        <p:spPr>
          <a:xfrm>
            <a:off x="1627632" y="6472976"/>
            <a:ext cx="2688336" cy="182880"/>
          </a:xfrm>
          <a:prstGeom prst="rect">
            <a:avLst/>
          </a:prstGeom>
        </p:spPr>
        <p:txBody>
          <a:bodyPr/>
          <a:lstStyle/>
          <a:p>
            <a:r>
              <a:rPr lang="en-CA"/>
              <a:t>Presentation Title</a:t>
            </a:r>
          </a:p>
        </p:txBody>
      </p:sp>
      <p:sp>
        <p:nvSpPr>
          <p:cNvPr id="9" name="Slide Number Placeholder 8"/>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a:prstGeom prst="rect">
            <a:avLst/>
          </a:prstGeo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a:prstGeom prst="rect">
            <a:avLst/>
          </a:prstGeo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a:prstGeom prst="rect">
            <a:avLst/>
          </a:prstGeo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a:prstGeom prst="rect">
            <a:avLst/>
          </a:prstGeo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a:prstGeom prst="rect">
            <a:avLst/>
          </a:prstGeo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a:prstGeom prst="rect">
            <a:avLst/>
          </a:prstGeo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a:prstGeom prst="rect">
            <a:avLst/>
          </a:prstGeo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a:prstGeom prst="rect">
            <a:avLst/>
          </a:prstGeo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a:xfrm>
            <a:off x="9537192" y="6472936"/>
            <a:ext cx="1876388" cy="182880"/>
          </a:xfrm>
          <a:prstGeom prst="rect">
            <a:avLst/>
          </a:prstGeom>
        </p:spPr>
        <p:txBody>
          <a:bodyPr/>
          <a:lstStyle/>
          <a:p>
            <a:fld id="{F5C60C1E-BE52-444A-B903-D3D3A7A6ABD9}" type="datetime4">
              <a:rPr lang="en-US" smtClean="0"/>
              <a:t>January 18, 2018</a:t>
            </a:fld>
            <a:endParaRPr lang="en-CA"/>
          </a:p>
        </p:txBody>
      </p:sp>
      <p:sp>
        <p:nvSpPr>
          <p:cNvPr id="8" name="Footer Placeholder 7"/>
          <p:cNvSpPr>
            <a:spLocks noGrp="1"/>
          </p:cNvSpPr>
          <p:nvPr>
            <p:ph type="ftr" sz="quarter" idx="11"/>
          </p:nvPr>
        </p:nvSpPr>
        <p:spPr>
          <a:xfrm>
            <a:off x="1627632" y="6472976"/>
            <a:ext cx="2688336" cy="182880"/>
          </a:xfrm>
          <a:prstGeom prst="rect">
            <a:avLst/>
          </a:prstGeom>
        </p:spPr>
        <p:txBody>
          <a:bodyPr/>
          <a:lstStyle/>
          <a:p>
            <a:r>
              <a:rPr lang="en-CA"/>
              <a:t>Presentation Title</a:t>
            </a:r>
          </a:p>
        </p:txBody>
      </p:sp>
      <p:sp>
        <p:nvSpPr>
          <p:cNvPr id="9" name="Slide Number Placeholder 8"/>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a:prstGeom prst="rect">
            <a:avLst/>
          </a:prstGeo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a:prstGeom prst="rect">
            <a:avLst/>
          </a:prstGeo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a:prstGeom prst="rect">
            <a:avLst/>
          </a:prstGeo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a:prstGeom prst="rect">
            <a:avLst/>
          </a:prstGeo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a:xfrm>
            <a:off x="9537192" y="6472936"/>
            <a:ext cx="1876388" cy="182880"/>
          </a:xfrm>
          <a:prstGeom prst="rect">
            <a:avLst/>
          </a:prstGeom>
        </p:spPr>
        <p:txBody>
          <a:bodyPr/>
          <a:lstStyle/>
          <a:p>
            <a:fld id="{F5C60C1E-BE52-444A-B903-D3D3A7A6ABD9}" type="datetime4">
              <a:rPr lang="en-US" smtClean="0"/>
              <a:t>January 18, 2018</a:t>
            </a:fld>
            <a:endParaRPr lang="en-CA"/>
          </a:p>
        </p:txBody>
      </p:sp>
      <p:sp>
        <p:nvSpPr>
          <p:cNvPr id="8" name="Footer Placeholder 7"/>
          <p:cNvSpPr>
            <a:spLocks noGrp="1"/>
          </p:cNvSpPr>
          <p:nvPr>
            <p:ph type="ftr" sz="quarter" idx="11"/>
          </p:nvPr>
        </p:nvSpPr>
        <p:spPr>
          <a:xfrm>
            <a:off x="1627632" y="6472976"/>
            <a:ext cx="2688336" cy="182880"/>
          </a:xfrm>
          <a:prstGeom prst="rect">
            <a:avLst/>
          </a:prstGeom>
        </p:spPr>
        <p:txBody>
          <a:bodyPr/>
          <a:lstStyle/>
          <a:p>
            <a:r>
              <a:rPr lang="en-CA"/>
              <a:t>Presentation Title</a:t>
            </a:r>
          </a:p>
        </p:txBody>
      </p:sp>
      <p:sp>
        <p:nvSpPr>
          <p:cNvPr id="9" name="Slide Number Placeholder 8"/>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a:prstGeom prst="rect">
            <a:avLst/>
          </a:prstGeo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a:prstGeom prst="rect">
            <a:avLst/>
          </a:prstGeo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a:prstGeom prst="rect">
            <a:avLst/>
          </a:prstGeo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a:prstGeom prst="rect">
            <a:avLst/>
          </a:prstGeo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a:prstGeom prst="rect">
            <a:avLst/>
          </a:prstGeo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a:xfrm>
            <a:off x="9537192" y="6472936"/>
            <a:ext cx="1876388" cy="182880"/>
          </a:xfrm>
          <a:prstGeom prst="rect">
            <a:avLst/>
          </a:prstGeom>
        </p:spPr>
        <p:txBody>
          <a:bodyPr/>
          <a:lstStyle/>
          <a:p>
            <a:fld id="{F5C60C1E-BE52-444A-B903-D3D3A7A6ABD9}" type="datetime4">
              <a:rPr lang="en-US" smtClean="0"/>
              <a:t>January 18, 2018</a:t>
            </a:fld>
            <a:endParaRPr lang="en-CA"/>
          </a:p>
        </p:txBody>
      </p:sp>
      <p:sp>
        <p:nvSpPr>
          <p:cNvPr id="8" name="Footer Placeholder 7"/>
          <p:cNvSpPr>
            <a:spLocks noGrp="1"/>
          </p:cNvSpPr>
          <p:nvPr>
            <p:ph type="ftr" sz="quarter" idx="11"/>
          </p:nvPr>
        </p:nvSpPr>
        <p:spPr>
          <a:xfrm>
            <a:off x="1627632" y="6472976"/>
            <a:ext cx="2688336" cy="182880"/>
          </a:xfrm>
          <a:prstGeom prst="rect">
            <a:avLst/>
          </a:prstGeom>
        </p:spPr>
        <p:txBody>
          <a:bodyPr/>
          <a:lstStyle/>
          <a:p>
            <a:r>
              <a:rPr lang="en-CA"/>
              <a:t>Presentation Title</a:t>
            </a:r>
          </a:p>
        </p:txBody>
      </p:sp>
      <p:sp>
        <p:nvSpPr>
          <p:cNvPr id="9" name="Slide Number Placeholder 8"/>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a:prstGeom prst="rect">
            <a:avLst/>
          </a:prstGeo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a:prstGeom prst="rect">
            <a:avLst/>
          </a:prstGeo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a:prstGeom prst="rect">
            <a:avLst/>
          </a:prstGeo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a:prstGeom prst="rect">
            <a:avLst/>
          </a:prstGeo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627188" y="222086"/>
            <a:ext cx="8997696" cy="914400"/>
          </a:xfrm>
          <a:prstGeom prst="rect">
            <a:avLst/>
          </a:prstGeom>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a:prstGeom prst="rect">
            <a:avLst/>
          </a:prstGeom>
        </p:spPr>
        <p:txBody>
          <a:bodyPr/>
          <a:lstStyle/>
          <a:p>
            <a:fld id="{F5C60C1E-BE52-444A-B903-D3D3A7A6ABD9}" type="datetime4">
              <a:rPr lang="en-US" smtClean="0"/>
              <a:t>January 18, 2018</a:t>
            </a:fld>
            <a:endParaRPr lang="en-CA"/>
          </a:p>
        </p:txBody>
      </p:sp>
      <p:sp>
        <p:nvSpPr>
          <p:cNvPr id="8" name="Footer Placeholder 7"/>
          <p:cNvSpPr>
            <a:spLocks noGrp="1"/>
          </p:cNvSpPr>
          <p:nvPr>
            <p:ph type="ftr" sz="quarter" idx="12"/>
          </p:nvPr>
        </p:nvSpPr>
        <p:spPr>
          <a:xfrm>
            <a:off x="1627632" y="6472976"/>
            <a:ext cx="2688336" cy="182880"/>
          </a:xfrm>
          <a:prstGeom prst="rect">
            <a:avLst/>
          </a:prstGeo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a:prstGeom prst="rect">
            <a:avLst/>
          </a:prstGeo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a:prstGeom prst="rect">
            <a:avLst/>
          </a:prstGeo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a:xfrm>
            <a:off x="9537192" y="6472936"/>
            <a:ext cx="1876388" cy="182880"/>
          </a:xfrm>
          <a:prstGeom prst="rect">
            <a:avLst/>
          </a:prstGeom>
        </p:spPr>
        <p:txBody>
          <a:bodyPr/>
          <a:lstStyle/>
          <a:p>
            <a:fld id="{CDBE93D9-1E7C-4963-AD25-D0E8D4EECEE5}" type="datetime4">
              <a:rPr lang="en-US" smtClean="0"/>
              <a:t>January 18, 2018</a:t>
            </a:fld>
            <a:endParaRPr lang="en-CA"/>
          </a:p>
        </p:txBody>
      </p:sp>
      <p:sp>
        <p:nvSpPr>
          <p:cNvPr id="6" name="Footer Placeholder 5"/>
          <p:cNvSpPr>
            <a:spLocks noGrp="1"/>
          </p:cNvSpPr>
          <p:nvPr>
            <p:ph type="ftr" sz="quarter" idx="11"/>
          </p:nvPr>
        </p:nvSpPr>
        <p:spPr>
          <a:xfrm>
            <a:off x="1627632" y="6472976"/>
            <a:ext cx="2688336" cy="182880"/>
          </a:xfrm>
          <a:prstGeom prst="rect">
            <a:avLst/>
          </a:prstGeom>
        </p:spPr>
        <p:txBody>
          <a:bodyPr/>
          <a:lstStyle/>
          <a:p>
            <a:r>
              <a:rPr lang="en-CA"/>
              <a:t>Presentation Title</a:t>
            </a:r>
          </a:p>
        </p:txBody>
      </p:sp>
      <p:sp>
        <p:nvSpPr>
          <p:cNvPr id="7" name="Slide Number Placeholder 6"/>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1627188" y="222086"/>
            <a:ext cx="8997696" cy="914400"/>
          </a:xfrm>
          <a:prstGeom prst="rect">
            <a:avLst/>
          </a:prstGeo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22086"/>
            <a:ext cx="8997696" cy="914400"/>
          </a:xfrm>
          <a:prstGeom prst="rect">
            <a:avLst/>
          </a:prstGeom>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a:xfrm>
            <a:off x="9537192" y="6472936"/>
            <a:ext cx="1876388" cy="182880"/>
          </a:xfrm>
          <a:prstGeom prst="rect">
            <a:avLst/>
          </a:prstGeom>
        </p:spPr>
        <p:txBody>
          <a:bodyPr/>
          <a:lstStyle/>
          <a:p>
            <a:fld id="{9AC9EBFE-5BA1-460F-BE92-8CF5579A714B}" type="datetime4">
              <a:rPr lang="en-US" smtClean="0"/>
              <a:t>January 18, 2018</a:t>
            </a:fld>
            <a:endParaRPr lang="en-CA"/>
          </a:p>
        </p:txBody>
      </p:sp>
      <p:sp>
        <p:nvSpPr>
          <p:cNvPr id="4" name="Footer Placeholder 3"/>
          <p:cNvSpPr>
            <a:spLocks noGrp="1"/>
          </p:cNvSpPr>
          <p:nvPr>
            <p:ph type="ftr" sz="quarter" idx="11"/>
          </p:nvPr>
        </p:nvSpPr>
        <p:spPr>
          <a:xfrm>
            <a:off x="1627632" y="6472976"/>
            <a:ext cx="2688336" cy="182880"/>
          </a:xfrm>
          <a:prstGeom prst="rect">
            <a:avLst/>
          </a:prstGeom>
        </p:spPr>
        <p:txBody>
          <a:bodyPr/>
          <a:lstStyle/>
          <a:p>
            <a:r>
              <a:rPr lang="en-CA"/>
              <a:t>Presentation Title</a:t>
            </a:r>
          </a:p>
        </p:txBody>
      </p:sp>
      <p:sp>
        <p:nvSpPr>
          <p:cNvPr id="5" name="Slide Number Placeholder 4"/>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a:prstGeom prst="rect">
            <a:avLst/>
          </a:prstGeo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fld id="{11A10271-0286-4BA7-AF61-91EDADC7C7D8}" type="datetime4">
              <a:rPr lang="en-US" smtClean="0"/>
              <a:t>January 18, 2018</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a:prstGeom prst="rect">
            <a:avLst/>
          </a:prstGeo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a:xfrm>
            <a:off x="9537192" y="6472936"/>
            <a:ext cx="1876388" cy="182880"/>
          </a:xfrm>
          <a:prstGeom prst="rect">
            <a:avLst/>
          </a:prstGeom>
        </p:spPr>
        <p:txBody>
          <a:bodyPr/>
          <a:lstStyle>
            <a:lvl1pPr>
              <a:defRPr>
                <a:solidFill>
                  <a:schemeClr val="bg1"/>
                </a:solidFill>
              </a:defRPr>
            </a:lvl1pPr>
          </a:lstStyle>
          <a:p>
            <a:fld id="{D36516F6-A097-4E38-8A59-185C4D2E3785}" type="datetime4">
              <a:rPr lang="en-US" smtClean="0"/>
              <a:t>January 18, 2018</a:t>
            </a:fld>
            <a:endParaRPr lang="en-CA"/>
          </a:p>
        </p:txBody>
      </p:sp>
      <p:sp>
        <p:nvSpPr>
          <p:cNvPr id="5" name="Footer Placeholder 4"/>
          <p:cNvSpPr>
            <a:spLocks noGrp="1"/>
          </p:cNvSpPr>
          <p:nvPr>
            <p:ph type="ftr" sz="quarter" idx="11"/>
          </p:nvPr>
        </p:nvSpPr>
        <p:spPr>
          <a:xfrm>
            <a:off x="1627632" y="6472976"/>
            <a:ext cx="2688336" cy="182880"/>
          </a:xfrm>
          <a:prstGeom prst="rect">
            <a:avLst/>
          </a:prstGeom>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a:xfrm>
            <a:off x="11413998" y="6475080"/>
            <a:ext cx="329636" cy="182880"/>
          </a:xfrm>
          <a:prstGeom prst="rect">
            <a:avLst/>
          </a:prstGeom>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a:prstGeom prst="rect">
            <a:avLst/>
          </a:prstGeo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a:prstGeom prst="rect">
            <a:avLst/>
          </a:prstGeo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a:prstGeom prst="rect">
            <a:avLst/>
          </a:prstGeo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a:prstGeom prst="rect">
            <a:avLst/>
          </a:prstGeo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a:prstGeom prst="rect">
            <a:avLst/>
          </a:prstGeom>
        </p:spPr>
        <p:txBody>
          <a:bodyPr/>
          <a:lstStyle>
            <a:lvl1pPr>
              <a:defRPr/>
            </a:lvl1pPr>
          </a:lstStyle>
          <a:p>
            <a:r>
              <a:rPr lang="en-US" dirty="0"/>
              <a:t>Title and Content – No Rule Layout</a:t>
            </a:r>
            <a:endParaRPr lang="en-CA" dirty="0"/>
          </a:p>
        </p:txBody>
      </p:sp>
      <p:sp>
        <p:nvSpPr>
          <p:cNvPr id="4" name="Date Placeholder 3"/>
          <p:cNvSpPr>
            <a:spLocks noGrp="1"/>
          </p:cNvSpPr>
          <p:nvPr>
            <p:ph type="dt" sz="half" idx="10"/>
          </p:nvPr>
        </p:nvSpPr>
        <p:spPr>
          <a:xfrm>
            <a:off x="9537192" y="6472936"/>
            <a:ext cx="1876388" cy="182880"/>
          </a:xfrm>
          <a:prstGeom prst="rect">
            <a:avLst/>
          </a:prstGeom>
        </p:spPr>
        <p:txBody>
          <a:bodyPr/>
          <a:lstStyle/>
          <a:p>
            <a:fld id="{66CA7FD2-EEE1-4653-A3ED-EC06E26685F5}" type="datetime4">
              <a:rPr lang="en-US" smtClean="0"/>
              <a:t>January 18, 2018</a:t>
            </a:fld>
            <a:endParaRPr lang="en-CA"/>
          </a:p>
        </p:txBody>
      </p:sp>
      <p:sp>
        <p:nvSpPr>
          <p:cNvPr id="5" name="Footer Placeholder 4"/>
          <p:cNvSpPr>
            <a:spLocks noGrp="1"/>
          </p:cNvSpPr>
          <p:nvPr>
            <p:ph type="ftr" sz="quarter" idx="11"/>
          </p:nvPr>
        </p:nvSpPr>
        <p:spPr>
          <a:xfrm>
            <a:off x="1627632" y="6472976"/>
            <a:ext cx="2688336" cy="182880"/>
          </a:xfrm>
          <a:prstGeom prst="rect">
            <a:avLst/>
          </a:prstGeom>
        </p:spPr>
        <p:txBody>
          <a:bodyPr/>
          <a:lstStyle/>
          <a:p>
            <a:r>
              <a:rPr lang="en-CA"/>
              <a:t>Presentation Title</a:t>
            </a:r>
          </a:p>
        </p:txBody>
      </p:sp>
      <p:sp>
        <p:nvSpPr>
          <p:cNvPr id="6" name="Slide Number Placeholder 5"/>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1627188" y="1133856"/>
            <a:ext cx="9004300" cy="338328"/>
          </a:xfrm>
          <a:prstGeom prst="rect">
            <a:avLst/>
          </a:prstGeo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a:prstGeom prst="rect">
            <a:avLst/>
          </a:prstGeo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a:xfrm>
            <a:off x="9537192" y="6472936"/>
            <a:ext cx="1876388" cy="182880"/>
          </a:xfrm>
          <a:prstGeom prst="rect">
            <a:avLst/>
          </a:prstGeom>
        </p:spPr>
        <p:txBody>
          <a:bodyPr/>
          <a:lstStyle/>
          <a:p>
            <a:fld id="{66CA7FD2-EEE1-4653-A3ED-EC06E26685F5}" type="datetime4">
              <a:rPr lang="en-US" smtClean="0"/>
              <a:t>January 18, 2018</a:t>
            </a:fld>
            <a:endParaRPr lang="en-CA"/>
          </a:p>
        </p:txBody>
      </p:sp>
      <p:sp>
        <p:nvSpPr>
          <p:cNvPr id="5" name="Footer Placeholder 4"/>
          <p:cNvSpPr>
            <a:spLocks noGrp="1"/>
          </p:cNvSpPr>
          <p:nvPr>
            <p:ph type="ftr" sz="quarter" idx="11"/>
          </p:nvPr>
        </p:nvSpPr>
        <p:spPr>
          <a:xfrm>
            <a:off x="1627632" y="6472976"/>
            <a:ext cx="2688336" cy="182880"/>
          </a:xfrm>
          <a:prstGeom prst="rect">
            <a:avLst/>
          </a:prstGeom>
        </p:spPr>
        <p:txBody>
          <a:bodyPr/>
          <a:lstStyle/>
          <a:p>
            <a:r>
              <a:rPr lang="en-CA"/>
              <a:t>Presentation Title</a:t>
            </a:r>
          </a:p>
        </p:txBody>
      </p:sp>
      <p:sp>
        <p:nvSpPr>
          <p:cNvPr id="6" name="Slide Number Placeholder 5"/>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a:prstGeom prst="rect">
            <a:avLst/>
          </a:prstGeo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a:prstGeom prst="rect">
            <a:avLst/>
          </a:prstGeo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a:prstGeom prst="rect">
            <a:avLst/>
          </a:prstGeo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a:prstGeom prst="rect">
            <a:avLst/>
          </a:prstGeo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a:xfrm>
            <a:off x="9537192" y="6472936"/>
            <a:ext cx="1876388" cy="182880"/>
          </a:xfrm>
          <a:prstGeom prst="rect">
            <a:avLst/>
          </a:prstGeom>
        </p:spPr>
        <p:txBody>
          <a:bodyPr/>
          <a:lstStyle/>
          <a:p>
            <a:fld id="{BAF25C84-DC05-420E-ABA4-99596C0F9BFB}" type="datetime4">
              <a:rPr lang="en-US" smtClean="0"/>
              <a:t>January 18, 2018</a:t>
            </a:fld>
            <a:endParaRPr lang="en-CA"/>
          </a:p>
        </p:txBody>
      </p:sp>
      <p:sp>
        <p:nvSpPr>
          <p:cNvPr id="8" name="Footer Placeholder 7"/>
          <p:cNvSpPr>
            <a:spLocks noGrp="1"/>
          </p:cNvSpPr>
          <p:nvPr>
            <p:ph type="ftr" sz="quarter" idx="11"/>
          </p:nvPr>
        </p:nvSpPr>
        <p:spPr>
          <a:xfrm>
            <a:off x="1627632" y="6472976"/>
            <a:ext cx="2688336" cy="182880"/>
          </a:xfrm>
          <a:prstGeom prst="rect">
            <a:avLst/>
          </a:prstGeom>
        </p:spPr>
        <p:txBody>
          <a:bodyPr/>
          <a:lstStyle/>
          <a:p>
            <a:r>
              <a:rPr lang="en-CA"/>
              <a:t>Presentation Title</a:t>
            </a:r>
          </a:p>
        </p:txBody>
      </p:sp>
      <p:sp>
        <p:nvSpPr>
          <p:cNvPr id="9" name="Slide Number Placeholder 8"/>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22086"/>
            <a:ext cx="8997696" cy="914400"/>
          </a:xfrm>
          <a:prstGeom prst="rect">
            <a:avLst/>
          </a:prstGeom>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a:xfrm>
            <a:off x="9537192" y="6472936"/>
            <a:ext cx="1876388" cy="182880"/>
          </a:xfrm>
          <a:prstGeom prst="rect">
            <a:avLst/>
          </a:prstGeom>
        </p:spPr>
        <p:txBody>
          <a:bodyPr/>
          <a:lstStyle/>
          <a:p>
            <a:fld id="{016954F2-A168-429F-B267-8625DABCA019}" type="datetime4">
              <a:rPr lang="en-US" smtClean="0"/>
              <a:t>January 18, 2018</a:t>
            </a:fld>
            <a:endParaRPr lang="en-CA"/>
          </a:p>
        </p:txBody>
      </p:sp>
      <p:sp>
        <p:nvSpPr>
          <p:cNvPr id="6" name="Footer Placeholder 5"/>
          <p:cNvSpPr>
            <a:spLocks noGrp="1"/>
          </p:cNvSpPr>
          <p:nvPr>
            <p:ph type="ftr" sz="quarter" idx="11"/>
          </p:nvPr>
        </p:nvSpPr>
        <p:spPr>
          <a:xfrm>
            <a:off x="1627632" y="6472976"/>
            <a:ext cx="2688336" cy="182880"/>
          </a:xfrm>
          <a:prstGeom prst="rect">
            <a:avLst/>
          </a:prstGeom>
        </p:spPr>
        <p:txBody>
          <a:bodyPr/>
          <a:lstStyle/>
          <a:p>
            <a:r>
              <a:rPr lang="en-CA"/>
              <a:t>Presentation Title</a:t>
            </a:r>
          </a:p>
        </p:txBody>
      </p:sp>
      <p:sp>
        <p:nvSpPr>
          <p:cNvPr id="7" name="Slide Number Placeholder 6"/>
          <p:cNvSpPr>
            <a:spLocks noGrp="1"/>
          </p:cNvSpPr>
          <p:nvPr>
            <p:ph type="sldNum" sz="quarter" idx="12"/>
          </p:nvPr>
        </p:nvSpPr>
        <p:spPr>
          <a:xfrm>
            <a:off x="11413998" y="6475080"/>
            <a:ext cx="329636" cy="182880"/>
          </a:xfrm>
          <a:prstGeom prst="rect">
            <a:avLst/>
          </a:prstGeom>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a:prstGeom prst="rect">
            <a:avLst/>
          </a:prstGeo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4599-5691-43F2-81EC-4F56AF789302}"/>
              </a:ext>
            </a:extLst>
          </p:cNvPr>
          <p:cNvSpPr>
            <a:spLocks noGrp="1"/>
          </p:cNvSpPr>
          <p:nvPr>
            <p:ph type="ctrTitle"/>
          </p:nvPr>
        </p:nvSpPr>
        <p:spPr/>
        <p:txBody>
          <a:bodyPr/>
          <a:lstStyle/>
          <a:p>
            <a:r>
              <a:rPr lang="en-US"/>
              <a:t>CCS-ARC </a:t>
            </a:r>
            <a:r>
              <a:rPr lang="en-US" dirty="0"/>
              <a:t>Assignment</a:t>
            </a:r>
          </a:p>
        </p:txBody>
      </p:sp>
      <p:sp>
        <p:nvSpPr>
          <p:cNvPr id="3" name="Date Placeholder 2">
            <a:extLst>
              <a:ext uri="{FF2B5EF4-FFF2-40B4-BE49-F238E27FC236}">
                <a16:creationId xmlns:a16="http://schemas.microsoft.com/office/drawing/2014/main" id="{5009267D-AB49-4F97-BBBA-C2A9D058419E}"/>
              </a:ext>
            </a:extLst>
          </p:cNvPr>
          <p:cNvSpPr>
            <a:spLocks noGrp="1"/>
          </p:cNvSpPr>
          <p:nvPr>
            <p:ph type="dt" sz="half" idx="10"/>
          </p:nvPr>
        </p:nvSpPr>
        <p:spPr/>
        <p:txBody>
          <a:bodyPr/>
          <a:lstStyle/>
          <a:p>
            <a:fld id="{6050E0BC-091B-4F46-A64B-EF4A39477016}" type="datetime4">
              <a:rPr lang="en-US" smtClean="0"/>
              <a:t>January 18, 2018</a:t>
            </a:fld>
            <a:endParaRPr lang="en-CA" dirty="0"/>
          </a:p>
        </p:txBody>
      </p:sp>
    </p:spTree>
    <p:extLst>
      <p:ext uri="{BB962C8B-B14F-4D97-AF65-F5344CB8AC3E}">
        <p14:creationId xmlns:p14="http://schemas.microsoft.com/office/powerpoint/2010/main" val="247896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4FE0AB-9870-47D5-BFE7-52871537E713}"/>
              </a:ext>
            </a:extLst>
          </p:cNvPr>
          <p:cNvSpPr>
            <a:spLocks noGrp="1"/>
          </p:cNvSpPr>
          <p:nvPr>
            <p:ph type="title"/>
          </p:nvPr>
        </p:nvSpPr>
        <p:spPr>
          <a:xfrm>
            <a:off x="119270" y="219456"/>
            <a:ext cx="10505614" cy="602179"/>
          </a:xfrm>
        </p:spPr>
        <p:txBody>
          <a:bodyPr/>
          <a:lstStyle/>
          <a:p>
            <a:r>
              <a:rPr lang="en-US" dirty="0">
                <a:solidFill>
                  <a:schemeClr val="accent4"/>
                </a:solidFill>
              </a:rPr>
              <a:t>Background</a:t>
            </a:r>
          </a:p>
        </p:txBody>
      </p:sp>
      <p:sp>
        <p:nvSpPr>
          <p:cNvPr id="3" name="Date Placeholder 2">
            <a:extLst>
              <a:ext uri="{FF2B5EF4-FFF2-40B4-BE49-F238E27FC236}">
                <a16:creationId xmlns:a16="http://schemas.microsoft.com/office/drawing/2014/main" id="{D4165280-2A2D-4D03-945D-17E5E3843BE5}"/>
              </a:ext>
            </a:extLst>
          </p:cNvPr>
          <p:cNvSpPr>
            <a:spLocks noGrp="1"/>
          </p:cNvSpPr>
          <p:nvPr>
            <p:ph type="dt" sz="half" idx="10"/>
          </p:nvPr>
        </p:nvSpPr>
        <p:spPr/>
        <p:txBody>
          <a:bodyPr/>
          <a:lstStyle/>
          <a:p>
            <a:fld id="{11A10271-0286-4BA7-AF61-91EDADC7C7D8}" type="datetime4">
              <a:rPr lang="en-US" smtClean="0"/>
              <a:t>January 18, 2018</a:t>
            </a:fld>
            <a:endParaRPr lang="en-CA" dirty="0"/>
          </a:p>
        </p:txBody>
      </p:sp>
      <p:sp>
        <p:nvSpPr>
          <p:cNvPr id="6" name="Content Placeholder 5">
            <a:extLst>
              <a:ext uri="{FF2B5EF4-FFF2-40B4-BE49-F238E27FC236}">
                <a16:creationId xmlns:a16="http://schemas.microsoft.com/office/drawing/2014/main" id="{05A2108D-3AC9-4E5C-A260-9FD18B5951B6}"/>
              </a:ext>
            </a:extLst>
          </p:cNvPr>
          <p:cNvSpPr>
            <a:spLocks noGrp="1"/>
          </p:cNvSpPr>
          <p:nvPr>
            <p:ph sz="quarter" idx="14"/>
          </p:nvPr>
        </p:nvSpPr>
        <p:spPr>
          <a:xfrm>
            <a:off x="119269" y="954157"/>
            <a:ext cx="11714921" cy="5518779"/>
          </a:xfrm>
        </p:spPr>
        <p:txBody>
          <a:bodyPr/>
          <a:lstStyle/>
          <a:p>
            <a:pPr>
              <a:buFont typeface="Wingdings" panose="05000000000000000000" pitchFamily="2" charset="2"/>
              <a:buChar char="§"/>
            </a:pPr>
            <a:r>
              <a:rPr lang="en-US" sz="1600" dirty="0">
                <a:solidFill>
                  <a:schemeClr val="accent4"/>
                </a:solidFill>
              </a:rPr>
              <a:t>In an Operating Room (OR), the Patient is connected to multiple devices – Anesthesia, Patient Monitoring, IV Pump, etc.</a:t>
            </a:r>
          </a:p>
          <a:p>
            <a:pPr>
              <a:buFont typeface="Wingdings" panose="05000000000000000000" pitchFamily="2" charset="2"/>
              <a:buChar char="§"/>
            </a:pPr>
            <a:r>
              <a:rPr lang="en-US" sz="1600" dirty="0">
                <a:solidFill>
                  <a:schemeClr val="accent4"/>
                </a:solidFill>
              </a:rPr>
              <a:t>Each of these devices send Data out of their respective Serial Ports, using their proprietary Protocols. Data payload consists of patient’s Physiological/Clinical parameters, System settings/configurations, Alarms/Events, System/Equipment data, etc.</a:t>
            </a:r>
          </a:p>
          <a:p>
            <a:pPr>
              <a:buFont typeface="Wingdings" panose="05000000000000000000" pitchFamily="2" charset="2"/>
              <a:buChar char="§"/>
            </a:pPr>
            <a:r>
              <a:rPr lang="en-US" sz="1600" dirty="0">
                <a:solidFill>
                  <a:schemeClr val="accent4"/>
                </a:solidFill>
              </a:rPr>
              <a:t>An Aggregator box (called Clarity) in the OR, connects to these devices using Serial Connection. Clarity box has multiple functionalities – Protocol conversion (Gateway device to convert from proprietary Protocols to standard protocols, such as HL7), make device data available on the Hospital Network (for Remote Viewing &amp; Control, Analytics, Record keeping, etc.) enable remote connection to the devices for the purpose of supporting remote GUI and Service.</a:t>
            </a:r>
          </a:p>
          <a:p>
            <a:pPr>
              <a:buFont typeface="Wingdings" panose="05000000000000000000" pitchFamily="2" charset="2"/>
              <a:buChar char="§"/>
            </a:pPr>
            <a:r>
              <a:rPr lang="en-US" sz="1600" dirty="0">
                <a:solidFill>
                  <a:schemeClr val="accent4"/>
                </a:solidFill>
              </a:rPr>
              <a:t>An Edge device sits on the hospital network, which connects to multiple Clarity devices. The Edge device enables connectivity to the GE Cloud.</a:t>
            </a:r>
          </a:p>
          <a:p>
            <a:pPr>
              <a:buFont typeface="Wingdings" panose="05000000000000000000" pitchFamily="2" charset="2"/>
              <a:buChar char="§"/>
            </a:pPr>
            <a:r>
              <a:rPr lang="en-US" sz="1600" dirty="0">
                <a:solidFill>
                  <a:schemeClr val="accent4"/>
                </a:solidFill>
              </a:rPr>
              <a:t>The GE Cloud is on AWS, running the applications needed for Analytics, Service, etc.</a:t>
            </a:r>
          </a:p>
          <a:p>
            <a:pPr>
              <a:buFont typeface="Wingdings" panose="05000000000000000000" pitchFamily="2" charset="2"/>
              <a:buChar char="§"/>
            </a:pPr>
            <a:r>
              <a:rPr lang="en-US" sz="1600" dirty="0">
                <a:solidFill>
                  <a:schemeClr val="accent4"/>
                </a:solidFill>
              </a:rPr>
              <a:t>There are Remote devices on the Hospital Network, which allows: </a:t>
            </a:r>
          </a:p>
          <a:p>
            <a:pPr marL="342900" lvl="1" indent="-342900">
              <a:buFont typeface="Arial" panose="020B0604020202020204" pitchFamily="34" charset="0"/>
              <a:buChar char="•"/>
            </a:pPr>
            <a:r>
              <a:rPr lang="en-US" sz="1600" dirty="0">
                <a:solidFill>
                  <a:schemeClr val="accent4"/>
                </a:solidFill>
              </a:rPr>
              <a:t>Viewing/Control of devices attached to the patient in the OR.</a:t>
            </a:r>
          </a:p>
          <a:p>
            <a:pPr marL="342900" lvl="1" indent="-342900">
              <a:buFont typeface="Arial" panose="020B0604020202020204" pitchFamily="34" charset="0"/>
              <a:buChar char="•"/>
            </a:pPr>
            <a:r>
              <a:rPr lang="en-US" sz="1600" dirty="0">
                <a:solidFill>
                  <a:schemeClr val="accent4"/>
                </a:solidFill>
              </a:rPr>
              <a:t>Viewing Analytics Dashboard</a:t>
            </a:r>
          </a:p>
          <a:p>
            <a:pPr marL="342900" lvl="1" indent="-342900">
              <a:buFont typeface="Arial" panose="020B0604020202020204" pitchFamily="34" charset="0"/>
              <a:buChar char="•"/>
            </a:pPr>
            <a:endParaRPr lang="en-US" sz="1600" dirty="0">
              <a:solidFill>
                <a:schemeClr val="accent4"/>
              </a:solidFill>
            </a:endParaRPr>
          </a:p>
          <a:p>
            <a:pPr marL="0" lvl="1"/>
            <a:r>
              <a:rPr lang="en-US" sz="1600" b="1" dirty="0">
                <a:solidFill>
                  <a:schemeClr val="accent4"/>
                </a:solidFill>
              </a:rPr>
              <a:t>See next slide for a Functional Architecture view of these elements.</a:t>
            </a:r>
          </a:p>
          <a:p>
            <a:pPr marL="342900" lvl="1" indent="-342900">
              <a:buAutoNum type="alphaLcParenR"/>
            </a:pPr>
            <a:endParaRPr lang="en-US" sz="1600" dirty="0">
              <a:solidFill>
                <a:schemeClr val="accent4"/>
              </a:solidFill>
            </a:endParaRPr>
          </a:p>
          <a:p>
            <a:pPr marL="342900" indent="-342900">
              <a:buAutoNum type="alphaLcParenR"/>
            </a:pPr>
            <a:endParaRPr lang="en-US" sz="1600" dirty="0">
              <a:solidFill>
                <a:schemeClr val="accent4"/>
              </a:solidFill>
            </a:endParaRPr>
          </a:p>
          <a:p>
            <a:endParaRPr lang="en-US" sz="1600" dirty="0">
              <a:solidFill>
                <a:schemeClr val="accent4"/>
              </a:solidFill>
            </a:endParaRPr>
          </a:p>
        </p:txBody>
      </p:sp>
    </p:spTree>
    <p:extLst>
      <p:ext uri="{BB962C8B-B14F-4D97-AF65-F5344CB8AC3E}">
        <p14:creationId xmlns:p14="http://schemas.microsoft.com/office/powerpoint/2010/main" val="16402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F3ABA4-BDB2-45BB-8A53-507AE0711F35}"/>
              </a:ext>
            </a:extLst>
          </p:cNvPr>
          <p:cNvGrpSpPr/>
          <p:nvPr/>
        </p:nvGrpSpPr>
        <p:grpSpPr>
          <a:xfrm>
            <a:off x="225287" y="1777139"/>
            <a:ext cx="2372139" cy="4311103"/>
            <a:chOff x="225287" y="1300059"/>
            <a:chExt cx="2372139" cy="4311103"/>
          </a:xfrm>
        </p:grpSpPr>
        <p:sp>
          <p:nvSpPr>
            <p:cNvPr id="4" name="TextBox 3">
              <a:extLst>
                <a:ext uri="{FF2B5EF4-FFF2-40B4-BE49-F238E27FC236}">
                  <a16:creationId xmlns:a16="http://schemas.microsoft.com/office/drawing/2014/main" id="{D7FA58F0-4CAF-4DCF-AC7A-C79806DEFD1F}"/>
                </a:ext>
              </a:extLst>
            </p:cNvPr>
            <p:cNvSpPr txBox="1"/>
            <p:nvPr/>
          </p:nvSpPr>
          <p:spPr>
            <a:xfrm>
              <a:off x="357809" y="1709532"/>
              <a:ext cx="2113725" cy="430887"/>
            </a:xfrm>
            <a:prstGeom prst="rect">
              <a:avLst/>
            </a:prstGeom>
            <a:noFill/>
            <a:ln>
              <a:solidFill>
                <a:schemeClr val="accent4"/>
              </a:solidFill>
            </a:ln>
          </p:spPr>
          <p:txBody>
            <a:bodyPr wrap="square" lIns="0" tIns="0" rIns="0" bIns="0" rtlCol="0">
              <a:spAutoFit/>
            </a:bodyPr>
            <a:lstStyle>
              <a:defPPr>
                <a:defRPr lang="en-US"/>
              </a:defPPr>
              <a:lvl1pPr algn="ctr">
                <a:defRPr sz="1400">
                  <a:solidFill>
                    <a:schemeClr val="accent4"/>
                  </a:solidFill>
                </a:defRPr>
              </a:lvl1pPr>
            </a:lstStyle>
            <a:p>
              <a:r>
                <a:rPr lang="en-US" dirty="0"/>
                <a:t>GUI on Device</a:t>
              </a:r>
            </a:p>
            <a:p>
              <a:r>
                <a:rPr lang="en-US" dirty="0"/>
                <a:t>(Minimal / Backup UI)</a:t>
              </a:r>
            </a:p>
          </p:txBody>
        </p:sp>
        <p:sp>
          <p:nvSpPr>
            <p:cNvPr id="5" name="TextBox 4">
              <a:extLst>
                <a:ext uri="{FF2B5EF4-FFF2-40B4-BE49-F238E27FC236}">
                  <a16:creationId xmlns:a16="http://schemas.microsoft.com/office/drawing/2014/main" id="{6E1ECE3A-8173-4D23-B409-42AD3C10D5AF}"/>
                </a:ext>
              </a:extLst>
            </p:cNvPr>
            <p:cNvSpPr txBox="1"/>
            <p:nvPr/>
          </p:nvSpPr>
          <p:spPr>
            <a:xfrm>
              <a:off x="344557" y="2272749"/>
              <a:ext cx="2136913" cy="430887"/>
            </a:xfrm>
            <a:prstGeom prst="rect">
              <a:avLst/>
            </a:prstGeom>
            <a:noFill/>
            <a:ln>
              <a:noFill/>
            </a:ln>
          </p:spPr>
          <p:txBody>
            <a:bodyPr wrap="square" lIns="0" tIns="0" rIns="0" bIns="0" rtlCol="0">
              <a:spAutoFit/>
            </a:bodyPr>
            <a:lstStyle/>
            <a:p>
              <a:pPr algn="ctr"/>
              <a:r>
                <a:rPr lang="en-US" sz="1400" dirty="0">
                  <a:solidFill>
                    <a:schemeClr val="accent4"/>
                  </a:solidFill>
                </a:rPr>
                <a:t>Apps which Controls Anesthesia Delivery</a:t>
              </a:r>
            </a:p>
          </p:txBody>
        </p:sp>
        <p:sp>
          <p:nvSpPr>
            <p:cNvPr id="7" name="Rectangle 6">
              <a:extLst>
                <a:ext uri="{FF2B5EF4-FFF2-40B4-BE49-F238E27FC236}">
                  <a16:creationId xmlns:a16="http://schemas.microsoft.com/office/drawing/2014/main" id="{CFE48159-DA2B-45C7-9D2D-737112F255AF}"/>
                </a:ext>
              </a:extLst>
            </p:cNvPr>
            <p:cNvSpPr/>
            <p:nvPr/>
          </p:nvSpPr>
          <p:spPr>
            <a:xfrm>
              <a:off x="334621" y="2253980"/>
              <a:ext cx="2136913" cy="24582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657DAC3-F023-4482-9460-D2957C689E89}"/>
                </a:ext>
              </a:extLst>
            </p:cNvPr>
            <p:cNvSpPr/>
            <p:nvPr/>
          </p:nvSpPr>
          <p:spPr>
            <a:xfrm>
              <a:off x="511866" y="2857002"/>
              <a:ext cx="914400" cy="4373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rPr>
                <a:t>EGC</a:t>
              </a:r>
            </a:p>
          </p:txBody>
        </p:sp>
        <p:sp>
          <p:nvSpPr>
            <p:cNvPr id="9" name="Oval 8">
              <a:extLst>
                <a:ext uri="{FF2B5EF4-FFF2-40B4-BE49-F238E27FC236}">
                  <a16:creationId xmlns:a16="http://schemas.microsoft.com/office/drawing/2014/main" id="{D90089F7-E42A-4BBF-93F6-D3C914FC66A7}"/>
                </a:ext>
              </a:extLst>
            </p:cNvPr>
            <p:cNvSpPr/>
            <p:nvPr/>
          </p:nvSpPr>
          <p:spPr>
            <a:xfrm>
              <a:off x="1540567" y="2857002"/>
              <a:ext cx="914400" cy="4373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rPr>
                <a:t>EVC</a:t>
              </a:r>
            </a:p>
          </p:txBody>
        </p:sp>
        <p:sp>
          <p:nvSpPr>
            <p:cNvPr id="10" name="Oval 9">
              <a:extLst>
                <a:ext uri="{FF2B5EF4-FFF2-40B4-BE49-F238E27FC236}">
                  <a16:creationId xmlns:a16="http://schemas.microsoft.com/office/drawing/2014/main" id="{89E69BC8-46E6-4E56-8D4F-52784A5CE937}"/>
                </a:ext>
              </a:extLst>
            </p:cNvPr>
            <p:cNvSpPr/>
            <p:nvPr/>
          </p:nvSpPr>
          <p:spPr>
            <a:xfrm>
              <a:off x="743778" y="3366148"/>
              <a:ext cx="1364974" cy="4373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rPr>
                <a:t>Lung Recruitment</a:t>
              </a:r>
            </a:p>
          </p:txBody>
        </p:sp>
        <p:sp>
          <p:nvSpPr>
            <p:cNvPr id="11" name="Oval 10">
              <a:extLst>
                <a:ext uri="{FF2B5EF4-FFF2-40B4-BE49-F238E27FC236}">
                  <a16:creationId xmlns:a16="http://schemas.microsoft.com/office/drawing/2014/main" id="{D59494A9-7CB0-457C-8C51-E1FE789DF2CE}"/>
                </a:ext>
              </a:extLst>
            </p:cNvPr>
            <p:cNvSpPr/>
            <p:nvPr/>
          </p:nvSpPr>
          <p:spPr>
            <a:xfrm>
              <a:off x="798443" y="4043023"/>
              <a:ext cx="1364974" cy="4373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rPr>
                <a:t>Vent Modes</a:t>
              </a:r>
            </a:p>
          </p:txBody>
        </p:sp>
        <p:sp>
          <p:nvSpPr>
            <p:cNvPr id="12" name="TextBox 11">
              <a:extLst>
                <a:ext uri="{FF2B5EF4-FFF2-40B4-BE49-F238E27FC236}">
                  <a16:creationId xmlns:a16="http://schemas.microsoft.com/office/drawing/2014/main" id="{8CDA5F3D-71E3-49B9-BEC3-D89AB91B7E58}"/>
                </a:ext>
              </a:extLst>
            </p:cNvPr>
            <p:cNvSpPr txBox="1"/>
            <p:nvPr/>
          </p:nvSpPr>
          <p:spPr>
            <a:xfrm>
              <a:off x="369402" y="4951208"/>
              <a:ext cx="2113725" cy="430887"/>
            </a:xfrm>
            <a:prstGeom prst="rect">
              <a:avLst/>
            </a:prstGeom>
            <a:noFill/>
            <a:ln>
              <a:solidFill>
                <a:schemeClr val="accent4"/>
              </a:solidFill>
            </a:ln>
          </p:spPr>
          <p:txBody>
            <a:bodyPr wrap="square" lIns="0" tIns="0" rIns="0" bIns="0" rtlCol="0">
              <a:spAutoFit/>
            </a:bodyPr>
            <a:lstStyle>
              <a:defPPr>
                <a:defRPr lang="en-US"/>
              </a:defPPr>
              <a:lvl1pPr algn="ctr">
                <a:defRPr sz="1400">
                  <a:solidFill>
                    <a:schemeClr val="accent4"/>
                  </a:solidFill>
                </a:defRPr>
              </a:lvl1pPr>
            </a:lstStyle>
            <a:p>
              <a:r>
                <a:rPr lang="en-US" dirty="0"/>
                <a:t>Closed Loop H/W Control Algorithms</a:t>
              </a:r>
            </a:p>
          </p:txBody>
        </p:sp>
        <p:sp>
          <p:nvSpPr>
            <p:cNvPr id="13" name="Rectangle 12">
              <a:extLst>
                <a:ext uri="{FF2B5EF4-FFF2-40B4-BE49-F238E27FC236}">
                  <a16:creationId xmlns:a16="http://schemas.microsoft.com/office/drawing/2014/main" id="{D6F2478A-EAFC-49F4-974E-83D852C8E9D5}"/>
                </a:ext>
              </a:extLst>
            </p:cNvPr>
            <p:cNvSpPr/>
            <p:nvPr/>
          </p:nvSpPr>
          <p:spPr>
            <a:xfrm>
              <a:off x="225287" y="1603513"/>
              <a:ext cx="2372139" cy="400764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62B12C1-E29C-414C-A8B3-527E339D2D12}"/>
                </a:ext>
              </a:extLst>
            </p:cNvPr>
            <p:cNvSpPr txBox="1"/>
            <p:nvPr/>
          </p:nvSpPr>
          <p:spPr>
            <a:xfrm>
              <a:off x="417448" y="1300059"/>
              <a:ext cx="1971257" cy="215444"/>
            </a:xfrm>
            <a:prstGeom prst="rect">
              <a:avLst/>
            </a:prstGeom>
            <a:noFill/>
          </p:spPr>
          <p:txBody>
            <a:bodyPr wrap="square" lIns="0" tIns="0" rIns="0" bIns="0" rtlCol="0">
              <a:spAutoFit/>
            </a:bodyPr>
            <a:lstStyle>
              <a:defPPr>
                <a:defRPr lang="en-US"/>
              </a:defPPr>
              <a:lvl1pPr algn="ctr">
                <a:defRPr sz="1600">
                  <a:solidFill>
                    <a:schemeClr val="accent4"/>
                  </a:solidFill>
                </a:defRPr>
              </a:lvl1pPr>
            </a:lstStyle>
            <a:p>
              <a:r>
                <a:rPr lang="en-US" sz="1400" b="1" dirty="0"/>
                <a:t>Anesthesia Device</a:t>
              </a:r>
            </a:p>
          </p:txBody>
        </p:sp>
      </p:grpSp>
      <p:sp>
        <p:nvSpPr>
          <p:cNvPr id="16" name="Rectangle 15">
            <a:extLst>
              <a:ext uri="{FF2B5EF4-FFF2-40B4-BE49-F238E27FC236}">
                <a16:creationId xmlns:a16="http://schemas.microsoft.com/office/drawing/2014/main" id="{7ECE2C5E-7D2D-43A2-9122-64EFEFE2ABF6}"/>
              </a:ext>
            </a:extLst>
          </p:cNvPr>
          <p:cNvSpPr/>
          <p:nvPr/>
        </p:nvSpPr>
        <p:spPr>
          <a:xfrm>
            <a:off x="3379304" y="2120349"/>
            <a:ext cx="3841473" cy="3909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01BA80F-9E46-45F2-93E6-D54FED210F36}"/>
              </a:ext>
            </a:extLst>
          </p:cNvPr>
          <p:cNvSpPr txBox="1"/>
          <p:nvPr/>
        </p:nvSpPr>
        <p:spPr>
          <a:xfrm>
            <a:off x="4271344" y="1777139"/>
            <a:ext cx="1971257" cy="215444"/>
          </a:xfrm>
          <a:prstGeom prst="rect">
            <a:avLst/>
          </a:prstGeom>
          <a:noFill/>
        </p:spPr>
        <p:txBody>
          <a:bodyPr wrap="square" lIns="0" tIns="0" rIns="0" bIns="0" rtlCol="0">
            <a:spAutoFit/>
          </a:bodyPr>
          <a:lstStyle/>
          <a:p>
            <a:pPr algn="ctr"/>
            <a:r>
              <a:rPr lang="en-US" sz="1400" b="1" dirty="0">
                <a:solidFill>
                  <a:schemeClr val="accent4"/>
                </a:solidFill>
              </a:rPr>
              <a:t>Clarity Device</a:t>
            </a:r>
          </a:p>
        </p:txBody>
      </p:sp>
      <p:sp>
        <p:nvSpPr>
          <p:cNvPr id="19" name="Oval 18">
            <a:extLst>
              <a:ext uri="{FF2B5EF4-FFF2-40B4-BE49-F238E27FC236}">
                <a16:creationId xmlns:a16="http://schemas.microsoft.com/office/drawing/2014/main" id="{6F1D662F-81F1-42F7-A01B-9AB63589FB00}"/>
              </a:ext>
            </a:extLst>
          </p:cNvPr>
          <p:cNvSpPr/>
          <p:nvPr/>
        </p:nvSpPr>
        <p:spPr>
          <a:xfrm>
            <a:off x="4464323" y="3461710"/>
            <a:ext cx="1272209" cy="4356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4"/>
                </a:solidFill>
              </a:rPr>
              <a:t>Navigator</a:t>
            </a:r>
          </a:p>
        </p:txBody>
      </p:sp>
      <p:sp>
        <p:nvSpPr>
          <p:cNvPr id="20" name="Rectangle 19">
            <a:extLst>
              <a:ext uri="{FF2B5EF4-FFF2-40B4-BE49-F238E27FC236}">
                <a16:creationId xmlns:a16="http://schemas.microsoft.com/office/drawing/2014/main" id="{FD256AA3-CBE4-479A-AFAE-2F77E8BBFE47}"/>
              </a:ext>
            </a:extLst>
          </p:cNvPr>
          <p:cNvSpPr/>
          <p:nvPr/>
        </p:nvSpPr>
        <p:spPr>
          <a:xfrm>
            <a:off x="3472068" y="3012132"/>
            <a:ext cx="3616545" cy="950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F204507-ACAF-4143-B759-5CBE9ECF003F}"/>
              </a:ext>
            </a:extLst>
          </p:cNvPr>
          <p:cNvSpPr txBox="1"/>
          <p:nvPr/>
        </p:nvSpPr>
        <p:spPr>
          <a:xfrm>
            <a:off x="3495320" y="3005028"/>
            <a:ext cx="3581340" cy="369332"/>
          </a:xfrm>
          <a:prstGeom prst="rect">
            <a:avLst/>
          </a:prstGeom>
          <a:noFill/>
          <a:ln>
            <a:noFill/>
          </a:ln>
        </p:spPr>
        <p:txBody>
          <a:bodyPr wrap="square" lIns="0" tIns="0" rIns="0" bIns="0" rtlCol="0">
            <a:spAutoFit/>
          </a:bodyPr>
          <a:lstStyle/>
          <a:p>
            <a:pPr algn="ctr"/>
            <a:r>
              <a:rPr lang="en-US" sz="1200" dirty="0">
                <a:solidFill>
                  <a:schemeClr val="accent4"/>
                </a:solidFill>
              </a:rPr>
              <a:t>Clinical Apps / Analytics which do Not Control Anesthesia Delivery, but needed during Therapy</a:t>
            </a:r>
          </a:p>
        </p:txBody>
      </p:sp>
      <p:sp>
        <p:nvSpPr>
          <p:cNvPr id="25" name="Oval 24">
            <a:extLst>
              <a:ext uri="{FF2B5EF4-FFF2-40B4-BE49-F238E27FC236}">
                <a16:creationId xmlns:a16="http://schemas.microsoft.com/office/drawing/2014/main" id="{DB836D31-27F9-4FC5-8D07-FC52C0524531}"/>
              </a:ext>
            </a:extLst>
          </p:cNvPr>
          <p:cNvSpPr/>
          <p:nvPr/>
        </p:nvSpPr>
        <p:spPr>
          <a:xfrm>
            <a:off x="3777352" y="4387990"/>
            <a:ext cx="1392039" cy="4356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4"/>
                </a:solidFill>
              </a:rPr>
              <a:t>SW Upgrade</a:t>
            </a:r>
          </a:p>
        </p:txBody>
      </p:sp>
      <p:sp>
        <p:nvSpPr>
          <p:cNvPr id="26" name="Rectangle 25">
            <a:extLst>
              <a:ext uri="{FF2B5EF4-FFF2-40B4-BE49-F238E27FC236}">
                <a16:creationId xmlns:a16="http://schemas.microsoft.com/office/drawing/2014/main" id="{60218CC7-7BC5-4242-A496-4DE0879557DC}"/>
              </a:ext>
            </a:extLst>
          </p:cNvPr>
          <p:cNvSpPr/>
          <p:nvPr/>
        </p:nvSpPr>
        <p:spPr>
          <a:xfrm>
            <a:off x="3478697" y="4105435"/>
            <a:ext cx="3609916" cy="1230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F1D953E-967A-488F-BBFA-8193C7361DB1}"/>
              </a:ext>
            </a:extLst>
          </p:cNvPr>
          <p:cNvSpPr txBox="1"/>
          <p:nvPr/>
        </p:nvSpPr>
        <p:spPr>
          <a:xfrm>
            <a:off x="3501948" y="4098332"/>
            <a:ext cx="2574172" cy="215444"/>
          </a:xfrm>
          <a:prstGeom prst="rect">
            <a:avLst/>
          </a:prstGeom>
          <a:noFill/>
          <a:ln>
            <a:noFill/>
          </a:ln>
        </p:spPr>
        <p:txBody>
          <a:bodyPr wrap="square" lIns="0" tIns="0" rIns="0" bIns="0" rtlCol="0">
            <a:spAutoFit/>
          </a:bodyPr>
          <a:lstStyle/>
          <a:p>
            <a:r>
              <a:rPr lang="en-US" sz="1400" dirty="0">
                <a:solidFill>
                  <a:schemeClr val="accent4"/>
                </a:solidFill>
              </a:rPr>
              <a:t>Service Apps</a:t>
            </a:r>
          </a:p>
        </p:txBody>
      </p:sp>
      <p:sp>
        <p:nvSpPr>
          <p:cNvPr id="28" name="Oval 27">
            <a:extLst>
              <a:ext uri="{FF2B5EF4-FFF2-40B4-BE49-F238E27FC236}">
                <a16:creationId xmlns:a16="http://schemas.microsoft.com/office/drawing/2014/main" id="{8F93C55D-0EDF-4C17-83F3-CA61E869C49C}"/>
              </a:ext>
            </a:extLst>
          </p:cNvPr>
          <p:cNvSpPr/>
          <p:nvPr/>
        </p:nvSpPr>
        <p:spPr>
          <a:xfrm>
            <a:off x="5303571" y="4369552"/>
            <a:ext cx="1706829" cy="4356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4"/>
                </a:solidFill>
              </a:rPr>
              <a:t>Remote Service, Diagnostics</a:t>
            </a:r>
          </a:p>
        </p:txBody>
      </p:sp>
      <p:sp>
        <p:nvSpPr>
          <p:cNvPr id="29" name="Oval 28">
            <a:extLst>
              <a:ext uri="{FF2B5EF4-FFF2-40B4-BE49-F238E27FC236}">
                <a16:creationId xmlns:a16="http://schemas.microsoft.com/office/drawing/2014/main" id="{F539C9E7-C073-4502-8256-326FB9D689D3}"/>
              </a:ext>
            </a:extLst>
          </p:cNvPr>
          <p:cNvSpPr/>
          <p:nvPr/>
        </p:nvSpPr>
        <p:spPr>
          <a:xfrm>
            <a:off x="4388550" y="4826161"/>
            <a:ext cx="1550475" cy="4356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4"/>
                </a:solidFill>
              </a:rPr>
              <a:t>Device Configuration</a:t>
            </a:r>
          </a:p>
        </p:txBody>
      </p:sp>
      <p:sp>
        <p:nvSpPr>
          <p:cNvPr id="30" name="Rectangle 29">
            <a:extLst>
              <a:ext uri="{FF2B5EF4-FFF2-40B4-BE49-F238E27FC236}">
                <a16:creationId xmlns:a16="http://schemas.microsoft.com/office/drawing/2014/main" id="{BF8C7B50-7184-4F4E-82FD-9D5069074AA6}"/>
              </a:ext>
            </a:extLst>
          </p:cNvPr>
          <p:cNvSpPr/>
          <p:nvPr/>
        </p:nvSpPr>
        <p:spPr>
          <a:xfrm>
            <a:off x="3478697" y="5473811"/>
            <a:ext cx="3609916" cy="508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rPr>
              <a:t>Security features</a:t>
            </a:r>
          </a:p>
          <a:p>
            <a:pPr algn="ctr"/>
            <a:r>
              <a:rPr lang="en-US" sz="1200" dirty="0">
                <a:solidFill>
                  <a:schemeClr val="accent4"/>
                </a:solidFill>
              </a:rPr>
              <a:t>(User &amp; Device Authentication, Data Encryption, Auditing)</a:t>
            </a:r>
          </a:p>
        </p:txBody>
      </p:sp>
      <p:cxnSp>
        <p:nvCxnSpPr>
          <p:cNvPr id="32" name="Straight Arrow Connector 31">
            <a:extLst>
              <a:ext uri="{FF2B5EF4-FFF2-40B4-BE49-F238E27FC236}">
                <a16:creationId xmlns:a16="http://schemas.microsoft.com/office/drawing/2014/main" id="{1050958B-DF57-4D83-BF2A-EB9F89447EE2}"/>
              </a:ext>
            </a:extLst>
          </p:cNvPr>
          <p:cNvCxnSpPr>
            <a:cxnSpLocks/>
            <a:stCxn id="13" idx="3"/>
            <a:endCxn id="16" idx="1"/>
          </p:cNvCxnSpPr>
          <p:nvPr/>
        </p:nvCxnSpPr>
        <p:spPr>
          <a:xfrm flipV="1">
            <a:off x="2597426" y="4075045"/>
            <a:ext cx="781878" cy="937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201FC70-0D71-4720-944F-5B44BD569814}"/>
              </a:ext>
            </a:extLst>
          </p:cNvPr>
          <p:cNvSpPr/>
          <p:nvPr/>
        </p:nvSpPr>
        <p:spPr>
          <a:xfrm>
            <a:off x="3472072" y="6380923"/>
            <a:ext cx="2574172" cy="3774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solidFill>
              </a:rPr>
              <a:t>Patient Monitor, IV Pump, U/S, Anesthesia Record Keeping</a:t>
            </a:r>
          </a:p>
        </p:txBody>
      </p:sp>
      <p:cxnSp>
        <p:nvCxnSpPr>
          <p:cNvPr id="37" name="Straight Arrow Connector 36">
            <a:extLst>
              <a:ext uri="{FF2B5EF4-FFF2-40B4-BE49-F238E27FC236}">
                <a16:creationId xmlns:a16="http://schemas.microsoft.com/office/drawing/2014/main" id="{044F63C7-B84E-4C53-84AE-A7B6C78176AE}"/>
              </a:ext>
            </a:extLst>
          </p:cNvPr>
          <p:cNvCxnSpPr>
            <a:cxnSpLocks/>
            <a:stCxn id="35" idx="0"/>
            <a:endCxn id="16" idx="2"/>
          </p:cNvCxnSpPr>
          <p:nvPr/>
        </p:nvCxnSpPr>
        <p:spPr>
          <a:xfrm flipV="1">
            <a:off x="4759158" y="6029740"/>
            <a:ext cx="540883" cy="3511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3B163FF-0B0A-413F-9A2D-A82888B2438C}"/>
              </a:ext>
            </a:extLst>
          </p:cNvPr>
          <p:cNvCxnSpPr/>
          <p:nvPr/>
        </p:nvCxnSpPr>
        <p:spPr>
          <a:xfrm>
            <a:off x="7924799" y="331304"/>
            <a:ext cx="0" cy="644036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043FD88-1F00-4AA9-8599-BA9E249B2F01}"/>
              </a:ext>
            </a:extLst>
          </p:cNvPr>
          <p:cNvSpPr txBox="1"/>
          <p:nvPr/>
        </p:nvSpPr>
        <p:spPr>
          <a:xfrm>
            <a:off x="8057321" y="662608"/>
            <a:ext cx="276999" cy="6109059"/>
          </a:xfrm>
          <a:prstGeom prst="rect">
            <a:avLst/>
          </a:prstGeom>
          <a:noFill/>
        </p:spPr>
        <p:txBody>
          <a:bodyPr vert="vert270" wrap="square" lIns="0" tIns="0" rIns="0" bIns="0" rtlCol="0">
            <a:spAutoFit/>
          </a:bodyPr>
          <a:lstStyle/>
          <a:p>
            <a:pPr algn="ctr"/>
            <a:r>
              <a:rPr lang="en-US" dirty="0">
                <a:solidFill>
                  <a:schemeClr val="accent2"/>
                </a:solidFill>
              </a:rPr>
              <a:t>Hospital Network</a:t>
            </a:r>
          </a:p>
        </p:txBody>
      </p:sp>
      <p:cxnSp>
        <p:nvCxnSpPr>
          <p:cNvPr id="42" name="Straight Arrow Connector 41">
            <a:extLst>
              <a:ext uri="{FF2B5EF4-FFF2-40B4-BE49-F238E27FC236}">
                <a16:creationId xmlns:a16="http://schemas.microsoft.com/office/drawing/2014/main" id="{5682479A-239F-4A82-806E-F30BDF7F6378}"/>
              </a:ext>
            </a:extLst>
          </p:cNvPr>
          <p:cNvCxnSpPr>
            <a:cxnSpLocks/>
          </p:cNvCxnSpPr>
          <p:nvPr/>
        </p:nvCxnSpPr>
        <p:spPr>
          <a:xfrm>
            <a:off x="7220777" y="4103073"/>
            <a:ext cx="704022" cy="0"/>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AFAA82E-843C-4DA0-A6E3-FFAA2599C3A0}"/>
              </a:ext>
            </a:extLst>
          </p:cNvPr>
          <p:cNvSpPr txBox="1"/>
          <p:nvPr/>
        </p:nvSpPr>
        <p:spPr>
          <a:xfrm>
            <a:off x="145774" y="534374"/>
            <a:ext cx="4373217" cy="430887"/>
          </a:xfrm>
          <a:prstGeom prst="rect">
            <a:avLst/>
          </a:prstGeom>
          <a:noFill/>
          <a:ln>
            <a:solidFill>
              <a:schemeClr val="accent4"/>
            </a:solidFill>
          </a:ln>
        </p:spPr>
        <p:txBody>
          <a:bodyPr wrap="square" lIns="0" tIns="0" rIns="0" bIns="0" rtlCol="0">
            <a:spAutoFit/>
          </a:bodyPr>
          <a:lstStyle>
            <a:defPPr>
              <a:defRPr lang="en-US"/>
            </a:defPPr>
            <a:lvl1pPr algn="ctr">
              <a:defRPr sz="1400">
                <a:solidFill>
                  <a:schemeClr val="accent4"/>
                </a:solidFill>
              </a:defRPr>
            </a:lvl1pPr>
          </a:lstStyle>
          <a:p>
            <a:pPr algn="l"/>
            <a:r>
              <a:rPr lang="en-US" dirty="0"/>
              <a:t>1. Cockpit User Interface – Monitoring &amp; Command-Control</a:t>
            </a:r>
          </a:p>
          <a:p>
            <a:pPr algn="l"/>
            <a:r>
              <a:rPr lang="en-US" dirty="0"/>
              <a:t>2. Analytics Dashboard (across machines/patients)</a:t>
            </a:r>
          </a:p>
        </p:txBody>
      </p:sp>
      <p:cxnSp>
        <p:nvCxnSpPr>
          <p:cNvPr id="44" name="Straight Arrow Connector 43">
            <a:extLst>
              <a:ext uri="{FF2B5EF4-FFF2-40B4-BE49-F238E27FC236}">
                <a16:creationId xmlns:a16="http://schemas.microsoft.com/office/drawing/2014/main" id="{87141ADC-90C6-405F-AAC7-B6F1AA1C91F8}"/>
              </a:ext>
            </a:extLst>
          </p:cNvPr>
          <p:cNvCxnSpPr>
            <a:cxnSpLocks/>
            <a:stCxn id="43" idx="3"/>
          </p:cNvCxnSpPr>
          <p:nvPr/>
        </p:nvCxnSpPr>
        <p:spPr>
          <a:xfrm>
            <a:off x="4518991" y="749818"/>
            <a:ext cx="3405808" cy="0"/>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A268E9C-C0DD-4B90-A763-14C1A2E0F468}"/>
              </a:ext>
            </a:extLst>
          </p:cNvPr>
          <p:cNvSpPr txBox="1"/>
          <p:nvPr/>
        </p:nvSpPr>
        <p:spPr>
          <a:xfrm>
            <a:off x="8466842" y="1682669"/>
            <a:ext cx="1087976" cy="646331"/>
          </a:xfrm>
          <a:prstGeom prst="rect">
            <a:avLst/>
          </a:prstGeom>
          <a:noFill/>
          <a:ln>
            <a:solidFill>
              <a:schemeClr val="accent4"/>
            </a:solidFill>
          </a:ln>
        </p:spPr>
        <p:txBody>
          <a:bodyPr wrap="square" lIns="0" tIns="0" rIns="0" bIns="0" rtlCol="0">
            <a:spAutoFit/>
          </a:bodyPr>
          <a:lstStyle>
            <a:defPPr>
              <a:defRPr lang="en-US"/>
            </a:defPPr>
            <a:lvl1pPr algn="ctr">
              <a:defRPr sz="1400">
                <a:solidFill>
                  <a:schemeClr val="accent4"/>
                </a:solidFill>
              </a:defRPr>
            </a:lvl1pPr>
          </a:lstStyle>
          <a:p>
            <a:r>
              <a:rPr lang="en-US" dirty="0"/>
              <a:t>EDGE Device</a:t>
            </a:r>
          </a:p>
          <a:p>
            <a:r>
              <a:rPr lang="en-US" dirty="0"/>
              <a:t>(Hospital premise)</a:t>
            </a:r>
          </a:p>
        </p:txBody>
      </p:sp>
      <p:cxnSp>
        <p:nvCxnSpPr>
          <p:cNvPr id="47" name="Straight Arrow Connector 46">
            <a:extLst>
              <a:ext uri="{FF2B5EF4-FFF2-40B4-BE49-F238E27FC236}">
                <a16:creationId xmlns:a16="http://schemas.microsoft.com/office/drawing/2014/main" id="{C28E05D0-614B-4359-9D50-1384123E9111}"/>
              </a:ext>
            </a:extLst>
          </p:cNvPr>
          <p:cNvCxnSpPr>
            <a:cxnSpLocks/>
            <a:endCxn id="46" idx="1"/>
          </p:cNvCxnSpPr>
          <p:nvPr/>
        </p:nvCxnSpPr>
        <p:spPr>
          <a:xfrm>
            <a:off x="7974492" y="1995927"/>
            <a:ext cx="492350" cy="990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9209561-5CAA-4020-A709-CF59C61A9708}"/>
              </a:ext>
            </a:extLst>
          </p:cNvPr>
          <p:cNvCxnSpPr>
            <a:cxnSpLocks/>
            <a:stCxn id="46" idx="3"/>
          </p:cNvCxnSpPr>
          <p:nvPr/>
        </p:nvCxnSpPr>
        <p:spPr>
          <a:xfrm flipV="1">
            <a:off x="9554818" y="1995926"/>
            <a:ext cx="503582" cy="9909"/>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6721D69-DE43-4EAE-80E0-D8F82B79400D}"/>
              </a:ext>
            </a:extLst>
          </p:cNvPr>
          <p:cNvSpPr txBox="1"/>
          <p:nvPr/>
        </p:nvSpPr>
        <p:spPr>
          <a:xfrm>
            <a:off x="147432" y="259090"/>
            <a:ext cx="3934238" cy="430887"/>
          </a:xfrm>
          <a:prstGeom prst="rect">
            <a:avLst/>
          </a:prstGeom>
          <a:noFill/>
        </p:spPr>
        <p:txBody>
          <a:bodyPr wrap="square" lIns="0" tIns="0" rIns="0" bIns="0" rtlCol="0">
            <a:spAutoFit/>
          </a:bodyPr>
          <a:lstStyle/>
          <a:p>
            <a:r>
              <a:rPr lang="en-US" sz="1400" b="1" dirty="0">
                <a:solidFill>
                  <a:schemeClr val="accent4"/>
                </a:solidFill>
              </a:rPr>
              <a:t>Device on Network (</a:t>
            </a:r>
            <a:r>
              <a:rPr lang="en-US" sz="1400" b="1" dirty="0"/>
              <a:t>In-Operating Room / Remote)</a:t>
            </a:r>
          </a:p>
          <a:p>
            <a:endParaRPr lang="en-US" sz="1400" b="1" dirty="0">
              <a:solidFill>
                <a:schemeClr val="accent4"/>
              </a:solidFill>
            </a:endParaRPr>
          </a:p>
        </p:txBody>
      </p:sp>
      <p:sp>
        <p:nvSpPr>
          <p:cNvPr id="58" name="Rectangle 57">
            <a:extLst>
              <a:ext uri="{FF2B5EF4-FFF2-40B4-BE49-F238E27FC236}">
                <a16:creationId xmlns:a16="http://schemas.microsoft.com/office/drawing/2014/main" id="{4703A2F0-A13E-4907-9807-BCDA32272A93}"/>
              </a:ext>
            </a:extLst>
          </p:cNvPr>
          <p:cNvSpPr/>
          <p:nvPr/>
        </p:nvSpPr>
        <p:spPr>
          <a:xfrm>
            <a:off x="10058400" y="1563757"/>
            <a:ext cx="2027583" cy="2824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31E48370-817F-4D59-AC4A-758D51E34EDD}"/>
              </a:ext>
            </a:extLst>
          </p:cNvPr>
          <p:cNvSpPr txBox="1"/>
          <p:nvPr/>
        </p:nvSpPr>
        <p:spPr>
          <a:xfrm>
            <a:off x="9998763" y="1204219"/>
            <a:ext cx="1971257" cy="215444"/>
          </a:xfrm>
          <a:prstGeom prst="rect">
            <a:avLst/>
          </a:prstGeom>
          <a:noFill/>
        </p:spPr>
        <p:txBody>
          <a:bodyPr wrap="square" lIns="0" tIns="0" rIns="0" bIns="0" rtlCol="0">
            <a:spAutoFit/>
          </a:bodyPr>
          <a:lstStyle/>
          <a:p>
            <a:pPr algn="ctr"/>
            <a:r>
              <a:rPr lang="en-US" sz="1400" b="1" dirty="0">
                <a:solidFill>
                  <a:schemeClr val="accent4"/>
                </a:solidFill>
              </a:rPr>
              <a:t>GE Cloud</a:t>
            </a:r>
          </a:p>
        </p:txBody>
      </p:sp>
      <p:sp>
        <p:nvSpPr>
          <p:cNvPr id="63" name="Oval 62">
            <a:extLst>
              <a:ext uri="{FF2B5EF4-FFF2-40B4-BE49-F238E27FC236}">
                <a16:creationId xmlns:a16="http://schemas.microsoft.com/office/drawing/2014/main" id="{9B538590-CBB8-45E9-ADE7-39AB164CDD31}"/>
              </a:ext>
            </a:extLst>
          </p:cNvPr>
          <p:cNvSpPr/>
          <p:nvPr/>
        </p:nvSpPr>
        <p:spPr>
          <a:xfrm>
            <a:off x="10204174" y="3487173"/>
            <a:ext cx="1590261" cy="58787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4"/>
                </a:solidFill>
              </a:rPr>
              <a:t>SW Upgrade</a:t>
            </a:r>
          </a:p>
        </p:txBody>
      </p:sp>
      <p:sp>
        <p:nvSpPr>
          <p:cNvPr id="64" name="Oval 63">
            <a:extLst>
              <a:ext uri="{FF2B5EF4-FFF2-40B4-BE49-F238E27FC236}">
                <a16:creationId xmlns:a16="http://schemas.microsoft.com/office/drawing/2014/main" id="{F63E0AB3-F10B-4F66-85B9-8334612E89F1}"/>
              </a:ext>
            </a:extLst>
          </p:cNvPr>
          <p:cNvSpPr/>
          <p:nvPr/>
        </p:nvSpPr>
        <p:spPr>
          <a:xfrm>
            <a:off x="10204174" y="2473858"/>
            <a:ext cx="1590261" cy="73336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4"/>
                </a:solidFill>
              </a:rPr>
              <a:t>Remote Service &amp; Diagnostics</a:t>
            </a:r>
          </a:p>
        </p:txBody>
      </p:sp>
      <p:sp>
        <p:nvSpPr>
          <p:cNvPr id="67" name="Rectangle 66">
            <a:extLst>
              <a:ext uri="{FF2B5EF4-FFF2-40B4-BE49-F238E27FC236}">
                <a16:creationId xmlns:a16="http://schemas.microsoft.com/office/drawing/2014/main" id="{BCE96D26-D5FC-432A-B60A-F37354CE4FEE}"/>
              </a:ext>
            </a:extLst>
          </p:cNvPr>
          <p:cNvSpPr/>
          <p:nvPr/>
        </p:nvSpPr>
        <p:spPr>
          <a:xfrm>
            <a:off x="92765" y="1392737"/>
            <a:ext cx="7328452" cy="539218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91D40FA0-417F-4B50-A345-684A13A539E3}"/>
              </a:ext>
            </a:extLst>
          </p:cNvPr>
          <p:cNvSpPr txBox="1"/>
          <p:nvPr/>
        </p:nvSpPr>
        <p:spPr>
          <a:xfrm>
            <a:off x="159030" y="1386199"/>
            <a:ext cx="1971257" cy="246221"/>
          </a:xfrm>
          <a:prstGeom prst="rect">
            <a:avLst/>
          </a:prstGeom>
          <a:noFill/>
        </p:spPr>
        <p:txBody>
          <a:bodyPr wrap="square" lIns="0" tIns="0" rIns="0" bIns="0" rtlCol="0">
            <a:spAutoFit/>
          </a:bodyPr>
          <a:lstStyle/>
          <a:p>
            <a:r>
              <a:rPr lang="en-US" sz="1600" b="1" dirty="0">
                <a:solidFill>
                  <a:schemeClr val="accent4"/>
                </a:solidFill>
              </a:rPr>
              <a:t>Operating Room</a:t>
            </a:r>
          </a:p>
        </p:txBody>
      </p:sp>
      <p:sp>
        <p:nvSpPr>
          <p:cNvPr id="71" name="Oval 70">
            <a:extLst>
              <a:ext uri="{FF2B5EF4-FFF2-40B4-BE49-F238E27FC236}">
                <a16:creationId xmlns:a16="http://schemas.microsoft.com/office/drawing/2014/main" id="{5990A3BD-D657-4917-8E78-4411F3A34500}"/>
              </a:ext>
            </a:extLst>
          </p:cNvPr>
          <p:cNvSpPr/>
          <p:nvPr/>
        </p:nvSpPr>
        <p:spPr>
          <a:xfrm>
            <a:off x="10204174" y="1764742"/>
            <a:ext cx="1583629" cy="4356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4"/>
                </a:solidFill>
              </a:rPr>
              <a:t>Analytics Engine</a:t>
            </a:r>
          </a:p>
        </p:txBody>
      </p:sp>
      <p:sp>
        <p:nvSpPr>
          <p:cNvPr id="75" name="Rectangle 74">
            <a:extLst>
              <a:ext uri="{FF2B5EF4-FFF2-40B4-BE49-F238E27FC236}">
                <a16:creationId xmlns:a16="http://schemas.microsoft.com/office/drawing/2014/main" id="{29F8157C-726E-4E4A-B027-9533EFDD8E21}"/>
              </a:ext>
            </a:extLst>
          </p:cNvPr>
          <p:cNvSpPr/>
          <p:nvPr/>
        </p:nvSpPr>
        <p:spPr>
          <a:xfrm>
            <a:off x="3481949" y="2196469"/>
            <a:ext cx="1606885" cy="6250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rPr>
              <a:t>Connectivity Gateway</a:t>
            </a:r>
          </a:p>
          <a:p>
            <a:pPr algn="ctr"/>
            <a:r>
              <a:rPr lang="en-US" sz="1200" dirty="0">
                <a:solidFill>
                  <a:schemeClr val="accent4"/>
                </a:solidFill>
              </a:rPr>
              <a:t>(Protocol conversion)</a:t>
            </a:r>
          </a:p>
        </p:txBody>
      </p:sp>
      <p:sp>
        <p:nvSpPr>
          <p:cNvPr id="76" name="Rectangle 75">
            <a:extLst>
              <a:ext uri="{FF2B5EF4-FFF2-40B4-BE49-F238E27FC236}">
                <a16:creationId xmlns:a16="http://schemas.microsoft.com/office/drawing/2014/main" id="{06568420-C0AF-4E08-9EFC-C3CF35C72C54}"/>
              </a:ext>
            </a:extLst>
          </p:cNvPr>
          <p:cNvSpPr/>
          <p:nvPr/>
        </p:nvSpPr>
        <p:spPr>
          <a:xfrm>
            <a:off x="5221356" y="2204616"/>
            <a:ext cx="1855304" cy="596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rPr>
              <a:t>Viewer &amp; Analytics</a:t>
            </a:r>
          </a:p>
          <a:p>
            <a:pPr algn="ctr"/>
            <a:r>
              <a:rPr lang="en-US" sz="1200" dirty="0">
                <a:solidFill>
                  <a:schemeClr val="accent4"/>
                </a:solidFill>
              </a:rPr>
              <a:t>(Backend Data Services)</a:t>
            </a:r>
          </a:p>
        </p:txBody>
      </p:sp>
    </p:spTree>
    <p:extLst>
      <p:ext uri="{BB962C8B-B14F-4D97-AF65-F5344CB8AC3E}">
        <p14:creationId xmlns:p14="http://schemas.microsoft.com/office/powerpoint/2010/main" val="36044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4FE0AB-9870-47D5-BFE7-52871537E713}"/>
              </a:ext>
            </a:extLst>
          </p:cNvPr>
          <p:cNvSpPr>
            <a:spLocks noGrp="1"/>
          </p:cNvSpPr>
          <p:nvPr>
            <p:ph type="title"/>
          </p:nvPr>
        </p:nvSpPr>
        <p:spPr>
          <a:xfrm>
            <a:off x="119270" y="219456"/>
            <a:ext cx="10505614" cy="602179"/>
          </a:xfrm>
        </p:spPr>
        <p:txBody>
          <a:bodyPr/>
          <a:lstStyle/>
          <a:p>
            <a:r>
              <a:rPr lang="en-US" dirty="0">
                <a:solidFill>
                  <a:schemeClr val="accent4"/>
                </a:solidFill>
              </a:rPr>
              <a:t>Problem Statement</a:t>
            </a:r>
          </a:p>
        </p:txBody>
      </p:sp>
      <p:sp>
        <p:nvSpPr>
          <p:cNvPr id="3" name="Date Placeholder 2">
            <a:extLst>
              <a:ext uri="{FF2B5EF4-FFF2-40B4-BE49-F238E27FC236}">
                <a16:creationId xmlns:a16="http://schemas.microsoft.com/office/drawing/2014/main" id="{D4165280-2A2D-4D03-945D-17E5E3843BE5}"/>
              </a:ext>
            </a:extLst>
          </p:cNvPr>
          <p:cNvSpPr>
            <a:spLocks noGrp="1"/>
          </p:cNvSpPr>
          <p:nvPr>
            <p:ph type="dt" sz="half" idx="10"/>
          </p:nvPr>
        </p:nvSpPr>
        <p:spPr/>
        <p:txBody>
          <a:bodyPr/>
          <a:lstStyle/>
          <a:p>
            <a:fld id="{11A10271-0286-4BA7-AF61-91EDADC7C7D8}" type="datetime4">
              <a:rPr lang="en-US" smtClean="0"/>
              <a:t>January 18, 2018</a:t>
            </a:fld>
            <a:endParaRPr lang="en-CA" dirty="0"/>
          </a:p>
        </p:txBody>
      </p:sp>
      <p:sp>
        <p:nvSpPr>
          <p:cNvPr id="6" name="Content Placeholder 5">
            <a:extLst>
              <a:ext uri="{FF2B5EF4-FFF2-40B4-BE49-F238E27FC236}">
                <a16:creationId xmlns:a16="http://schemas.microsoft.com/office/drawing/2014/main" id="{05A2108D-3AC9-4E5C-A260-9FD18B5951B6}"/>
              </a:ext>
            </a:extLst>
          </p:cNvPr>
          <p:cNvSpPr>
            <a:spLocks noGrp="1"/>
          </p:cNvSpPr>
          <p:nvPr>
            <p:ph sz="quarter" idx="14"/>
          </p:nvPr>
        </p:nvSpPr>
        <p:spPr>
          <a:xfrm>
            <a:off x="119269" y="954157"/>
            <a:ext cx="11714921" cy="5518779"/>
          </a:xfrm>
        </p:spPr>
        <p:txBody>
          <a:bodyPr/>
          <a:lstStyle/>
          <a:p>
            <a:pPr>
              <a:buFont typeface="Wingdings" panose="05000000000000000000" pitchFamily="2" charset="2"/>
              <a:buChar char="q"/>
            </a:pPr>
            <a:r>
              <a:rPr lang="en-US" sz="1600" dirty="0">
                <a:solidFill>
                  <a:schemeClr val="accent4"/>
                </a:solidFill>
              </a:rPr>
              <a:t> Given the requirements (on slide #2), Define (&amp; Demonstrate through prototype?) the SW Architecture/Design and Technology Stack for each of these elements:</a:t>
            </a:r>
          </a:p>
          <a:p>
            <a:pPr marL="150876" indent="-342900">
              <a:lnSpc>
                <a:spcPct val="100000"/>
              </a:lnSpc>
              <a:buFont typeface="+mj-lt"/>
              <a:buAutoNum type="arabicPeriod"/>
            </a:pPr>
            <a:r>
              <a:rPr lang="en-US" sz="1600" dirty="0">
                <a:solidFill>
                  <a:schemeClr val="accent4"/>
                </a:solidFill>
              </a:rPr>
              <a:t>Clarity box</a:t>
            </a:r>
          </a:p>
          <a:p>
            <a:pPr marL="150876" indent="-342900">
              <a:lnSpc>
                <a:spcPct val="100000"/>
              </a:lnSpc>
              <a:buFont typeface="+mj-lt"/>
              <a:buAutoNum type="arabicPeriod"/>
            </a:pPr>
            <a:r>
              <a:rPr lang="en-US" sz="1600" dirty="0">
                <a:solidFill>
                  <a:schemeClr val="accent4"/>
                </a:solidFill>
              </a:rPr>
              <a:t>Remote Display Device</a:t>
            </a:r>
          </a:p>
          <a:p>
            <a:pPr marL="150876" indent="-342900">
              <a:lnSpc>
                <a:spcPct val="100000"/>
              </a:lnSpc>
              <a:buFont typeface="+mj-lt"/>
              <a:buAutoNum type="arabicPeriod"/>
            </a:pPr>
            <a:r>
              <a:rPr lang="en-US" sz="1600" dirty="0">
                <a:solidFill>
                  <a:schemeClr val="accent4"/>
                </a:solidFill>
              </a:rPr>
              <a:t>GE Cloud (on AWS)</a:t>
            </a:r>
          </a:p>
          <a:p>
            <a:pPr marL="342900" indent="-342900">
              <a:buAutoNum type="alphaLcParenR"/>
            </a:pPr>
            <a:endParaRPr lang="en-US" sz="1600" dirty="0">
              <a:solidFill>
                <a:schemeClr val="accent4"/>
              </a:solidFill>
            </a:endParaRPr>
          </a:p>
          <a:p>
            <a:endParaRPr lang="en-US" sz="1600" dirty="0">
              <a:solidFill>
                <a:schemeClr val="accent4"/>
              </a:solidFill>
            </a:endParaRPr>
          </a:p>
        </p:txBody>
      </p:sp>
    </p:spTree>
    <p:extLst>
      <p:ext uri="{BB962C8B-B14F-4D97-AF65-F5344CB8AC3E}">
        <p14:creationId xmlns:p14="http://schemas.microsoft.com/office/powerpoint/2010/main" val="3845485670"/>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258</TotalTime>
  <Words>428</Words>
  <Application>Microsoft Office PowerPoint</Application>
  <PresentationFormat>Widescreen</PresentationFormat>
  <Paragraphs>55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GE Inspira Sans</vt:lpstr>
      <vt:lpstr>Wingdings</vt:lpstr>
      <vt:lpstr>GE</vt:lpstr>
      <vt:lpstr>CCS-ARC Assignment</vt:lpstr>
      <vt:lpstr>Background</vt:lpstr>
      <vt:lpstr>PowerPoint Presentation</vt:lpstr>
      <vt:lpstr>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Malagi, Harsha R (GE Healthcare)</dc:creator>
  <dc:description>Version 1.08
Job 1437
August 25, 2016</dc:description>
  <cp:lastModifiedBy>Malagi, Harsha R (GE Healthcare)</cp:lastModifiedBy>
  <cp:revision>27</cp:revision>
  <dcterms:created xsi:type="dcterms:W3CDTF">2017-11-24T10:38:47Z</dcterms:created>
  <dcterms:modified xsi:type="dcterms:W3CDTF">2018-01-18T13:05:39Z</dcterms:modified>
</cp:coreProperties>
</file>