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9144000"/>
  <p:notesSz cx="6858000" cy="9144000"/>
  <p:embeddedFontLst>
    <p:embeddedFont>
      <p:font typeface="Raleway"/>
      <p:regular r:id="rId35"/>
      <p:bold r:id="rId36"/>
      <p:italic r:id="rId37"/>
      <p:boldItalic r:id="rId38"/>
    </p:embeddedFont>
    <p:embeddedFont>
      <p:font typeface="Franklin Gothic"/>
      <p:bold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italic.fntdata"/><Relationship Id="rId14" Type="http://schemas.openxmlformats.org/officeDocument/2006/relationships/slide" Target="slides/slide9.xml"/><Relationship Id="rId36" Type="http://schemas.openxmlformats.org/officeDocument/2006/relationships/font" Target="fonts/Raleway-bold.fntdata"/><Relationship Id="rId17" Type="http://schemas.openxmlformats.org/officeDocument/2006/relationships/slide" Target="slides/slide12.xml"/><Relationship Id="rId39" Type="http://schemas.openxmlformats.org/officeDocument/2006/relationships/font" Target="fonts/FranklinGothic-bold.fntdata"/><Relationship Id="rId16" Type="http://schemas.openxmlformats.org/officeDocument/2006/relationships/slide" Target="slides/slide11.xml"/><Relationship Id="rId38" Type="http://schemas.openxmlformats.org/officeDocument/2006/relationships/font" Target="fonts/Raleway-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c5572c387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ac5572c387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c5572c387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ac5572c387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c5572c387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ac5572c387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c5572c387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ac5572c387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c52c54c59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c52c54c59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ac52c54c59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c52c54c59_2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c52c54c59_2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ac52c54c59_2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c52c54c59_6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c52c54c59_6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ac52c54c59_6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c5572c387_0_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ac5572c387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c5572c387_0_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ac5572c387_0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c52c54c59_4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c52c54c59_4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ac52c54c59_4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c52c54c59_7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c52c54c59_7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gac52c54c59_7_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c5572c387_0_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ac5572c387_0_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c5572c387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ac5572c387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c5572c387_0_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ac5572c387_0_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c5572c387_0_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ac5572c387_0_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c5572c387_0_1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ac5572c387_0_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c52c54c59_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c52c54c59_3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ac52c54c59_3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c5572c387_0_1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ac5572c387_0_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c5572c387_0_1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ac5572c387_0_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c5572c387_0_1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ac5572c387_0_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c52c54c59_7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c52c54c59_7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gac52c54c59_7_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c52c54c59_7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c52c54c59_7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gac52c54c59_7_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c52c54c59_7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c52c54c59_7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gac52c54c59_7_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c52c54c59_7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c52c54c59_7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gac52c54c59_7_3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c52c54c59_7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c52c54c59_7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ac52c54c59_7_4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c5572c387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ac5572c38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2"/>
          <p:cNvSpPr/>
          <p:nvPr/>
        </p:nvSpPr>
        <p:spPr>
          <a:xfrm>
            <a:off x="0" y="0"/>
            <a:ext cx="9152529" cy="736270"/>
          </a:xfrm>
          <a:prstGeom prst="rect">
            <a:avLst/>
          </a:prstGeom>
          <a:gradFill>
            <a:gsLst>
              <a:gs pos="0">
                <a:srgbClr val="166018"/>
              </a:gs>
              <a:gs pos="1000">
                <a:srgbClr val="166018"/>
              </a:gs>
              <a:gs pos="52000">
                <a:srgbClr val="00B0F0"/>
              </a:gs>
              <a:gs pos="100000">
                <a:srgbClr val="17365D"/>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FFFFFF"/>
                </a:solidFill>
                <a:latin typeface="Franklin Gothic"/>
                <a:ea typeface="Franklin Gothic"/>
                <a:cs typeface="Franklin Gothic"/>
                <a:sym typeface="Franklin Gothic"/>
              </a:rPr>
              <a:t>INDIAN INSTITUTE OF TECHNOLOGY ROORKEE</a:t>
            </a:r>
            <a:endParaRPr/>
          </a:p>
        </p:txBody>
      </p:sp>
      <p:pic>
        <p:nvPicPr>
          <p:cNvPr id="17" name="Google Shape;17;p2"/>
          <p:cNvPicPr preferRelativeResize="0"/>
          <p:nvPr/>
        </p:nvPicPr>
        <p:blipFill rotWithShape="1">
          <a:blip r:embed="rId2">
            <a:alphaModFix/>
          </a:blip>
          <a:srcRect b="0" l="0" r="0" t="0"/>
          <a:stretch/>
        </p:blipFill>
        <p:spPr>
          <a:xfrm>
            <a:off x="8377895" y="-1281"/>
            <a:ext cx="755828" cy="732103"/>
          </a:xfrm>
          <a:prstGeom prst="rect">
            <a:avLst/>
          </a:prstGeom>
          <a:noFill/>
          <a:ln>
            <a:noFill/>
          </a:ln>
        </p:spPr>
      </p:pic>
      <p:pic>
        <p:nvPicPr>
          <p:cNvPr id="18" name="Google Shape;18;p2"/>
          <p:cNvPicPr preferRelativeResize="0"/>
          <p:nvPr/>
        </p:nvPicPr>
        <p:blipFill rotWithShape="1">
          <a:blip r:embed="rId3">
            <a:alphaModFix/>
          </a:blip>
          <a:srcRect b="0" l="0" r="0" t="0"/>
          <a:stretch/>
        </p:blipFill>
        <p:spPr>
          <a:xfrm>
            <a:off x="0" y="5006150"/>
            <a:ext cx="9133727" cy="18518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p:cSld name="Content Slide">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0" r="0" t="0"/>
          <a:stretch/>
        </p:blipFill>
        <p:spPr>
          <a:xfrm>
            <a:off x="8164285" y="-1480"/>
            <a:ext cx="979715" cy="961360"/>
          </a:xfrm>
          <a:prstGeom prst="rect">
            <a:avLst/>
          </a:prstGeom>
          <a:noFill/>
          <a:ln>
            <a:noFill/>
          </a:ln>
        </p:spPr>
      </p:pic>
      <p:cxnSp>
        <p:nvCxnSpPr>
          <p:cNvPr id="21" name="Google Shape;21;p3"/>
          <p:cNvCxnSpPr/>
          <p:nvPr/>
        </p:nvCxnSpPr>
        <p:spPr>
          <a:xfrm>
            <a:off x="0" y="990600"/>
            <a:ext cx="9144000" cy="0"/>
          </a:xfrm>
          <a:prstGeom prst="straightConnector1">
            <a:avLst/>
          </a:prstGeom>
          <a:noFill/>
          <a:ln cap="flat" cmpd="sng" w="50800">
            <a:solidFill>
              <a:srgbClr val="366092"/>
            </a:solidFill>
            <a:prstDash val="solid"/>
            <a:round/>
            <a:headEnd len="sm" w="sm" type="none"/>
            <a:tailEnd len="sm" w="sm" type="none"/>
          </a:ln>
        </p:spPr>
      </p:cxnSp>
      <p:cxnSp>
        <p:nvCxnSpPr>
          <p:cNvPr id="22" name="Google Shape;22;p3"/>
          <p:cNvCxnSpPr/>
          <p:nvPr/>
        </p:nvCxnSpPr>
        <p:spPr>
          <a:xfrm>
            <a:off x="0" y="6756400"/>
            <a:ext cx="9144000" cy="0"/>
          </a:xfrm>
          <a:prstGeom prst="straightConnector1">
            <a:avLst/>
          </a:prstGeom>
          <a:noFill/>
          <a:ln cap="flat" cmpd="sng" w="222250">
            <a:solidFill>
              <a:srgbClr val="366092"/>
            </a:solidFill>
            <a:prstDash val="solid"/>
            <a:round/>
            <a:headEnd len="sm" w="sm" type="none"/>
            <a:tailEnd len="sm" w="sm" type="none"/>
          </a:ln>
        </p:spPr>
      </p:cxnSp>
      <p:pic>
        <p:nvPicPr>
          <p:cNvPr id="23" name="Google Shape;23;p3"/>
          <p:cNvPicPr preferRelativeResize="0"/>
          <p:nvPr/>
        </p:nvPicPr>
        <p:blipFill rotWithShape="1">
          <a:blip r:embed="rId3">
            <a:alphaModFix/>
          </a:blip>
          <a:srcRect b="0" l="0" r="0" t="0"/>
          <a:stretch/>
        </p:blipFill>
        <p:spPr>
          <a:xfrm>
            <a:off x="7464197" y="6447291"/>
            <a:ext cx="1666875" cy="198437"/>
          </a:xfrm>
          <a:prstGeom prst="rect">
            <a:avLst/>
          </a:prstGeom>
          <a:noFill/>
          <a:ln>
            <a:noFill/>
          </a:ln>
        </p:spPr>
      </p:pic>
      <p:pic>
        <p:nvPicPr>
          <p:cNvPr id="24" name="Google Shape;24;p3"/>
          <p:cNvPicPr preferRelativeResize="0"/>
          <p:nvPr/>
        </p:nvPicPr>
        <p:blipFill rotWithShape="1">
          <a:blip r:embed="rId4">
            <a:alphaModFix/>
          </a:blip>
          <a:srcRect b="0" l="0" r="0" t="0"/>
          <a:stretch/>
        </p:blipFill>
        <p:spPr>
          <a:xfrm>
            <a:off x="1873072" y="2118212"/>
            <a:ext cx="5321656" cy="3510576"/>
          </a:xfrm>
          <a:prstGeom prst="rect">
            <a:avLst/>
          </a:prstGeom>
          <a:noFill/>
          <a:ln>
            <a:noFill/>
          </a:ln>
        </p:spPr>
      </p:pic>
      <p:sp>
        <p:nvSpPr>
          <p:cNvPr id="25" name="Google Shape;25;p3"/>
          <p:cNvSpPr txBox="1"/>
          <p:nvPr/>
        </p:nvSpPr>
        <p:spPr>
          <a:xfrm>
            <a:off x="8382001" y="6607628"/>
            <a:ext cx="762000" cy="19880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1400" u="none" cap="none" strike="noStrike">
                <a:solidFill>
                  <a:schemeClr val="lt1"/>
                </a:solidFill>
                <a:latin typeface="Calibri"/>
                <a:ea typeface="Calibri"/>
                <a:cs typeface="Calibri"/>
                <a:sym typeface="Calibri"/>
              </a:rPr>
              <a:t>‹#›</a:t>
            </a:fld>
            <a:endParaRPr b="1" i="0" sz="1400" u="none" cap="none" strike="noStrike">
              <a:solidFill>
                <a:schemeClr val="lt1"/>
              </a:solidFill>
              <a:latin typeface="Calibri"/>
              <a:ea typeface="Calibri"/>
              <a:cs typeface="Calibri"/>
              <a:sym typeface="Calibri"/>
            </a:endParaRPr>
          </a:p>
        </p:txBody>
      </p:sp>
      <p:sp>
        <p:nvSpPr>
          <p:cNvPr id="26" name="Google Shape;26;p3"/>
          <p:cNvSpPr txBox="1"/>
          <p:nvPr>
            <p:ph type="title"/>
          </p:nvPr>
        </p:nvSpPr>
        <p:spPr>
          <a:xfrm>
            <a:off x="180654" y="202990"/>
            <a:ext cx="7042080" cy="55458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3"/>
          <p:cNvSpPr txBox="1"/>
          <p:nvPr>
            <p:ph idx="1" type="body"/>
          </p:nvPr>
        </p:nvSpPr>
        <p:spPr>
          <a:xfrm>
            <a:off x="180653" y="1173984"/>
            <a:ext cx="8768137" cy="5223272"/>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atin typeface="Arial"/>
                <a:ea typeface="Arial"/>
                <a:cs typeface="Arial"/>
                <a:sym typeface="Arial"/>
              </a:defRPr>
            </a:lvl1pPr>
            <a:lvl2pPr indent="-355600" lvl="1" marL="914400" algn="l">
              <a:spcBef>
                <a:spcPts val="400"/>
              </a:spcBef>
              <a:spcAft>
                <a:spcPts val="0"/>
              </a:spcAft>
              <a:buClr>
                <a:schemeClr val="dk1"/>
              </a:buClr>
              <a:buSzPts val="2000"/>
              <a:buChar char="–"/>
              <a:defRPr sz="2000">
                <a:latin typeface="Arial"/>
                <a:ea typeface="Arial"/>
                <a:cs typeface="Arial"/>
                <a:sym typeface="Arial"/>
              </a:defRPr>
            </a:lvl2pPr>
            <a:lvl3pPr indent="-342900" lvl="2" marL="1371600" algn="l">
              <a:spcBef>
                <a:spcPts val="360"/>
              </a:spcBef>
              <a:spcAft>
                <a:spcPts val="0"/>
              </a:spcAft>
              <a:buClr>
                <a:schemeClr val="dk1"/>
              </a:buClr>
              <a:buSzPts val="1800"/>
              <a:buChar char="•"/>
              <a:defRPr sz="1800">
                <a:latin typeface="Arial"/>
                <a:ea typeface="Arial"/>
                <a:cs typeface="Arial"/>
                <a:sym typeface="Arial"/>
              </a:defRPr>
            </a:lvl3pPr>
            <a:lvl4pPr indent="-330200" lvl="3" marL="1828800" algn="l">
              <a:spcBef>
                <a:spcPts val="320"/>
              </a:spcBef>
              <a:spcAft>
                <a:spcPts val="0"/>
              </a:spcAft>
              <a:buClr>
                <a:schemeClr val="dk1"/>
              </a:buClr>
              <a:buSzPts val="1600"/>
              <a:buChar char="–"/>
              <a:defRPr sz="1600">
                <a:latin typeface="Arial"/>
                <a:ea typeface="Arial"/>
                <a:cs typeface="Arial"/>
                <a:sym typeface="Arial"/>
              </a:defRPr>
            </a:lvl4pPr>
            <a:lvl5pPr indent="-330200" lvl="4" marL="2286000" algn="l">
              <a:spcBef>
                <a:spcPts val="320"/>
              </a:spcBef>
              <a:spcAft>
                <a:spcPts val="0"/>
              </a:spcAft>
              <a:buClr>
                <a:schemeClr val="dk1"/>
              </a:buClr>
              <a:buSzPts val="1600"/>
              <a:buChar char="»"/>
              <a:defRPr sz="1600">
                <a:latin typeface="Arial"/>
                <a:ea typeface="Arial"/>
                <a:cs typeface="Arial"/>
                <a:sym typeface="Aria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lide" type="twoTxTwoObj">
  <p:cSld name="TWO_OBJECTS_WITH_TEXT">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0" r="0" t="0"/>
          <a:stretch/>
        </p:blipFill>
        <p:spPr>
          <a:xfrm>
            <a:off x="1873072" y="2118212"/>
            <a:ext cx="5321656" cy="3510576"/>
          </a:xfrm>
          <a:prstGeom prst="rect">
            <a:avLst/>
          </a:prstGeom>
          <a:noFill/>
          <a:ln>
            <a:noFill/>
          </a:ln>
        </p:spPr>
      </p:pic>
      <p:sp>
        <p:nvSpPr>
          <p:cNvPr id="30" name="Google Shape;30;p4"/>
          <p:cNvSpPr txBox="1"/>
          <p:nvPr>
            <p:ph type="title"/>
          </p:nvPr>
        </p:nvSpPr>
        <p:spPr>
          <a:xfrm>
            <a:off x="180654" y="202990"/>
            <a:ext cx="7042080" cy="55458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4"/>
          <p:cNvSpPr txBox="1"/>
          <p:nvPr>
            <p:ph idx="1" type="body"/>
          </p:nvPr>
        </p:nvSpPr>
        <p:spPr>
          <a:xfrm>
            <a:off x="180654" y="1132413"/>
            <a:ext cx="4288604" cy="480630"/>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2" name="Google Shape;32;p4"/>
          <p:cNvSpPr txBox="1"/>
          <p:nvPr>
            <p:ph idx="2" type="body"/>
          </p:nvPr>
        </p:nvSpPr>
        <p:spPr>
          <a:xfrm>
            <a:off x="180654" y="1613043"/>
            <a:ext cx="4288604" cy="4784213"/>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3" name="Google Shape;33;p4"/>
          <p:cNvSpPr txBox="1"/>
          <p:nvPr>
            <p:ph idx="3" type="body"/>
          </p:nvPr>
        </p:nvSpPr>
        <p:spPr>
          <a:xfrm>
            <a:off x="4645025" y="1125166"/>
            <a:ext cx="4242121" cy="487877"/>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4" name="Google Shape;34;p4"/>
          <p:cNvSpPr txBox="1"/>
          <p:nvPr>
            <p:ph idx="4" type="body"/>
          </p:nvPr>
        </p:nvSpPr>
        <p:spPr>
          <a:xfrm>
            <a:off x="4645025" y="1613043"/>
            <a:ext cx="4242121" cy="4784213"/>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pic>
        <p:nvPicPr>
          <p:cNvPr id="35" name="Google Shape;35;p4"/>
          <p:cNvPicPr preferRelativeResize="0"/>
          <p:nvPr/>
        </p:nvPicPr>
        <p:blipFill rotWithShape="1">
          <a:blip r:embed="rId3">
            <a:alphaModFix/>
          </a:blip>
          <a:srcRect b="0" l="0" r="0" t="0"/>
          <a:stretch/>
        </p:blipFill>
        <p:spPr>
          <a:xfrm>
            <a:off x="8164285" y="-1480"/>
            <a:ext cx="979715" cy="961360"/>
          </a:xfrm>
          <a:prstGeom prst="rect">
            <a:avLst/>
          </a:prstGeom>
          <a:noFill/>
          <a:ln>
            <a:noFill/>
          </a:ln>
        </p:spPr>
      </p:pic>
      <p:cxnSp>
        <p:nvCxnSpPr>
          <p:cNvPr id="36" name="Google Shape;36;p4"/>
          <p:cNvCxnSpPr/>
          <p:nvPr/>
        </p:nvCxnSpPr>
        <p:spPr>
          <a:xfrm>
            <a:off x="0" y="990600"/>
            <a:ext cx="9144000" cy="0"/>
          </a:xfrm>
          <a:prstGeom prst="straightConnector1">
            <a:avLst/>
          </a:prstGeom>
          <a:noFill/>
          <a:ln cap="flat" cmpd="sng" w="50800">
            <a:solidFill>
              <a:srgbClr val="366092"/>
            </a:solidFill>
            <a:prstDash val="solid"/>
            <a:round/>
            <a:headEnd len="sm" w="sm" type="none"/>
            <a:tailEnd len="sm" w="sm" type="none"/>
          </a:ln>
        </p:spPr>
      </p:cxnSp>
      <p:cxnSp>
        <p:nvCxnSpPr>
          <p:cNvPr id="37" name="Google Shape;37;p4"/>
          <p:cNvCxnSpPr/>
          <p:nvPr/>
        </p:nvCxnSpPr>
        <p:spPr>
          <a:xfrm>
            <a:off x="0" y="6756400"/>
            <a:ext cx="9144000" cy="0"/>
          </a:xfrm>
          <a:prstGeom prst="straightConnector1">
            <a:avLst/>
          </a:prstGeom>
          <a:noFill/>
          <a:ln cap="flat" cmpd="sng" w="222250">
            <a:solidFill>
              <a:srgbClr val="366092"/>
            </a:solidFill>
            <a:prstDash val="solid"/>
            <a:round/>
            <a:headEnd len="sm" w="sm" type="none"/>
            <a:tailEnd len="sm" w="sm" type="none"/>
          </a:ln>
        </p:spPr>
      </p:cxnSp>
      <p:pic>
        <p:nvPicPr>
          <p:cNvPr id="38" name="Google Shape;38;p4"/>
          <p:cNvPicPr preferRelativeResize="0"/>
          <p:nvPr/>
        </p:nvPicPr>
        <p:blipFill rotWithShape="1">
          <a:blip r:embed="rId4">
            <a:alphaModFix/>
          </a:blip>
          <a:srcRect b="0" l="0" r="0" t="0"/>
          <a:stretch/>
        </p:blipFill>
        <p:spPr>
          <a:xfrm>
            <a:off x="7464197" y="6447291"/>
            <a:ext cx="1666875" cy="198437"/>
          </a:xfrm>
          <a:prstGeom prst="rect">
            <a:avLst/>
          </a:prstGeom>
          <a:noFill/>
          <a:ln>
            <a:noFill/>
          </a:ln>
        </p:spPr>
      </p:pic>
      <p:sp>
        <p:nvSpPr>
          <p:cNvPr id="39" name="Google Shape;39;p4"/>
          <p:cNvSpPr txBox="1"/>
          <p:nvPr/>
        </p:nvSpPr>
        <p:spPr>
          <a:xfrm>
            <a:off x="8382001" y="6607628"/>
            <a:ext cx="762000" cy="19880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1400" u="none" cap="none" strike="noStrike">
                <a:solidFill>
                  <a:schemeClr val="lt1"/>
                </a:solidFill>
                <a:latin typeface="Calibri"/>
                <a:ea typeface="Calibri"/>
                <a:cs typeface="Calibri"/>
                <a:sym typeface="Calibri"/>
              </a:rPr>
              <a:t>‹#›</a:t>
            </a:fld>
            <a:endParaRPr b="1"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40" name="Shape 40"/>
        <p:cNvGrpSpPr/>
        <p:nvPr/>
      </p:nvGrpSpPr>
      <p:grpSpPr>
        <a:xfrm>
          <a:off x="0" y="0"/>
          <a:ext cx="0" cy="0"/>
          <a:chOff x="0" y="0"/>
          <a:chExt cx="0" cy="0"/>
        </a:xfrm>
      </p:grpSpPr>
      <p:pic>
        <p:nvPicPr>
          <p:cNvPr id="41" name="Google Shape;41;p5"/>
          <p:cNvPicPr preferRelativeResize="0"/>
          <p:nvPr/>
        </p:nvPicPr>
        <p:blipFill rotWithShape="1">
          <a:blip r:embed="rId2">
            <a:alphaModFix/>
          </a:blip>
          <a:srcRect b="0" l="0" r="0" t="0"/>
          <a:stretch/>
        </p:blipFill>
        <p:spPr>
          <a:xfrm>
            <a:off x="1873072" y="2118212"/>
            <a:ext cx="5321656" cy="3510576"/>
          </a:xfrm>
          <a:prstGeom prst="rect">
            <a:avLst/>
          </a:prstGeom>
          <a:noFill/>
          <a:ln>
            <a:noFill/>
          </a:ln>
        </p:spPr>
      </p:pic>
      <p:pic>
        <p:nvPicPr>
          <p:cNvPr id="42" name="Google Shape;42;p5"/>
          <p:cNvPicPr preferRelativeResize="0"/>
          <p:nvPr/>
        </p:nvPicPr>
        <p:blipFill rotWithShape="1">
          <a:blip r:embed="rId3">
            <a:alphaModFix/>
          </a:blip>
          <a:srcRect b="0" l="0" r="0" t="0"/>
          <a:stretch/>
        </p:blipFill>
        <p:spPr>
          <a:xfrm>
            <a:off x="8164285" y="-1480"/>
            <a:ext cx="979715" cy="961360"/>
          </a:xfrm>
          <a:prstGeom prst="rect">
            <a:avLst/>
          </a:prstGeom>
          <a:noFill/>
          <a:ln>
            <a:noFill/>
          </a:ln>
        </p:spPr>
      </p:pic>
      <p:cxnSp>
        <p:nvCxnSpPr>
          <p:cNvPr id="43" name="Google Shape;43;p5"/>
          <p:cNvCxnSpPr/>
          <p:nvPr/>
        </p:nvCxnSpPr>
        <p:spPr>
          <a:xfrm>
            <a:off x="0" y="990600"/>
            <a:ext cx="9144000" cy="0"/>
          </a:xfrm>
          <a:prstGeom prst="straightConnector1">
            <a:avLst/>
          </a:prstGeom>
          <a:noFill/>
          <a:ln cap="flat" cmpd="sng" w="50800">
            <a:solidFill>
              <a:srgbClr val="366092"/>
            </a:solidFill>
            <a:prstDash val="solid"/>
            <a:round/>
            <a:headEnd len="sm" w="sm" type="none"/>
            <a:tailEnd len="sm" w="sm" type="none"/>
          </a:ln>
        </p:spPr>
      </p:cxnSp>
      <p:cxnSp>
        <p:nvCxnSpPr>
          <p:cNvPr id="44" name="Google Shape;44;p5"/>
          <p:cNvCxnSpPr/>
          <p:nvPr/>
        </p:nvCxnSpPr>
        <p:spPr>
          <a:xfrm>
            <a:off x="0" y="6756400"/>
            <a:ext cx="9144000" cy="0"/>
          </a:xfrm>
          <a:prstGeom prst="straightConnector1">
            <a:avLst/>
          </a:prstGeom>
          <a:noFill/>
          <a:ln cap="flat" cmpd="sng" w="222250">
            <a:solidFill>
              <a:srgbClr val="366092"/>
            </a:solidFill>
            <a:prstDash val="solid"/>
            <a:round/>
            <a:headEnd len="sm" w="sm" type="none"/>
            <a:tailEnd len="sm" w="sm" type="none"/>
          </a:ln>
        </p:spPr>
      </p:cxnSp>
      <p:pic>
        <p:nvPicPr>
          <p:cNvPr id="45" name="Google Shape;45;p5"/>
          <p:cNvPicPr preferRelativeResize="0"/>
          <p:nvPr/>
        </p:nvPicPr>
        <p:blipFill rotWithShape="1">
          <a:blip r:embed="rId4">
            <a:alphaModFix/>
          </a:blip>
          <a:srcRect b="0" l="0" r="0" t="0"/>
          <a:stretch/>
        </p:blipFill>
        <p:spPr>
          <a:xfrm>
            <a:off x="7464197" y="6447291"/>
            <a:ext cx="1666875" cy="198437"/>
          </a:xfrm>
          <a:prstGeom prst="rect">
            <a:avLst/>
          </a:prstGeom>
          <a:noFill/>
          <a:ln>
            <a:noFill/>
          </a:ln>
        </p:spPr>
      </p:pic>
      <p:sp>
        <p:nvSpPr>
          <p:cNvPr id="46" name="Google Shape;46;p5"/>
          <p:cNvSpPr txBox="1"/>
          <p:nvPr/>
        </p:nvSpPr>
        <p:spPr>
          <a:xfrm>
            <a:off x="8382001" y="6607628"/>
            <a:ext cx="762000" cy="19880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1400" u="none" cap="none" strike="noStrike">
                <a:solidFill>
                  <a:schemeClr val="lt1"/>
                </a:solidFill>
                <a:latin typeface="Calibri"/>
                <a:ea typeface="Calibri"/>
                <a:cs typeface="Calibri"/>
                <a:sym typeface="Calibri"/>
              </a:rPr>
              <a:t>‹#›</a:t>
            </a:fld>
            <a:endParaRPr b="1"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st Slide">
  <p:cSld name="Last Slide">
    <p:spTree>
      <p:nvGrpSpPr>
        <p:cNvPr id="47" name="Shape 47"/>
        <p:cNvGrpSpPr/>
        <p:nvPr/>
      </p:nvGrpSpPr>
      <p:grpSpPr>
        <a:xfrm>
          <a:off x="0" y="0"/>
          <a:ext cx="0" cy="0"/>
          <a:chOff x="0" y="0"/>
          <a:chExt cx="0" cy="0"/>
        </a:xfrm>
      </p:grpSpPr>
      <p:sp>
        <p:nvSpPr>
          <p:cNvPr id="48" name="Google Shape;48;p6"/>
          <p:cNvSpPr txBox="1"/>
          <p:nvPr/>
        </p:nvSpPr>
        <p:spPr>
          <a:xfrm>
            <a:off x="8382001" y="6607628"/>
            <a:ext cx="762000" cy="19880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1400" u="none" cap="none" strike="noStrike">
                <a:solidFill>
                  <a:schemeClr val="lt1"/>
                </a:solidFill>
                <a:latin typeface="Calibri"/>
                <a:ea typeface="Calibri"/>
                <a:cs typeface="Calibri"/>
                <a:sym typeface="Calibri"/>
              </a:rPr>
              <a:t>‹#›</a:t>
            </a:fld>
            <a:endParaRPr b="1" i="0" sz="1400" u="none" cap="none" strike="noStrike">
              <a:solidFill>
                <a:schemeClr val="lt1"/>
              </a:solidFill>
              <a:latin typeface="Calibri"/>
              <a:ea typeface="Calibri"/>
              <a:cs typeface="Calibri"/>
              <a:sym typeface="Calibri"/>
            </a:endParaRPr>
          </a:p>
        </p:txBody>
      </p:sp>
      <p:sp>
        <p:nvSpPr>
          <p:cNvPr id="49" name="Google Shape;49;p6"/>
          <p:cNvSpPr txBox="1"/>
          <p:nvPr>
            <p:ph type="title"/>
          </p:nvPr>
        </p:nvSpPr>
        <p:spPr>
          <a:xfrm>
            <a:off x="3363913" y="2971801"/>
            <a:ext cx="2452687" cy="711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b="1" sz="36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cxnSp>
        <p:nvCxnSpPr>
          <p:cNvPr id="50" name="Google Shape;50;p6"/>
          <p:cNvCxnSpPr/>
          <p:nvPr/>
        </p:nvCxnSpPr>
        <p:spPr>
          <a:xfrm>
            <a:off x="3595524" y="3619535"/>
            <a:ext cx="2009553" cy="0"/>
          </a:xfrm>
          <a:prstGeom prst="straightConnector1">
            <a:avLst/>
          </a:prstGeom>
          <a:noFill/>
          <a:ln cap="flat" cmpd="sng" w="50800">
            <a:solidFill>
              <a:srgbClr val="366092"/>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7"/>
          <p:cNvSpPr txBox="1"/>
          <p:nvPr>
            <p:ph idx="4294967295" type="title"/>
          </p:nvPr>
        </p:nvSpPr>
        <p:spPr>
          <a:xfrm>
            <a:off x="1069520" y="1111751"/>
            <a:ext cx="7247166" cy="49933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3400">
                <a:solidFill>
                  <a:srgbClr val="1A1A1A"/>
                </a:solidFill>
                <a:latin typeface="Raleway"/>
                <a:ea typeface="Raleway"/>
                <a:cs typeface="Raleway"/>
                <a:sym typeface="Raleway"/>
              </a:rPr>
              <a:t>CSN-503</a:t>
            </a:r>
            <a:r>
              <a:rPr b="1" lang="en-US" sz="2300">
                <a:solidFill>
                  <a:srgbClr val="1A1A1A"/>
                </a:solidFill>
                <a:latin typeface="Raleway"/>
                <a:ea typeface="Raleway"/>
                <a:cs typeface="Raleway"/>
                <a:sym typeface="Raleway"/>
              </a:rPr>
              <a:t> </a:t>
            </a:r>
            <a:r>
              <a:rPr b="1" lang="en-US" sz="3400">
                <a:solidFill>
                  <a:srgbClr val="1A1A1A"/>
                </a:solidFill>
                <a:latin typeface="Raleway"/>
                <a:ea typeface="Raleway"/>
                <a:cs typeface="Raleway"/>
                <a:sym typeface="Raleway"/>
              </a:rPr>
              <a:t>Project</a:t>
            </a:r>
            <a:endParaRPr b="1" sz="2800"/>
          </a:p>
        </p:txBody>
      </p:sp>
      <p:sp>
        <p:nvSpPr>
          <p:cNvPr id="56" name="Google Shape;56;p7"/>
          <p:cNvSpPr txBox="1"/>
          <p:nvPr>
            <p:ph idx="4294967295" type="body"/>
          </p:nvPr>
        </p:nvSpPr>
        <p:spPr>
          <a:xfrm>
            <a:off x="1069525" y="2640425"/>
            <a:ext cx="7247100" cy="2566800"/>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000">
                <a:latin typeface="Lato"/>
                <a:ea typeface="Lato"/>
                <a:cs typeface="Lato"/>
                <a:sym typeface="Lato"/>
              </a:rPr>
              <a:t>Deepak Sahu (20535011)			                                           </a:t>
            </a:r>
            <a:endParaRPr sz="2000">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lang="en-US" sz="2000">
                <a:latin typeface="Lato"/>
                <a:ea typeface="Lato"/>
                <a:cs typeface="Lato"/>
                <a:sym typeface="Lato"/>
              </a:rPr>
              <a:t>Pranav Mehta (20535020)</a:t>
            </a:r>
            <a:endParaRPr sz="2000">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lang="en-US" sz="2000">
                <a:latin typeface="Lato"/>
                <a:ea typeface="Lato"/>
                <a:cs typeface="Lato"/>
                <a:sym typeface="Lato"/>
              </a:rPr>
              <a:t>Sarthak Sharma (20535025)</a:t>
            </a:r>
            <a:endParaRPr sz="2000">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lang="en-US" sz="2000">
                <a:latin typeface="Lato"/>
                <a:ea typeface="Lato"/>
                <a:cs typeface="Lato"/>
                <a:sym typeface="Lato"/>
              </a:rPr>
              <a:t>Shivam (20535026)	                                                         </a:t>
            </a:r>
            <a:endParaRPr sz="2000">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lang="en-US" sz="2000">
                <a:latin typeface="Lato"/>
                <a:ea typeface="Lato"/>
                <a:cs typeface="Lato"/>
                <a:sym typeface="Lato"/>
              </a:rPr>
              <a:t>Shweta (20535027)                                          </a:t>
            </a:r>
            <a:endParaRPr sz="2000">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lang="en-US" sz="2000">
                <a:latin typeface="Lato"/>
                <a:ea typeface="Lato"/>
                <a:cs typeface="Lato"/>
                <a:sym typeface="Lato"/>
              </a:rPr>
              <a:t>Taj Mohammad (20535030)</a:t>
            </a:r>
            <a:endParaRPr sz="2000">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lang="en-US" sz="2000">
                <a:latin typeface="Lato"/>
                <a:ea typeface="Lato"/>
                <a:cs typeface="Lato"/>
                <a:sym typeface="Lato"/>
              </a:rPr>
              <a:t>Karthi Kannan M (20535037)</a:t>
            </a:r>
            <a:endParaRPr b="1" sz="2000"/>
          </a:p>
        </p:txBody>
      </p:sp>
      <p:sp>
        <p:nvSpPr>
          <p:cNvPr id="57" name="Google Shape;57;p7"/>
          <p:cNvSpPr txBox="1"/>
          <p:nvPr>
            <p:ph idx="4294967295" type="body"/>
          </p:nvPr>
        </p:nvSpPr>
        <p:spPr>
          <a:xfrm>
            <a:off x="1193570" y="5951336"/>
            <a:ext cx="7247100" cy="4233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1" sz="1800" u="none" cap="none" strike="noStrike">
              <a:solidFill>
                <a:schemeClr val="dk1"/>
              </a:solidFill>
              <a:latin typeface="Calibri"/>
              <a:ea typeface="Calibri"/>
              <a:cs typeface="Calibri"/>
              <a:sym typeface="Calibri"/>
            </a:endParaRPr>
          </a:p>
        </p:txBody>
      </p:sp>
      <p:sp>
        <p:nvSpPr>
          <p:cNvPr id="58" name="Google Shape;58;p7"/>
          <p:cNvSpPr txBox="1"/>
          <p:nvPr>
            <p:ph idx="4294967295" type="body"/>
          </p:nvPr>
        </p:nvSpPr>
        <p:spPr>
          <a:xfrm>
            <a:off x="1069520" y="2018662"/>
            <a:ext cx="7247100" cy="4233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2800">
                <a:latin typeface="Arial"/>
                <a:ea typeface="Arial"/>
                <a:cs typeface="Arial"/>
                <a:sym typeface="Arial"/>
              </a:rPr>
              <a:t>SECURE FILE TRANSFER APPLICATION </a:t>
            </a:r>
            <a:endParaRPr b="1" i="1" sz="2800">
              <a:solidFill>
                <a:srgbClr val="0000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180654" y="202990"/>
            <a:ext cx="7042200" cy="55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800">
                <a:latin typeface="Raleway"/>
                <a:ea typeface="Raleway"/>
                <a:cs typeface="Raleway"/>
                <a:sym typeface="Raleway"/>
              </a:rPr>
              <a:t>Socket Programming Client Side</a:t>
            </a:r>
            <a:endParaRPr sz="2800">
              <a:latin typeface="Raleway"/>
              <a:ea typeface="Raleway"/>
              <a:cs typeface="Raleway"/>
              <a:sym typeface="Raleway"/>
            </a:endParaRPr>
          </a:p>
        </p:txBody>
      </p:sp>
      <p:sp>
        <p:nvSpPr>
          <p:cNvPr id="119" name="Google Shape;119;p16"/>
          <p:cNvSpPr txBox="1"/>
          <p:nvPr>
            <p:ph idx="1" type="body"/>
          </p:nvPr>
        </p:nvSpPr>
        <p:spPr>
          <a:xfrm>
            <a:off x="180653" y="1173984"/>
            <a:ext cx="8768100" cy="5223300"/>
          </a:xfrm>
          <a:prstGeom prst="rect">
            <a:avLst/>
          </a:prstGeom>
          <a:noFill/>
          <a:ln>
            <a:noFill/>
          </a:ln>
        </p:spPr>
        <p:txBody>
          <a:bodyPr anchorCtr="0" anchor="t" bIns="45700" lIns="91425" spcFirstLastPara="1" rIns="91425" wrap="square" tIns="45700">
            <a:noAutofit/>
          </a:bodyPr>
          <a:lstStyle/>
          <a:p>
            <a:pPr indent="-355600" lvl="0" marL="457200" rtl="0" algn="l">
              <a:spcBef>
                <a:spcPts val="0"/>
              </a:spcBef>
              <a:spcAft>
                <a:spcPts val="0"/>
              </a:spcAft>
              <a:buSzPts val="2000"/>
              <a:buFont typeface="Lato"/>
              <a:buAutoNum type="arabicPeriod"/>
            </a:pPr>
            <a:r>
              <a:rPr lang="en-US" sz="2000">
                <a:latin typeface="Lato"/>
                <a:ea typeface="Lato"/>
                <a:cs typeface="Lato"/>
                <a:sym typeface="Lato"/>
              </a:rPr>
              <a:t>Socket - Interface between application and network.</a:t>
            </a:r>
            <a:endParaRPr sz="2000">
              <a:latin typeface="Lato"/>
              <a:ea typeface="Lato"/>
              <a:cs typeface="Lato"/>
              <a:sym typeface="Lato"/>
            </a:endParaRPr>
          </a:p>
          <a:p>
            <a:pPr indent="-355600" lvl="0" marL="457200" rtl="0" algn="l">
              <a:spcBef>
                <a:spcPts val="0"/>
              </a:spcBef>
              <a:spcAft>
                <a:spcPts val="0"/>
              </a:spcAft>
              <a:buSzPts val="2000"/>
              <a:buFont typeface="Lato"/>
              <a:buAutoNum type="arabicPeriod"/>
            </a:pPr>
            <a:r>
              <a:rPr lang="en-US" sz="2000">
                <a:latin typeface="Lato"/>
                <a:ea typeface="Lato"/>
                <a:cs typeface="Lato"/>
                <a:sym typeface="Lato"/>
              </a:rPr>
              <a:t>Two types of Sockets</a:t>
            </a:r>
            <a:endParaRPr sz="2000">
              <a:latin typeface="Lato"/>
              <a:ea typeface="Lato"/>
              <a:cs typeface="Lato"/>
              <a:sym typeface="Lato"/>
            </a:endParaRPr>
          </a:p>
          <a:p>
            <a:pPr indent="-355600" lvl="1" marL="914400" rtl="0" algn="l">
              <a:spcBef>
                <a:spcPts val="0"/>
              </a:spcBef>
              <a:spcAft>
                <a:spcPts val="0"/>
              </a:spcAft>
              <a:buSzPts val="2000"/>
              <a:buFont typeface="Lato"/>
              <a:buAutoNum type="alphaLcPeriod"/>
            </a:pPr>
            <a:r>
              <a:rPr lang="en-US">
                <a:latin typeface="Lato"/>
                <a:ea typeface="Lato"/>
                <a:cs typeface="Lato"/>
                <a:sym typeface="Lato"/>
              </a:rPr>
              <a:t>TCP</a:t>
            </a:r>
            <a:endParaRPr>
              <a:latin typeface="Lato"/>
              <a:ea typeface="Lato"/>
              <a:cs typeface="Lato"/>
              <a:sym typeface="Lato"/>
            </a:endParaRPr>
          </a:p>
          <a:p>
            <a:pPr indent="-355600" lvl="1" marL="914400" rtl="0" algn="l">
              <a:spcBef>
                <a:spcPts val="0"/>
              </a:spcBef>
              <a:spcAft>
                <a:spcPts val="0"/>
              </a:spcAft>
              <a:buSzPts val="2000"/>
              <a:buFont typeface="Lato"/>
              <a:buAutoNum type="alphaLcPeriod"/>
            </a:pPr>
            <a:r>
              <a:rPr lang="en-US">
                <a:latin typeface="Lato"/>
                <a:ea typeface="Lato"/>
                <a:cs typeface="Lato"/>
                <a:sym typeface="Lato"/>
              </a:rPr>
              <a:t>UDP</a:t>
            </a:r>
            <a:endParaRPr>
              <a:latin typeface="Lato"/>
              <a:ea typeface="Lato"/>
              <a:cs typeface="Lato"/>
              <a:sym typeface="Lato"/>
            </a:endParaRPr>
          </a:p>
          <a:p>
            <a:pPr indent="-355600" lvl="0" marL="457200" rtl="0" algn="l">
              <a:spcBef>
                <a:spcPts val="0"/>
              </a:spcBef>
              <a:spcAft>
                <a:spcPts val="0"/>
              </a:spcAft>
              <a:buSzPts val="2000"/>
              <a:buFont typeface="Lato"/>
              <a:buAutoNum type="arabicPeriod"/>
            </a:pPr>
            <a:r>
              <a:rPr lang="en-US" sz="2000">
                <a:latin typeface="Lato"/>
                <a:ea typeface="Lato"/>
                <a:cs typeface="Lato"/>
                <a:sym typeface="Lato"/>
              </a:rPr>
              <a:t>TCP socket used for reliable delivery.</a:t>
            </a:r>
            <a:endParaRPr sz="2000">
              <a:latin typeface="Lato"/>
              <a:ea typeface="Lato"/>
              <a:cs typeface="Lato"/>
              <a:sym typeface="Lato"/>
            </a:endParaRPr>
          </a:p>
          <a:p>
            <a:pPr indent="-190500" lvl="0" marL="342900" rtl="0" algn="l">
              <a:spcBef>
                <a:spcPts val="0"/>
              </a:spcBef>
              <a:spcAft>
                <a:spcPts val="0"/>
              </a:spcAft>
              <a:buClr>
                <a:schemeClr val="dk1"/>
              </a:buClr>
              <a:buSzPts val="2400"/>
              <a:buNone/>
            </a:pPr>
            <a:r>
              <a:t/>
            </a:r>
            <a:endParaRPr>
              <a:latin typeface="Lato"/>
              <a:ea typeface="Lato"/>
              <a:cs typeface="Lato"/>
              <a:sym typeface="Lato"/>
            </a:endParaRPr>
          </a:p>
        </p:txBody>
      </p:sp>
      <p:pic>
        <p:nvPicPr>
          <p:cNvPr id="120" name="Google Shape;120;p16"/>
          <p:cNvPicPr preferRelativeResize="0"/>
          <p:nvPr/>
        </p:nvPicPr>
        <p:blipFill>
          <a:blip r:embed="rId3">
            <a:alphaModFix/>
          </a:blip>
          <a:stretch>
            <a:fillRect/>
          </a:stretch>
        </p:blipFill>
        <p:spPr>
          <a:xfrm>
            <a:off x="484450" y="3561875"/>
            <a:ext cx="4416250" cy="2516375"/>
          </a:xfrm>
          <a:prstGeom prst="rect">
            <a:avLst/>
          </a:prstGeom>
          <a:noFill/>
          <a:ln>
            <a:noFill/>
          </a:ln>
        </p:spPr>
      </p:pic>
      <p:pic>
        <p:nvPicPr>
          <p:cNvPr id="121" name="Google Shape;121;p16"/>
          <p:cNvPicPr preferRelativeResize="0"/>
          <p:nvPr/>
        </p:nvPicPr>
        <p:blipFill>
          <a:blip r:embed="rId4">
            <a:alphaModFix/>
          </a:blip>
          <a:stretch>
            <a:fillRect/>
          </a:stretch>
        </p:blipFill>
        <p:spPr>
          <a:xfrm>
            <a:off x="5295900" y="4906675"/>
            <a:ext cx="3192425" cy="1171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180654" y="202990"/>
            <a:ext cx="7042200" cy="55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800">
                <a:latin typeface="Raleway"/>
                <a:ea typeface="Raleway"/>
                <a:cs typeface="Raleway"/>
                <a:sym typeface="Raleway"/>
              </a:rPr>
              <a:t>STAGES OF CLIENT SIDE</a:t>
            </a:r>
            <a:endParaRPr sz="2800">
              <a:latin typeface="Raleway"/>
              <a:ea typeface="Raleway"/>
              <a:cs typeface="Raleway"/>
              <a:sym typeface="Raleway"/>
            </a:endParaRPr>
          </a:p>
        </p:txBody>
      </p:sp>
      <p:sp>
        <p:nvSpPr>
          <p:cNvPr id="127" name="Google Shape;127;p17"/>
          <p:cNvSpPr txBox="1"/>
          <p:nvPr>
            <p:ph idx="1" type="body"/>
          </p:nvPr>
        </p:nvSpPr>
        <p:spPr>
          <a:xfrm>
            <a:off x="180653" y="1173984"/>
            <a:ext cx="8768100" cy="522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000" u="sng">
                <a:latin typeface="Lato"/>
                <a:ea typeface="Lato"/>
                <a:cs typeface="Lato"/>
                <a:sym typeface="Lato"/>
              </a:rPr>
              <a:t>2 Stages involved</a:t>
            </a:r>
            <a:r>
              <a:rPr lang="en-US" sz="2000">
                <a:latin typeface="Lato"/>
                <a:ea typeface="Lato"/>
                <a:cs typeface="Lato"/>
                <a:sym typeface="Lato"/>
              </a:rPr>
              <a:t>:</a:t>
            </a:r>
            <a:endParaRPr sz="2000">
              <a:latin typeface="Lato"/>
              <a:ea typeface="Lato"/>
              <a:cs typeface="Lato"/>
              <a:sym typeface="Lato"/>
            </a:endParaRPr>
          </a:p>
          <a:p>
            <a:pPr indent="-355600" lvl="0" marL="457200" rtl="0" algn="l">
              <a:spcBef>
                <a:spcPts val="0"/>
              </a:spcBef>
              <a:spcAft>
                <a:spcPts val="0"/>
              </a:spcAft>
              <a:buSzPts val="2000"/>
              <a:buFont typeface="Lato"/>
              <a:buAutoNum type="arabicPeriod"/>
            </a:pPr>
            <a:r>
              <a:rPr lang="en-US" sz="2000" u="sng">
                <a:latin typeface="Lato"/>
                <a:ea typeface="Lato"/>
                <a:cs typeface="Lato"/>
                <a:sym typeface="Lato"/>
              </a:rPr>
              <a:t>Socket creation</a:t>
            </a:r>
            <a:r>
              <a:rPr lang="en-US" sz="2000">
                <a:latin typeface="Lato"/>
                <a:ea typeface="Lato"/>
                <a:cs typeface="Lato"/>
                <a:sym typeface="Lato"/>
              </a:rPr>
              <a:t> - int sockfd = socket(domain, type, protocol)</a:t>
            </a:r>
            <a:endParaRPr sz="2000">
              <a:latin typeface="Lato"/>
              <a:ea typeface="Lato"/>
              <a:cs typeface="Lato"/>
              <a:sym typeface="Lato"/>
            </a:endParaRPr>
          </a:p>
          <a:p>
            <a:pPr indent="457200" lvl="0" marL="457200" rtl="0" algn="l">
              <a:spcBef>
                <a:spcPts val="0"/>
              </a:spcBef>
              <a:spcAft>
                <a:spcPts val="0"/>
              </a:spcAft>
              <a:buNone/>
            </a:pPr>
            <a:r>
              <a:rPr b="1" lang="en-US" sz="2000">
                <a:latin typeface="Lato"/>
                <a:ea typeface="Lato"/>
                <a:cs typeface="Lato"/>
                <a:sym typeface="Lato"/>
              </a:rPr>
              <a:t>sockfd</a:t>
            </a:r>
            <a:r>
              <a:rPr lang="en-US" sz="2000">
                <a:latin typeface="Lato"/>
                <a:ea typeface="Lato"/>
                <a:cs typeface="Lato"/>
                <a:sym typeface="Lato"/>
              </a:rPr>
              <a:t>: Socket descriptor, an integer (like a file-handle)</a:t>
            </a:r>
            <a:endParaRPr sz="2000">
              <a:latin typeface="Lato"/>
              <a:ea typeface="Lato"/>
              <a:cs typeface="Lato"/>
              <a:sym typeface="Lato"/>
            </a:endParaRPr>
          </a:p>
          <a:p>
            <a:pPr indent="457200" lvl="0" marL="457200" rtl="0" algn="l">
              <a:spcBef>
                <a:spcPts val="0"/>
              </a:spcBef>
              <a:spcAft>
                <a:spcPts val="0"/>
              </a:spcAft>
              <a:buNone/>
            </a:pPr>
            <a:r>
              <a:rPr b="1" lang="en-US" sz="2000">
                <a:latin typeface="Lato"/>
                <a:ea typeface="Lato"/>
                <a:cs typeface="Lato"/>
                <a:sym typeface="Lato"/>
              </a:rPr>
              <a:t>d</a:t>
            </a:r>
            <a:r>
              <a:rPr b="1" lang="en-US" sz="2000">
                <a:latin typeface="Lato"/>
                <a:ea typeface="Lato"/>
                <a:cs typeface="Lato"/>
                <a:sym typeface="Lato"/>
              </a:rPr>
              <a:t>omain</a:t>
            </a:r>
            <a:r>
              <a:rPr lang="en-US" sz="2000">
                <a:latin typeface="Lato"/>
                <a:ea typeface="Lato"/>
                <a:cs typeface="Lato"/>
                <a:sym typeface="Lato"/>
              </a:rPr>
              <a:t>: Integer, communication domain e.g., AF_INET, AF_INET6 </a:t>
            </a:r>
            <a:endParaRPr sz="2000">
              <a:latin typeface="Lato"/>
              <a:ea typeface="Lato"/>
              <a:cs typeface="Lato"/>
              <a:sym typeface="Lato"/>
            </a:endParaRPr>
          </a:p>
          <a:p>
            <a:pPr indent="457200" lvl="0" marL="457200" rtl="0" algn="l">
              <a:spcBef>
                <a:spcPts val="0"/>
              </a:spcBef>
              <a:spcAft>
                <a:spcPts val="0"/>
              </a:spcAft>
              <a:buNone/>
            </a:pPr>
            <a:r>
              <a:rPr b="1" lang="en-US" sz="2000">
                <a:latin typeface="Lato"/>
                <a:ea typeface="Lato"/>
                <a:cs typeface="Lato"/>
                <a:sym typeface="Lato"/>
              </a:rPr>
              <a:t>t</a:t>
            </a:r>
            <a:r>
              <a:rPr b="1" lang="en-US" sz="2000">
                <a:latin typeface="Lato"/>
                <a:ea typeface="Lato"/>
                <a:cs typeface="Lato"/>
                <a:sym typeface="Lato"/>
              </a:rPr>
              <a:t>ype</a:t>
            </a:r>
            <a:r>
              <a:rPr lang="en-US" sz="2000">
                <a:latin typeface="Lato"/>
                <a:ea typeface="Lato"/>
                <a:cs typeface="Lato"/>
                <a:sym typeface="Lato"/>
              </a:rPr>
              <a:t>: Communication type</a:t>
            </a:r>
            <a:endParaRPr sz="2000">
              <a:latin typeface="Lato"/>
              <a:ea typeface="Lato"/>
              <a:cs typeface="Lato"/>
              <a:sym typeface="Lato"/>
            </a:endParaRPr>
          </a:p>
          <a:p>
            <a:pPr indent="457200" lvl="0" marL="457200" rtl="0" algn="l">
              <a:spcBef>
                <a:spcPts val="0"/>
              </a:spcBef>
              <a:spcAft>
                <a:spcPts val="0"/>
              </a:spcAft>
              <a:buNone/>
            </a:pPr>
            <a:r>
              <a:rPr b="1" lang="en-US" sz="2000">
                <a:latin typeface="Lato"/>
                <a:ea typeface="Lato"/>
                <a:cs typeface="Lato"/>
                <a:sym typeface="Lato"/>
              </a:rPr>
              <a:t>p</a:t>
            </a:r>
            <a:r>
              <a:rPr b="1" lang="en-US" sz="2000">
                <a:latin typeface="Lato"/>
                <a:ea typeface="Lato"/>
                <a:cs typeface="Lato"/>
                <a:sym typeface="Lato"/>
              </a:rPr>
              <a:t>rotocol</a:t>
            </a:r>
            <a:r>
              <a:rPr lang="en-US" sz="2000">
                <a:latin typeface="Lato"/>
                <a:ea typeface="Lato"/>
                <a:cs typeface="Lato"/>
                <a:sym typeface="Lato"/>
              </a:rPr>
              <a:t>: Protocol value for Internet Protocol(IP), which is 0. </a:t>
            </a:r>
            <a:endParaRPr sz="2000">
              <a:latin typeface="Lato"/>
              <a:ea typeface="Lato"/>
              <a:cs typeface="Lato"/>
              <a:sym typeface="Lato"/>
            </a:endParaRPr>
          </a:p>
          <a:p>
            <a:pPr indent="457200" lvl="0" marL="457200" rtl="0" algn="l">
              <a:spcBef>
                <a:spcPts val="0"/>
              </a:spcBef>
              <a:spcAft>
                <a:spcPts val="0"/>
              </a:spcAft>
              <a:buNone/>
            </a:pPr>
            <a:r>
              <a:t/>
            </a:r>
            <a:endParaRPr sz="2000">
              <a:latin typeface="Lato"/>
              <a:ea typeface="Lato"/>
              <a:cs typeface="Lato"/>
              <a:sym typeface="Lato"/>
            </a:endParaRPr>
          </a:p>
          <a:p>
            <a:pPr indent="0" lvl="0" marL="0" rtl="0" algn="l">
              <a:spcBef>
                <a:spcPts val="0"/>
              </a:spcBef>
              <a:spcAft>
                <a:spcPts val="0"/>
              </a:spcAft>
              <a:buNone/>
            </a:pPr>
            <a:r>
              <a:t/>
            </a:r>
            <a:endParaRPr sz="2000">
              <a:latin typeface="Lato"/>
              <a:ea typeface="Lato"/>
              <a:cs typeface="Lato"/>
              <a:sym typeface="Lato"/>
            </a:endParaRPr>
          </a:p>
          <a:p>
            <a:pPr indent="0" lvl="0" marL="0" rtl="0" algn="l">
              <a:spcBef>
                <a:spcPts val="0"/>
              </a:spcBef>
              <a:spcAft>
                <a:spcPts val="0"/>
              </a:spcAft>
              <a:buNone/>
            </a:pPr>
            <a:r>
              <a:t/>
            </a:r>
            <a:endParaRPr sz="2000">
              <a:latin typeface="Lato"/>
              <a:ea typeface="Lato"/>
              <a:cs typeface="Lato"/>
              <a:sym typeface="Lato"/>
            </a:endParaRPr>
          </a:p>
          <a:p>
            <a:pPr indent="-355600" lvl="0" marL="457200" rtl="0" algn="l">
              <a:spcBef>
                <a:spcPts val="0"/>
              </a:spcBef>
              <a:spcAft>
                <a:spcPts val="0"/>
              </a:spcAft>
              <a:buSzPts val="2000"/>
              <a:buFont typeface="Lato"/>
              <a:buAutoNum type="arabicPeriod"/>
            </a:pPr>
            <a:r>
              <a:rPr lang="en-US" sz="2000" u="sng">
                <a:latin typeface="Lato"/>
                <a:ea typeface="Lato"/>
                <a:cs typeface="Lato"/>
                <a:sym typeface="Lato"/>
              </a:rPr>
              <a:t>Connect</a:t>
            </a:r>
            <a:r>
              <a:rPr lang="en-US" sz="2000">
                <a:latin typeface="Lato"/>
                <a:ea typeface="Lato"/>
                <a:cs typeface="Lato"/>
                <a:sym typeface="Lato"/>
              </a:rPr>
              <a:t> - The connect() function connects the socket referred to by the file descriptor sockfd to the address specified by addr. Server’s address and port is specified in addr.</a:t>
            </a:r>
            <a:endParaRPr sz="2000">
              <a:latin typeface="Lato"/>
              <a:ea typeface="Lato"/>
              <a:cs typeface="Lato"/>
              <a:sym typeface="Lato"/>
            </a:endParaRPr>
          </a:p>
          <a:p>
            <a:pPr indent="-355600" lvl="1" marL="914400" rtl="0" algn="l">
              <a:spcBef>
                <a:spcPts val="0"/>
              </a:spcBef>
              <a:spcAft>
                <a:spcPts val="0"/>
              </a:spcAft>
              <a:buSzPts val="2000"/>
              <a:buFont typeface="Lato"/>
              <a:buAutoNum type="alphaLcPeriod"/>
            </a:pPr>
            <a:r>
              <a:rPr lang="en-US" sz="2000">
                <a:latin typeface="Lato"/>
                <a:ea typeface="Lato"/>
                <a:cs typeface="Lato"/>
                <a:sym typeface="Lato"/>
              </a:rPr>
              <a:t>Int connect(int sockfd, const struct sockaddr *addr, socklen_t addrlen) </a:t>
            </a:r>
            <a:endParaRPr sz="2000">
              <a:latin typeface="Lato"/>
              <a:ea typeface="Lato"/>
              <a:cs typeface="Lato"/>
              <a:sym typeface="Lato"/>
            </a:endParaRPr>
          </a:p>
          <a:p>
            <a:pPr indent="0" lvl="0" marL="457200" rtl="0" algn="l">
              <a:spcBef>
                <a:spcPts val="0"/>
              </a:spcBef>
              <a:spcAft>
                <a:spcPts val="0"/>
              </a:spcAft>
              <a:buNone/>
            </a:pPr>
            <a:r>
              <a:t/>
            </a:r>
            <a:endParaRPr sz="2000">
              <a:latin typeface="Lato"/>
              <a:ea typeface="Lato"/>
              <a:cs typeface="Lato"/>
              <a:sym typeface="Lato"/>
            </a:endParaRPr>
          </a:p>
          <a:p>
            <a:pPr indent="-190500" lvl="0" marL="342900" rtl="0" algn="l">
              <a:spcBef>
                <a:spcPts val="0"/>
              </a:spcBef>
              <a:spcAft>
                <a:spcPts val="0"/>
              </a:spcAft>
              <a:buClr>
                <a:schemeClr val="dk1"/>
              </a:buClr>
              <a:buSzPts val="2400"/>
              <a:buNone/>
            </a:pPr>
            <a:r>
              <a:t/>
            </a:r>
            <a:endParaRPr sz="2000">
              <a:latin typeface="Lato"/>
              <a:ea typeface="Lato"/>
              <a:cs typeface="Lato"/>
              <a:sym typeface="Lato"/>
            </a:endParaRPr>
          </a:p>
        </p:txBody>
      </p:sp>
      <p:pic>
        <p:nvPicPr>
          <p:cNvPr id="128" name="Google Shape;128;p17"/>
          <p:cNvPicPr preferRelativeResize="0"/>
          <p:nvPr/>
        </p:nvPicPr>
        <p:blipFill>
          <a:blip r:embed="rId3">
            <a:alphaModFix/>
          </a:blip>
          <a:stretch>
            <a:fillRect/>
          </a:stretch>
        </p:blipFill>
        <p:spPr>
          <a:xfrm>
            <a:off x="1601975" y="3160390"/>
            <a:ext cx="5410200" cy="1108675"/>
          </a:xfrm>
          <a:prstGeom prst="rect">
            <a:avLst/>
          </a:prstGeom>
          <a:noFill/>
          <a:ln>
            <a:noFill/>
          </a:ln>
        </p:spPr>
      </p:pic>
      <p:pic>
        <p:nvPicPr>
          <p:cNvPr id="129" name="Google Shape;129;p17"/>
          <p:cNvPicPr preferRelativeResize="0"/>
          <p:nvPr/>
        </p:nvPicPr>
        <p:blipFill>
          <a:blip r:embed="rId4">
            <a:alphaModFix/>
          </a:blip>
          <a:stretch>
            <a:fillRect/>
          </a:stretch>
        </p:blipFill>
        <p:spPr>
          <a:xfrm>
            <a:off x="1601975" y="5528925"/>
            <a:ext cx="6972300" cy="868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180654" y="202990"/>
            <a:ext cx="7042200" cy="55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sz="2800">
              <a:solidFill>
                <a:srgbClr val="1A1A1A"/>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US" sz="2800">
                <a:solidFill>
                  <a:srgbClr val="1A1A1A"/>
                </a:solidFill>
                <a:latin typeface="Raleway"/>
                <a:ea typeface="Raleway"/>
                <a:cs typeface="Raleway"/>
                <a:sym typeface="Raleway"/>
              </a:rPr>
              <a:t>Sending file as a string</a:t>
            </a:r>
            <a:endParaRPr sz="2800">
              <a:solidFill>
                <a:srgbClr val="1A1A1A"/>
              </a:solidFill>
              <a:latin typeface="Raleway"/>
              <a:ea typeface="Raleway"/>
              <a:cs typeface="Raleway"/>
              <a:sym typeface="Raleway"/>
            </a:endParaRPr>
          </a:p>
          <a:p>
            <a:pPr indent="0" lvl="0" marL="0" rtl="0" algn="l">
              <a:spcBef>
                <a:spcPts val="0"/>
              </a:spcBef>
              <a:spcAft>
                <a:spcPts val="0"/>
              </a:spcAft>
              <a:buNone/>
            </a:pPr>
            <a:r>
              <a:t/>
            </a:r>
            <a:endParaRPr sz="2800">
              <a:latin typeface="Raleway"/>
              <a:ea typeface="Raleway"/>
              <a:cs typeface="Raleway"/>
              <a:sym typeface="Raleway"/>
            </a:endParaRPr>
          </a:p>
        </p:txBody>
      </p:sp>
      <p:sp>
        <p:nvSpPr>
          <p:cNvPr id="135" name="Google Shape;135;p18"/>
          <p:cNvSpPr txBox="1"/>
          <p:nvPr>
            <p:ph idx="1" type="body"/>
          </p:nvPr>
        </p:nvSpPr>
        <p:spPr>
          <a:xfrm>
            <a:off x="180653" y="1173984"/>
            <a:ext cx="8768100" cy="5223300"/>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Clr>
                <a:schemeClr val="dk1"/>
              </a:buClr>
              <a:buSzPts val="2400"/>
              <a:buNone/>
            </a:pPr>
            <a:r>
              <a:rPr b="1" lang="en-US" sz="2200">
                <a:latin typeface="Lato"/>
                <a:ea typeface="Lato"/>
                <a:cs typeface="Lato"/>
                <a:sym typeface="Lato"/>
              </a:rPr>
              <a:t>Sending File ( Client Side )</a:t>
            </a:r>
            <a:endParaRPr b="1" sz="2200">
              <a:latin typeface="Lato"/>
              <a:ea typeface="Lato"/>
              <a:cs typeface="Lato"/>
              <a:sym typeface="Lato"/>
            </a:endParaRPr>
          </a:p>
          <a:p>
            <a:pPr indent="-355600" lvl="0" marL="457200" rtl="0" algn="l">
              <a:lnSpc>
                <a:spcPct val="115000"/>
              </a:lnSpc>
              <a:spcBef>
                <a:spcPts val="1800"/>
              </a:spcBef>
              <a:spcAft>
                <a:spcPts val="0"/>
              </a:spcAft>
              <a:buClr>
                <a:srgbClr val="171717"/>
              </a:buClr>
              <a:buSzPts val="2000"/>
              <a:buFont typeface="Lato"/>
              <a:buAutoNum type="arabicPeriod"/>
            </a:pPr>
            <a:r>
              <a:rPr lang="en-US" sz="2000">
                <a:solidFill>
                  <a:srgbClr val="171717"/>
                </a:solidFill>
                <a:highlight>
                  <a:schemeClr val="lt1"/>
                </a:highlight>
                <a:latin typeface="Lato"/>
                <a:ea typeface="Lato"/>
                <a:cs typeface="Lato"/>
                <a:sym typeface="Lato"/>
              </a:rPr>
              <a:t>Sends the file “file.txt” to a connected Socket object.</a:t>
            </a:r>
            <a:endParaRPr sz="2000">
              <a:solidFill>
                <a:srgbClr val="171717"/>
              </a:solidFill>
              <a:highlight>
                <a:schemeClr val="lt1"/>
              </a:highlight>
              <a:latin typeface="Lato"/>
              <a:ea typeface="Lato"/>
              <a:cs typeface="Lato"/>
              <a:sym typeface="Lato"/>
            </a:endParaRPr>
          </a:p>
          <a:p>
            <a:pPr indent="-355600" lvl="0" marL="457200" rtl="0" algn="l">
              <a:lnSpc>
                <a:spcPct val="115000"/>
              </a:lnSpc>
              <a:spcBef>
                <a:spcPts val="0"/>
              </a:spcBef>
              <a:spcAft>
                <a:spcPts val="0"/>
              </a:spcAft>
              <a:buSzPts val="2000"/>
              <a:buFont typeface="Lato"/>
              <a:buAutoNum type="arabicPeriod"/>
            </a:pPr>
            <a:r>
              <a:rPr lang="en-US" sz="2000">
                <a:solidFill>
                  <a:srgbClr val="171717"/>
                </a:solidFill>
                <a:highlight>
                  <a:schemeClr val="lt1"/>
                </a:highlight>
                <a:latin typeface="Lato"/>
                <a:ea typeface="Lato"/>
                <a:cs typeface="Lato"/>
                <a:sym typeface="Lato"/>
              </a:rPr>
              <a:t>Function used :-</a:t>
            </a:r>
            <a:endParaRPr sz="2000">
              <a:solidFill>
                <a:srgbClr val="171717"/>
              </a:solidFill>
              <a:highlight>
                <a:schemeClr val="lt1"/>
              </a:highlight>
              <a:latin typeface="Lato"/>
              <a:ea typeface="Lato"/>
              <a:cs typeface="Lato"/>
              <a:sym typeface="Lato"/>
            </a:endParaRPr>
          </a:p>
          <a:p>
            <a:pPr indent="0" lvl="0" marL="457200" rtl="0" algn="l">
              <a:lnSpc>
                <a:spcPct val="115000"/>
              </a:lnSpc>
              <a:spcBef>
                <a:spcPts val="1200"/>
              </a:spcBef>
              <a:spcAft>
                <a:spcPts val="0"/>
              </a:spcAft>
              <a:buNone/>
            </a:pPr>
            <a:r>
              <a:rPr lang="en-US" sz="2000">
                <a:solidFill>
                  <a:srgbClr val="980000"/>
                </a:solidFill>
                <a:highlight>
                  <a:schemeClr val="lt1"/>
                </a:highlight>
                <a:latin typeface="Lato"/>
                <a:ea typeface="Lato"/>
                <a:cs typeface="Lato"/>
                <a:sym typeface="Lato"/>
              </a:rPr>
              <a:t>send(sock1 , msg_from_client , strlen(msg_from_client) , 0 );</a:t>
            </a:r>
            <a:endParaRPr sz="2000">
              <a:solidFill>
                <a:srgbClr val="980000"/>
              </a:solidFill>
              <a:highlight>
                <a:schemeClr val="lt1"/>
              </a:highlight>
              <a:latin typeface="Lato"/>
              <a:ea typeface="Lato"/>
              <a:cs typeface="Lato"/>
              <a:sym typeface="Lato"/>
            </a:endParaRPr>
          </a:p>
          <a:p>
            <a:pPr indent="-355600" lvl="0" marL="457200" rtl="0" algn="l">
              <a:lnSpc>
                <a:spcPct val="115000"/>
              </a:lnSpc>
              <a:spcBef>
                <a:spcPts val="1200"/>
              </a:spcBef>
              <a:spcAft>
                <a:spcPts val="0"/>
              </a:spcAft>
              <a:buClr>
                <a:srgbClr val="980000"/>
              </a:buClr>
              <a:buSzPts val="2000"/>
              <a:buFont typeface="Lato"/>
              <a:buAutoNum type="arabicPeriod"/>
            </a:pPr>
            <a:r>
              <a:rPr lang="en-US" sz="2000">
                <a:solidFill>
                  <a:srgbClr val="980000"/>
                </a:solidFill>
                <a:highlight>
                  <a:schemeClr val="lt1"/>
                </a:highlight>
                <a:latin typeface="Lato"/>
                <a:ea typeface="Lato"/>
                <a:cs typeface="Lato"/>
                <a:sym typeface="Lato"/>
              </a:rPr>
              <a:t>fp=fopen("file.txt","r");</a:t>
            </a:r>
            <a:endParaRPr sz="2000">
              <a:solidFill>
                <a:srgbClr val="980000"/>
              </a:solidFill>
              <a:highlight>
                <a:schemeClr val="lt1"/>
              </a:highlight>
              <a:latin typeface="Lato"/>
              <a:ea typeface="Lato"/>
              <a:cs typeface="Lato"/>
              <a:sym typeface="Lato"/>
            </a:endParaRPr>
          </a:p>
          <a:p>
            <a:pPr indent="-355600" lvl="0" marL="457200" rtl="0" algn="l">
              <a:lnSpc>
                <a:spcPct val="115000"/>
              </a:lnSpc>
              <a:spcBef>
                <a:spcPts val="0"/>
              </a:spcBef>
              <a:spcAft>
                <a:spcPts val="0"/>
              </a:spcAft>
              <a:buClr>
                <a:srgbClr val="980000"/>
              </a:buClr>
              <a:buSzPts val="2000"/>
              <a:buFont typeface="Lato"/>
              <a:buAutoNum type="arabicPeriod"/>
            </a:pPr>
            <a:r>
              <a:rPr lang="en-US" sz="2000">
                <a:solidFill>
                  <a:srgbClr val="980000"/>
                </a:solidFill>
                <a:highlight>
                  <a:schemeClr val="lt1"/>
                </a:highlight>
                <a:latin typeface="Lato"/>
                <a:ea typeface="Lato"/>
                <a:cs typeface="Lato"/>
                <a:sym typeface="Lato"/>
              </a:rPr>
              <a:t>send(sock1,enc_out,sizeof(enc_out)</a:t>
            </a:r>
            <a:endParaRPr sz="2000">
              <a:solidFill>
                <a:srgbClr val="980000"/>
              </a:solidFill>
              <a:highlight>
                <a:schemeClr val="lt1"/>
              </a:highlight>
              <a:latin typeface="Lato"/>
              <a:ea typeface="Lato"/>
              <a:cs typeface="Lato"/>
              <a:sym typeface="Lato"/>
            </a:endParaRPr>
          </a:p>
          <a:p>
            <a:pPr indent="0" lvl="0" marL="457200" rtl="0" algn="l">
              <a:lnSpc>
                <a:spcPct val="118750"/>
              </a:lnSpc>
              <a:spcBef>
                <a:spcPts val="0"/>
              </a:spcBef>
              <a:spcAft>
                <a:spcPts val="0"/>
              </a:spcAft>
              <a:buNone/>
            </a:pPr>
            <a:r>
              <a:rPr lang="en-US" sz="2000">
                <a:solidFill>
                  <a:srgbClr val="171717"/>
                </a:solidFill>
                <a:highlight>
                  <a:schemeClr val="lt1"/>
                </a:highlight>
                <a:latin typeface="Lato"/>
                <a:ea typeface="Lato"/>
                <a:cs typeface="Lato"/>
                <a:sym typeface="Lato"/>
              </a:rPr>
              <a:t>Here,</a:t>
            </a:r>
            <a:endParaRPr sz="2000">
              <a:solidFill>
                <a:srgbClr val="171717"/>
              </a:solidFill>
              <a:highlight>
                <a:schemeClr val="lt1"/>
              </a:highlight>
              <a:latin typeface="Lato"/>
              <a:ea typeface="Lato"/>
              <a:cs typeface="Lato"/>
              <a:sym typeface="Lato"/>
            </a:endParaRPr>
          </a:p>
          <a:p>
            <a:pPr indent="0" lvl="0" marL="457200" rtl="0" algn="l">
              <a:lnSpc>
                <a:spcPct val="118750"/>
              </a:lnSpc>
              <a:spcBef>
                <a:spcPts val="0"/>
              </a:spcBef>
              <a:spcAft>
                <a:spcPts val="0"/>
              </a:spcAft>
              <a:buNone/>
            </a:pPr>
            <a:r>
              <a:rPr lang="en-US" sz="2000">
                <a:solidFill>
                  <a:srgbClr val="171717"/>
                </a:solidFill>
                <a:highlight>
                  <a:schemeClr val="lt1"/>
                </a:highlight>
                <a:latin typeface="Lato"/>
                <a:ea typeface="Lato"/>
                <a:cs typeface="Lato"/>
                <a:sym typeface="Lato"/>
              </a:rPr>
              <a:t>sock1 : Socket Descriptor.</a:t>
            </a:r>
            <a:endParaRPr sz="2000">
              <a:solidFill>
                <a:srgbClr val="171717"/>
              </a:solidFill>
              <a:highlight>
                <a:schemeClr val="lt1"/>
              </a:highlight>
              <a:latin typeface="Lato"/>
              <a:ea typeface="Lato"/>
              <a:cs typeface="Lato"/>
              <a:sym typeface="Lato"/>
            </a:endParaRPr>
          </a:p>
          <a:p>
            <a:pPr indent="0" lvl="0" marL="457200" rtl="0" algn="l">
              <a:lnSpc>
                <a:spcPct val="118750"/>
              </a:lnSpc>
              <a:spcBef>
                <a:spcPts val="0"/>
              </a:spcBef>
              <a:spcAft>
                <a:spcPts val="0"/>
              </a:spcAft>
              <a:buNone/>
            </a:pPr>
            <a:r>
              <a:rPr lang="en-US" sz="2000">
                <a:solidFill>
                  <a:srgbClr val="171717"/>
                </a:solidFill>
                <a:highlight>
                  <a:schemeClr val="lt1"/>
                </a:highlight>
                <a:latin typeface="Lato"/>
                <a:ea typeface="Lato"/>
                <a:cs typeface="Lato"/>
                <a:sym typeface="Lato"/>
              </a:rPr>
              <a:t>Msg_from_client : data</a:t>
            </a:r>
            <a:endParaRPr sz="2000">
              <a:solidFill>
                <a:srgbClr val="171717"/>
              </a:solidFill>
              <a:highlight>
                <a:schemeClr val="lt1"/>
              </a:highlight>
              <a:latin typeface="Lato"/>
              <a:ea typeface="Lato"/>
              <a:cs typeface="Lato"/>
              <a:sym typeface="Lato"/>
            </a:endParaRPr>
          </a:p>
          <a:p>
            <a:pPr indent="0" lvl="0" marL="457200" rtl="0" algn="l">
              <a:lnSpc>
                <a:spcPct val="118750"/>
              </a:lnSpc>
              <a:spcBef>
                <a:spcPts val="0"/>
              </a:spcBef>
              <a:spcAft>
                <a:spcPts val="0"/>
              </a:spcAft>
              <a:buNone/>
            </a:pPr>
            <a:r>
              <a:rPr lang="en-US" sz="2000">
                <a:solidFill>
                  <a:srgbClr val="171717"/>
                </a:solidFill>
                <a:highlight>
                  <a:schemeClr val="lt1"/>
                </a:highlight>
                <a:latin typeface="Lato"/>
                <a:ea typeface="Lato"/>
                <a:cs typeface="Lato"/>
                <a:sym typeface="Lato"/>
              </a:rPr>
              <a:t>strlen(msg_from_client) : length of data to be send.</a:t>
            </a:r>
            <a:br>
              <a:rPr lang="en-US" sz="2000">
                <a:solidFill>
                  <a:srgbClr val="171717"/>
                </a:solidFill>
                <a:highlight>
                  <a:schemeClr val="lt1"/>
                </a:highlight>
                <a:latin typeface="Lato"/>
                <a:ea typeface="Lato"/>
                <a:cs typeface="Lato"/>
                <a:sym typeface="Lato"/>
              </a:rPr>
            </a:br>
            <a:endParaRPr b="1" sz="29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180654" y="202990"/>
            <a:ext cx="7042200" cy="55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9"/>
          <p:cNvSpPr txBox="1"/>
          <p:nvPr>
            <p:ph idx="1" type="body"/>
          </p:nvPr>
        </p:nvSpPr>
        <p:spPr>
          <a:xfrm>
            <a:off x="180653" y="1173984"/>
            <a:ext cx="8768100" cy="5223300"/>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Clr>
                <a:schemeClr val="dk1"/>
              </a:buClr>
              <a:buSzPts val="2400"/>
              <a:buNone/>
            </a:pPr>
            <a:r>
              <a:rPr b="1" lang="en-US" sz="2200">
                <a:latin typeface="Lato"/>
                <a:ea typeface="Lato"/>
                <a:cs typeface="Lato"/>
                <a:sym typeface="Lato"/>
              </a:rPr>
              <a:t>File Receiving ( Server Side )</a:t>
            </a:r>
            <a:endParaRPr b="1" sz="2200">
              <a:latin typeface="Lato"/>
              <a:ea typeface="Lato"/>
              <a:cs typeface="Lato"/>
              <a:sym typeface="Lato"/>
            </a:endParaRPr>
          </a:p>
          <a:p>
            <a:pPr indent="0" lvl="0" marL="0" rtl="0" algn="l">
              <a:lnSpc>
                <a:spcPct val="130000"/>
              </a:lnSpc>
              <a:spcBef>
                <a:spcPts val="2700"/>
              </a:spcBef>
              <a:spcAft>
                <a:spcPts val="0"/>
              </a:spcAft>
              <a:buClr>
                <a:schemeClr val="dk1"/>
              </a:buClr>
              <a:buSzPts val="1100"/>
              <a:buNone/>
            </a:pPr>
            <a:r>
              <a:rPr lang="en-US" sz="2000">
                <a:solidFill>
                  <a:srgbClr val="171717"/>
                </a:solidFill>
                <a:highlight>
                  <a:schemeClr val="lt1"/>
                </a:highlight>
                <a:latin typeface="Lato"/>
                <a:ea typeface="Lato"/>
                <a:cs typeface="Lato"/>
                <a:sym typeface="Lato"/>
              </a:rPr>
              <a:t>Receiving file from client side:</a:t>
            </a:r>
            <a:endParaRPr sz="2000">
              <a:solidFill>
                <a:srgbClr val="171717"/>
              </a:solidFill>
              <a:highlight>
                <a:schemeClr val="lt1"/>
              </a:highlight>
              <a:latin typeface="Lato"/>
              <a:ea typeface="Lato"/>
              <a:cs typeface="Lato"/>
              <a:sym typeface="Lato"/>
            </a:endParaRPr>
          </a:p>
          <a:p>
            <a:pPr indent="457200" lvl="0" marL="0" rtl="0" algn="l">
              <a:lnSpc>
                <a:spcPct val="115000"/>
              </a:lnSpc>
              <a:spcBef>
                <a:spcPts val="500"/>
              </a:spcBef>
              <a:spcAft>
                <a:spcPts val="0"/>
              </a:spcAft>
              <a:buClr>
                <a:srgbClr val="1A9988"/>
              </a:buClr>
              <a:buSzPts val="1100"/>
              <a:buFont typeface="Arial"/>
              <a:buNone/>
            </a:pPr>
            <a:r>
              <a:rPr lang="en-US" sz="2000">
                <a:solidFill>
                  <a:srgbClr val="980000"/>
                </a:solidFill>
                <a:highlight>
                  <a:schemeClr val="lt1"/>
                </a:highlight>
                <a:latin typeface="Lato"/>
                <a:ea typeface="Lato"/>
                <a:cs typeface="Lato"/>
                <a:sym typeface="Lato"/>
              </a:rPr>
              <a:t>read( sock , msg, 1024);</a:t>
            </a:r>
            <a:endParaRPr sz="2000">
              <a:solidFill>
                <a:srgbClr val="980000"/>
              </a:solidFill>
              <a:highlight>
                <a:schemeClr val="lt1"/>
              </a:highlight>
              <a:latin typeface="Lato"/>
              <a:ea typeface="Lato"/>
              <a:cs typeface="Lato"/>
              <a:sym typeface="Lato"/>
            </a:endParaRPr>
          </a:p>
          <a:p>
            <a:pPr indent="0" lvl="0" marL="0" rtl="0" algn="l">
              <a:lnSpc>
                <a:spcPct val="115000"/>
              </a:lnSpc>
              <a:spcBef>
                <a:spcPts val="1600"/>
              </a:spcBef>
              <a:spcAft>
                <a:spcPts val="0"/>
              </a:spcAft>
              <a:buClr>
                <a:srgbClr val="1A9988"/>
              </a:buClr>
              <a:buSzPts val="1100"/>
              <a:buFont typeface="Arial"/>
              <a:buNone/>
            </a:pPr>
            <a:r>
              <a:rPr lang="en-US" sz="2000">
                <a:solidFill>
                  <a:srgbClr val="171717"/>
                </a:solidFill>
                <a:highlight>
                  <a:schemeClr val="lt1"/>
                </a:highlight>
                <a:latin typeface="Lato"/>
                <a:ea typeface="Lato"/>
                <a:cs typeface="Lato"/>
                <a:sym typeface="Lato"/>
              </a:rPr>
              <a:t>Opening file to receive data named as “recv.txt”</a:t>
            </a:r>
            <a:endParaRPr sz="2000">
              <a:solidFill>
                <a:srgbClr val="171717"/>
              </a:solidFill>
              <a:highlight>
                <a:schemeClr val="lt1"/>
              </a:highlight>
              <a:latin typeface="Lato"/>
              <a:ea typeface="Lato"/>
              <a:cs typeface="Lato"/>
              <a:sym typeface="Lato"/>
            </a:endParaRPr>
          </a:p>
          <a:p>
            <a:pPr indent="457200" lvl="0" marL="0" rtl="0" algn="l">
              <a:lnSpc>
                <a:spcPct val="115000"/>
              </a:lnSpc>
              <a:spcBef>
                <a:spcPts val="1600"/>
              </a:spcBef>
              <a:spcAft>
                <a:spcPts val="0"/>
              </a:spcAft>
              <a:buClr>
                <a:srgbClr val="1A9988"/>
              </a:buClr>
              <a:buSzPts val="1100"/>
              <a:buFont typeface="Arial"/>
              <a:buNone/>
            </a:pPr>
            <a:r>
              <a:rPr lang="en-US" sz="2000">
                <a:solidFill>
                  <a:srgbClr val="980000"/>
                </a:solidFill>
                <a:highlight>
                  <a:schemeClr val="lt1"/>
                </a:highlight>
                <a:latin typeface="Lato"/>
                <a:ea typeface="Lato"/>
                <a:cs typeface="Lato"/>
                <a:sym typeface="Lato"/>
              </a:rPr>
              <a:t>fp=fopen("recv.txt","w");</a:t>
            </a:r>
            <a:endParaRPr sz="2000">
              <a:solidFill>
                <a:srgbClr val="980000"/>
              </a:solidFill>
              <a:highlight>
                <a:schemeClr val="lt1"/>
              </a:highlight>
              <a:latin typeface="Lato"/>
              <a:ea typeface="Lato"/>
              <a:cs typeface="Lato"/>
              <a:sym typeface="Lato"/>
            </a:endParaRPr>
          </a:p>
          <a:p>
            <a:pPr indent="0" lvl="0" marL="0" rtl="0" algn="l">
              <a:lnSpc>
                <a:spcPct val="115000"/>
              </a:lnSpc>
              <a:spcBef>
                <a:spcPts val="1600"/>
              </a:spcBef>
              <a:spcAft>
                <a:spcPts val="0"/>
              </a:spcAft>
              <a:buClr>
                <a:srgbClr val="1A9988"/>
              </a:buClr>
              <a:buSzPts val="1100"/>
              <a:buFont typeface="Arial"/>
              <a:buNone/>
            </a:pPr>
            <a:r>
              <a:rPr lang="en-US" sz="2000">
                <a:solidFill>
                  <a:srgbClr val="171717"/>
                </a:solidFill>
                <a:highlight>
                  <a:schemeClr val="lt1"/>
                </a:highlight>
                <a:latin typeface="Lato"/>
                <a:ea typeface="Lato"/>
                <a:cs typeface="Lato"/>
                <a:sym typeface="Lato"/>
              </a:rPr>
              <a:t>Receiving encrypted data</a:t>
            </a:r>
            <a:endParaRPr sz="2000">
              <a:solidFill>
                <a:srgbClr val="171717"/>
              </a:solidFill>
              <a:highlight>
                <a:schemeClr val="lt1"/>
              </a:highlight>
              <a:latin typeface="Lato"/>
              <a:ea typeface="Lato"/>
              <a:cs typeface="Lato"/>
              <a:sym typeface="Lato"/>
            </a:endParaRPr>
          </a:p>
          <a:p>
            <a:pPr indent="457200" lvl="0" marL="0" rtl="0" algn="l">
              <a:lnSpc>
                <a:spcPct val="115000"/>
              </a:lnSpc>
              <a:spcBef>
                <a:spcPts val="1600"/>
              </a:spcBef>
              <a:spcAft>
                <a:spcPts val="0"/>
              </a:spcAft>
              <a:buClr>
                <a:srgbClr val="1A9988"/>
              </a:buClr>
              <a:buSzPts val="1100"/>
              <a:buFont typeface="Arial"/>
              <a:buNone/>
            </a:pPr>
            <a:r>
              <a:rPr lang="en-US" sz="2000">
                <a:solidFill>
                  <a:srgbClr val="980000"/>
                </a:solidFill>
                <a:highlight>
                  <a:schemeClr val="lt1"/>
                </a:highlight>
                <a:latin typeface="Lato"/>
                <a:ea typeface="Lato"/>
                <a:cs typeface="Lato"/>
                <a:sym typeface="Lato"/>
              </a:rPr>
              <a:t>recv(sock,enc_out,100,0);</a:t>
            </a:r>
            <a:endParaRPr sz="2000">
              <a:solidFill>
                <a:srgbClr val="980000"/>
              </a:solidFill>
              <a:highlight>
                <a:schemeClr val="lt1"/>
              </a:highlight>
              <a:latin typeface="Lato"/>
              <a:ea typeface="Lato"/>
              <a:cs typeface="Lato"/>
              <a:sym typeface="Lato"/>
            </a:endParaRPr>
          </a:p>
          <a:p>
            <a:pPr indent="-190500" lvl="0" marL="342900" rtl="0" algn="l">
              <a:spcBef>
                <a:spcPts val="1600"/>
              </a:spcBef>
              <a:spcAft>
                <a:spcPts val="0"/>
              </a:spcAft>
              <a:buClr>
                <a:schemeClr val="dk1"/>
              </a:buClr>
              <a:buSzPts val="2400"/>
              <a:buNone/>
            </a:pPr>
            <a:r>
              <a:t/>
            </a:r>
            <a:endParaRPr b="1" sz="22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180654" y="202990"/>
            <a:ext cx="7042200" cy="554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Diffie Hellman</a:t>
            </a:r>
            <a:endParaRPr/>
          </a:p>
        </p:txBody>
      </p:sp>
      <p:sp>
        <p:nvSpPr>
          <p:cNvPr id="148" name="Google Shape;148;p20"/>
          <p:cNvSpPr txBox="1"/>
          <p:nvPr>
            <p:ph idx="1" type="body"/>
          </p:nvPr>
        </p:nvSpPr>
        <p:spPr>
          <a:xfrm>
            <a:off x="180653" y="1173984"/>
            <a:ext cx="8768100" cy="52233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a:t>Diffie hellman is a key exchange algorithm which enables 2 entities over a network to securely produce and share keys.</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US"/>
              <a:t>The keys finally generated at the end of the computation are same on both the systems and hence the key so generated can be used for any symmetric encryption algorithm.</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US"/>
              <a:t>In Diffie hellman we need to calculate a prime number followed by a primitive root (generator) of that prime number, this could be done at one of the server, then following some mathematical computations the resultant private key is obtained as explained in the figure below: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1"/>
          <p:cNvPicPr preferRelativeResize="0"/>
          <p:nvPr/>
        </p:nvPicPr>
        <p:blipFill>
          <a:blip r:embed="rId3">
            <a:alphaModFix/>
          </a:blip>
          <a:stretch>
            <a:fillRect/>
          </a:stretch>
        </p:blipFill>
        <p:spPr>
          <a:xfrm>
            <a:off x="152400" y="996150"/>
            <a:ext cx="8839199" cy="537284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180650" y="-5"/>
            <a:ext cx="7042200" cy="1579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How is Diffie Hellman relevant here?</a:t>
            </a:r>
            <a:endParaRPr/>
          </a:p>
          <a:p>
            <a:pPr indent="0" lvl="0" marL="0" rtl="0" algn="l">
              <a:spcBef>
                <a:spcPts val="0"/>
              </a:spcBef>
              <a:spcAft>
                <a:spcPts val="0"/>
              </a:spcAft>
              <a:buNone/>
            </a:pPr>
            <a:r>
              <a:t/>
            </a:r>
            <a:endParaRPr/>
          </a:p>
        </p:txBody>
      </p:sp>
      <p:sp>
        <p:nvSpPr>
          <p:cNvPr id="161" name="Google Shape;161;p22"/>
          <p:cNvSpPr txBox="1"/>
          <p:nvPr>
            <p:ph idx="1" type="body"/>
          </p:nvPr>
        </p:nvSpPr>
        <p:spPr>
          <a:xfrm>
            <a:off x="180653" y="1173984"/>
            <a:ext cx="8768100" cy="52233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a:t>In our project Diffie Hellman is being used so as to encrypt the key being sent for AES. </a:t>
            </a:r>
            <a:endParaRPr/>
          </a:p>
          <a:p>
            <a:pPr indent="0" lvl="0" marL="0" rtl="0" algn="l">
              <a:spcBef>
                <a:spcPts val="480"/>
              </a:spcBef>
              <a:spcAft>
                <a:spcPts val="0"/>
              </a:spcAft>
              <a:buNone/>
            </a:pPr>
            <a:r>
              <a:rPr lang="en-US"/>
              <a:t>The individual units of keys (of the AES) are being cyphered by using diffie hellman. This provides us with added security by providing us with an option to securely send the aes key online (which is usually sent offline to keep things safe from man in the middle attack).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180654" y="202990"/>
            <a:ext cx="7042200" cy="554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100"/>
              <a:buNone/>
            </a:pPr>
            <a:r>
              <a:t/>
            </a:r>
            <a:endParaRPr sz="2800">
              <a:latin typeface="Raleway"/>
              <a:ea typeface="Raleway"/>
              <a:cs typeface="Raleway"/>
              <a:sym typeface="Raleway"/>
            </a:endParaRPr>
          </a:p>
          <a:p>
            <a:pPr indent="0" lvl="0" marL="0" rtl="0" algn="l">
              <a:lnSpc>
                <a:spcPct val="115000"/>
              </a:lnSpc>
              <a:spcBef>
                <a:spcPts val="1600"/>
              </a:spcBef>
              <a:spcAft>
                <a:spcPts val="0"/>
              </a:spcAft>
              <a:buClr>
                <a:srgbClr val="1A9988"/>
              </a:buClr>
              <a:buSzPts val="1100"/>
              <a:buFont typeface="Arial"/>
              <a:buNone/>
            </a:pPr>
            <a:r>
              <a:rPr lang="en-US" sz="2800">
                <a:latin typeface="Raleway"/>
                <a:ea typeface="Raleway"/>
                <a:cs typeface="Raleway"/>
                <a:sym typeface="Raleway"/>
              </a:rPr>
              <a:t>AES (Advanced Encryption  standard )</a:t>
            </a:r>
            <a:endParaRPr sz="2800">
              <a:latin typeface="Raleway"/>
              <a:ea typeface="Raleway"/>
              <a:cs typeface="Raleway"/>
              <a:sym typeface="Raleway"/>
            </a:endParaRPr>
          </a:p>
          <a:p>
            <a:pPr indent="0" lvl="0" marL="0" rtl="0" algn="l">
              <a:spcBef>
                <a:spcPts val="1600"/>
              </a:spcBef>
              <a:spcAft>
                <a:spcPts val="0"/>
              </a:spcAft>
              <a:buNone/>
            </a:pPr>
            <a:r>
              <a:t/>
            </a:r>
            <a:endParaRPr sz="2800">
              <a:latin typeface="Raleway"/>
              <a:ea typeface="Raleway"/>
              <a:cs typeface="Raleway"/>
              <a:sym typeface="Raleway"/>
            </a:endParaRPr>
          </a:p>
        </p:txBody>
      </p:sp>
      <p:sp>
        <p:nvSpPr>
          <p:cNvPr id="167" name="Google Shape;167;p23"/>
          <p:cNvSpPr txBox="1"/>
          <p:nvPr>
            <p:ph idx="1" type="body"/>
          </p:nvPr>
        </p:nvSpPr>
        <p:spPr>
          <a:xfrm>
            <a:off x="180653" y="1173984"/>
            <a:ext cx="8768100" cy="52233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Clr>
                <a:schemeClr val="dk1"/>
              </a:buClr>
              <a:buSzPts val="2000"/>
              <a:buFont typeface="Lato"/>
              <a:buChar char="●"/>
            </a:pPr>
            <a:r>
              <a:rPr lang="en-US" sz="2000">
                <a:solidFill>
                  <a:srgbClr val="202122"/>
                </a:solidFill>
                <a:highlight>
                  <a:schemeClr val="lt1"/>
                </a:highlight>
                <a:latin typeface="Lato"/>
                <a:ea typeface="Lato"/>
                <a:cs typeface="Lato"/>
                <a:sym typeface="Lato"/>
              </a:rPr>
              <a:t>Established by the U.S. National Institute of Standards and Technology (NIST) in 2001.</a:t>
            </a:r>
            <a:endParaRPr sz="2000">
              <a:solidFill>
                <a:srgbClr val="202122"/>
              </a:solidFill>
              <a:highlight>
                <a:schemeClr val="lt1"/>
              </a:highlight>
              <a:latin typeface="Lato"/>
              <a:ea typeface="Lato"/>
              <a:cs typeface="Lato"/>
              <a:sym typeface="Lato"/>
            </a:endParaRPr>
          </a:p>
          <a:p>
            <a:pPr indent="-355600" lvl="0" marL="457200" rtl="0" algn="l">
              <a:lnSpc>
                <a:spcPct val="115000"/>
              </a:lnSpc>
              <a:spcBef>
                <a:spcPts val="0"/>
              </a:spcBef>
              <a:spcAft>
                <a:spcPts val="0"/>
              </a:spcAft>
              <a:buClr>
                <a:schemeClr val="dk1"/>
              </a:buClr>
              <a:buSzPts val="2000"/>
              <a:buFont typeface="Lato"/>
              <a:buChar char="●"/>
            </a:pPr>
            <a:r>
              <a:rPr lang="en-US" sz="2000">
                <a:latin typeface="Lato"/>
                <a:ea typeface="Lato"/>
                <a:cs typeface="Lato"/>
                <a:sym typeface="Lato"/>
              </a:rPr>
              <a:t>it's a Symmetric key block cipher.</a:t>
            </a:r>
            <a:endParaRPr sz="2000">
              <a:latin typeface="Lato"/>
              <a:ea typeface="Lato"/>
              <a:cs typeface="Lato"/>
              <a:sym typeface="Lato"/>
            </a:endParaRPr>
          </a:p>
          <a:p>
            <a:pPr indent="-355600" lvl="0" marL="457200" rtl="0" algn="l">
              <a:lnSpc>
                <a:spcPct val="115000"/>
              </a:lnSpc>
              <a:spcBef>
                <a:spcPts val="0"/>
              </a:spcBef>
              <a:spcAft>
                <a:spcPts val="0"/>
              </a:spcAft>
              <a:buClr>
                <a:schemeClr val="dk1"/>
              </a:buClr>
              <a:buSzPts val="2000"/>
              <a:buFont typeface="Lato"/>
              <a:buChar char="●"/>
            </a:pPr>
            <a:r>
              <a:rPr lang="en-US" sz="2000">
                <a:latin typeface="Lato"/>
                <a:ea typeface="Lato"/>
                <a:cs typeface="Lato"/>
                <a:sym typeface="Lato"/>
              </a:rPr>
              <a:t>AES is stronger than DES in term of security and faster than the DES in term of performance.</a:t>
            </a:r>
            <a:endParaRPr sz="2000">
              <a:latin typeface="Lato"/>
              <a:ea typeface="Lato"/>
              <a:cs typeface="Lato"/>
              <a:sym typeface="Lato"/>
            </a:endParaRPr>
          </a:p>
          <a:p>
            <a:pPr indent="-355600" lvl="0" marL="457200" rtl="0" algn="l">
              <a:lnSpc>
                <a:spcPct val="115000"/>
              </a:lnSpc>
              <a:spcBef>
                <a:spcPts val="0"/>
              </a:spcBef>
              <a:spcAft>
                <a:spcPts val="0"/>
              </a:spcAft>
              <a:buClr>
                <a:schemeClr val="dk1"/>
              </a:buClr>
              <a:buSzPts val="2000"/>
              <a:buFont typeface="Lato"/>
              <a:buChar char="●"/>
            </a:pPr>
            <a:r>
              <a:rPr lang="en-US" sz="2000">
                <a:latin typeface="Lato"/>
                <a:ea typeface="Lato"/>
                <a:cs typeface="Lato"/>
                <a:sym typeface="Lato"/>
              </a:rPr>
              <a:t>AES comprises three  block cipher :AES-128,AES-192,AES-256.</a:t>
            </a:r>
            <a:endParaRPr sz="2000">
              <a:latin typeface="Lato"/>
              <a:ea typeface="Lato"/>
              <a:cs typeface="Lato"/>
              <a:sym typeface="Lato"/>
            </a:endParaRPr>
          </a:p>
          <a:p>
            <a:pPr indent="-355600" lvl="1" marL="914400" rtl="0" algn="l">
              <a:lnSpc>
                <a:spcPct val="115000"/>
              </a:lnSpc>
              <a:spcBef>
                <a:spcPts val="0"/>
              </a:spcBef>
              <a:spcAft>
                <a:spcPts val="0"/>
              </a:spcAft>
              <a:buClr>
                <a:schemeClr val="dk1"/>
              </a:buClr>
              <a:buSzPts val="2000"/>
              <a:buFont typeface="Lato"/>
              <a:buChar char="○"/>
            </a:pPr>
            <a:r>
              <a:rPr lang="en-US">
                <a:latin typeface="Lato"/>
                <a:ea typeface="Lato"/>
                <a:cs typeface="Lato"/>
                <a:sym typeface="Lato"/>
              </a:rPr>
              <a:t>AES-128: 10 rounds and key size will be of 128 bit.</a:t>
            </a:r>
            <a:endParaRPr>
              <a:latin typeface="Lato"/>
              <a:ea typeface="Lato"/>
              <a:cs typeface="Lato"/>
              <a:sym typeface="Lato"/>
            </a:endParaRPr>
          </a:p>
          <a:p>
            <a:pPr indent="-355600" lvl="1" marL="914400" rtl="0" algn="l">
              <a:lnSpc>
                <a:spcPct val="115000"/>
              </a:lnSpc>
              <a:spcBef>
                <a:spcPts val="0"/>
              </a:spcBef>
              <a:spcAft>
                <a:spcPts val="0"/>
              </a:spcAft>
              <a:buClr>
                <a:schemeClr val="dk1"/>
              </a:buClr>
              <a:buSzPts val="2000"/>
              <a:buFont typeface="Lato"/>
              <a:buChar char="○"/>
            </a:pPr>
            <a:r>
              <a:rPr lang="en-US">
                <a:latin typeface="Lato"/>
                <a:ea typeface="Lato"/>
                <a:cs typeface="Lato"/>
                <a:sym typeface="Lato"/>
              </a:rPr>
              <a:t>AES-192: 12 rounds and key size will be of 192 bit.</a:t>
            </a:r>
            <a:endParaRPr>
              <a:latin typeface="Lato"/>
              <a:ea typeface="Lato"/>
              <a:cs typeface="Lato"/>
              <a:sym typeface="Lato"/>
            </a:endParaRPr>
          </a:p>
          <a:p>
            <a:pPr indent="-355600" lvl="1" marL="914400" rtl="0" algn="l">
              <a:lnSpc>
                <a:spcPct val="115000"/>
              </a:lnSpc>
              <a:spcBef>
                <a:spcPts val="0"/>
              </a:spcBef>
              <a:spcAft>
                <a:spcPts val="0"/>
              </a:spcAft>
              <a:buClr>
                <a:schemeClr val="dk1"/>
              </a:buClr>
              <a:buSzPts val="2000"/>
              <a:buFont typeface="Lato"/>
              <a:buChar char="○"/>
            </a:pPr>
            <a:r>
              <a:rPr lang="en-US">
                <a:latin typeface="Lato"/>
                <a:ea typeface="Lato"/>
                <a:cs typeface="Lato"/>
                <a:sym typeface="Lato"/>
              </a:rPr>
              <a:t>AES-256: 14 rounds and key size will we of 256 bit.</a:t>
            </a:r>
            <a:endParaRPr>
              <a:latin typeface="Lato"/>
              <a:ea typeface="Lato"/>
              <a:cs typeface="Lato"/>
              <a:sym typeface="Lato"/>
            </a:endParaRPr>
          </a:p>
          <a:p>
            <a:pPr indent="-355600" lvl="0" marL="457200" rtl="0" algn="l">
              <a:lnSpc>
                <a:spcPct val="115000"/>
              </a:lnSpc>
              <a:spcBef>
                <a:spcPts val="0"/>
              </a:spcBef>
              <a:spcAft>
                <a:spcPts val="0"/>
              </a:spcAft>
              <a:buClr>
                <a:schemeClr val="dk1"/>
              </a:buClr>
              <a:buSzPts val="2000"/>
              <a:buFont typeface="Lato"/>
              <a:buChar char="●"/>
            </a:pPr>
            <a:r>
              <a:rPr lang="en-US" sz="2000">
                <a:latin typeface="Lato"/>
                <a:ea typeface="Lato"/>
                <a:cs typeface="Lato"/>
                <a:sym typeface="Lato"/>
              </a:rPr>
              <a:t>it is extremely efficient in 128-bit form, AES also uses keys of 192 and 256 bits for more secure encryption purposes.</a:t>
            </a:r>
            <a:endParaRPr sz="2000">
              <a:latin typeface="Lato"/>
              <a:ea typeface="Lato"/>
              <a:cs typeface="Lato"/>
              <a:sym typeface="Lato"/>
            </a:endParaRPr>
          </a:p>
          <a:p>
            <a:pPr indent="0" lvl="0" marL="457200" rtl="0" algn="l">
              <a:lnSpc>
                <a:spcPct val="115000"/>
              </a:lnSpc>
              <a:spcBef>
                <a:spcPts val="1600"/>
              </a:spcBef>
              <a:spcAft>
                <a:spcPts val="0"/>
              </a:spcAft>
              <a:buClr>
                <a:schemeClr val="dk1"/>
              </a:buClr>
              <a:buSzPts val="1100"/>
              <a:buFont typeface="Arial"/>
              <a:buNone/>
            </a:pPr>
            <a:r>
              <a:t/>
            </a:r>
            <a:endParaRPr sz="2000">
              <a:latin typeface="Lato"/>
              <a:ea typeface="Lato"/>
              <a:cs typeface="Lato"/>
              <a:sym typeface="Lato"/>
            </a:endParaRPr>
          </a:p>
          <a:p>
            <a:pPr indent="-190500" lvl="0" marL="342900" rtl="0" algn="l">
              <a:spcBef>
                <a:spcPts val="1600"/>
              </a:spcBef>
              <a:spcAft>
                <a:spcPts val="0"/>
              </a:spcAft>
              <a:buClr>
                <a:schemeClr val="dk1"/>
              </a:buClr>
              <a:buSzPts val="2400"/>
              <a:buNone/>
            </a:pPr>
            <a:r>
              <a:t/>
            </a:r>
            <a:endParaRPr b="1" sz="20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idx="1" type="body"/>
          </p:nvPr>
        </p:nvSpPr>
        <p:spPr>
          <a:xfrm>
            <a:off x="446175" y="982125"/>
            <a:ext cx="8295600" cy="5415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900">
                <a:latin typeface="Lato"/>
                <a:ea typeface="Lato"/>
                <a:cs typeface="Lato"/>
                <a:sym typeface="Lato"/>
              </a:rPr>
              <a:t>AES key for Encryption and Decryption</a:t>
            </a:r>
            <a:r>
              <a:rPr lang="en-US" sz="1900">
                <a:latin typeface="Lato"/>
                <a:ea typeface="Lato"/>
                <a:cs typeface="Lato"/>
                <a:sym typeface="Lato"/>
              </a:rPr>
              <a:t> </a:t>
            </a:r>
            <a:endParaRPr sz="1800">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rPr lang="en-US" sz="1800">
                <a:solidFill>
                  <a:srgbClr val="FF0000"/>
                </a:solidFill>
                <a:latin typeface="Lato"/>
                <a:ea typeface="Lato"/>
                <a:cs typeface="Lato"/>
                <a:sym typeface="Lato"/>
              </a:rPr>
              <a:t>const static unsigned char aes_key[]={0x00,0x11,0x22,0x33,0x44,0x55,0x66,0x77,0x88,0x99,0xAA,0xBB,0xCC,0xDD,0xEE,0xFF};</a:t>
            </a:r>
            <a:endParaRPr sz="1800">
              <a:solidFill>
                <a:srgbClr val="FF0000"/>
              </a:solidFill>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rPr b="1" lang="en-US" sz="1900">
                <a:latin typeface="Lato"/>
                <a:ea typeface="Lato"/>
                <a:cs typeface="Lato"/>
                <a:sym typeface="Lato"/>
              </a:rPr>
              <a:t>AES-128 bit CBC Encryption</a:t>
            </a:r>
            <a:r>
              <a:rPr lang="en-US" sz="1800">
                <a:latin typeface="Lato"/>
                <a:ea typeface="Lato"/>
                <a:cs typeface="Lato"/>
                <a:sym typeface="Lato"/>
              </a:rPr>
              <a:t> </a:t>
            </a:r>
            <a:endParaRPr sz="1800">
              <a:latin typeface="Lato"/>
              <a:ea typeface="Lato"/>
              <a:cs typeface="Lato"/>
              <a:sym typeface="Lato"/>
            </a:endParaRPr>
          </a:p>
          <a:p>
            <a:pPr indent="457200" lvl="0" marL="0" rtl="0" algn="l">
              <a:lnSpc>
                <a:spcPct val="115000"/>
              </a:lnSpc>
              <a:spcBef>
                <a:spcPts val="1600"/>
              </a:spcBef>
              <a:spcAft>
                <a:spcPts val="0"/>
              </a:spcAft>
              <a:buClr>
                <a:schemeClr val="dk1"/>
              </a:buClr>
              <a:buSzPts val="1100"/>
              <a:buFont typeface="Arial"/>
              <a:buNone/>
            </a:pPr>
            <a:r>
              <a:rPr lang="en-US" sz="1800">
                <a:latin typeface="Lato"/>
                <a:ea typeface="Lato"/>
                <a:cs typeface="Lato"/>
                <a:sym typeface="Lato"/>
              </a:rPr>
              <a:t>	AES_KEY enc_key, dec_key;</a:t>
            </a:r>
            <a:endParaRPr sz="1800">
              <a:latin typeface="Lato"/>
              <a:ea typeface="Lato"/>
              <a:cs typeface="Lato"/>
              <a:sym typeface="Lato"/>
            </a:endParaRPr>
          </a:p>
          <a:p>
            <a:pPr indent="457200" lvl="0" marL="0" rtl="0" algn="l">
              <a:lnSpc>
                <a:spcPct val="115000"/>
              </a:lnSpc>
              <a:spcBef>
                <a:spcPts val="1600"/>
              </a:spcBef>
              <a:spcAft>
                <a:spcPts val="0"/>
              </a:spcAft>
              <a:buClr>
                <a:schemeClr val="dk1"/>
              </a:buClr>
              <a:buSzPts val="1100"/>
              <a:buFont typeface="Arial"/>
              <a:buNone/>
            </a:pPr>
            <a:r>
              <a:rPr lang="en-US" sz="1800">
                <a:latin typeface="Lato"/>
                <a:ea typeface="Lato"/>
                <a:cs typeface="Lato"/>
                <a:sym typeface="Lato"/>
              </a:rPr>
              <a:t>	AES_set_encrypt_key(aes_key, sizeof(aes_key)*8, &amp;enc_key);</a:t>
            </a:r>
            <a:endParaRPr sz="1800">
              <a:latin typeface="Lato"/>
              <a:ea typeface="Lato"/>
              <a:cs typeface="Lato"/>
              <a:sym typeface="Lato"/>
            </a:endParaRPr>
          </a:p>
          <a:p>
            <a:pPr indent="457200" lvl="0" marL="0" rtl="0" algn="l">
              <a:lnSpc>
                <a:spcPct val="115000"/>
              </a:lnSpc>
              <a:spcBef>
                <a:spcPts val="1600"/>
              </a:spcBef>
              <a:spcAft>
                <a:spcPts val="0"/>
              </a:spcAft>
              <a:buClr>
                <a:schemeClr val="dk1"/>
              </a:buClr>
              <a:buSzPts val="1100"/>
              <a:buFont typeface="Arial"/>
              <a:buNone/>
            </a:pPr>
            <a:r>
              <a:rPr lang="en-US" sz="1800">
                <a:latin typeface="Lato"/>
                <a:ea typeface="Lato"/>
                <a:cs typeface="Lato"/>
                <a:sym typeface="Lato"/>
              </a:rPr>
              <a:t>	AES_cbc_encrypt(aes_input, enc_out, sizeof(aes_input), &amp;enc_key, iv, AES_ENCRYPT);</a:t>
            </a:r>
            <a:endParaRPr sz="1800">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rPr lang="en-US" sz="1800">
                <a:solidFill>
                  <a:srgbClr val="FF0000"/>
                </a:solidFill>
                <a:latin typeface="Lato"/>
                <a:ea typeface="Lato"/>
                <a:cs typeface="Lato"/>
                <a:sym typeface="Lato"/>
              </a:rPr>
              <a:t>print_data("\n Encrypted",enc_out, sizeof(enc_out));</a:t>
            </a:r>
            <a:endParaRPr sz="1800">
              <a:solidFill>
                <a:srgbClr val="FF0000"/>
              </a:solidFill>
              <a:latin typeface="Lato"/>
              <a:ea typeface="Lato"/>
              <a:cs typeface="Lato"/>
              <a:sym typeface="Lato"/>
            </a:endParaRPr>
          </a:p>
          <a:p>
            <a:pPr indent="457200" lvl="0" marL="0" rtl="0" algn="l">
              <a:lnSpc>
                <a:spcPct val="115000"/>
              </a:lnSpc>
              <a:spcBef>
                <a:spcPts val="1600"/>
              </a:spcBef>
              <a:spcAft>
                <a:spcPts val="0"/>
              </a:spcAft>
              <a:buClr>
                <a:schemeClr val="dk1"/>
              </a:buClr>
              <a:buSzPts val="1100"/>
              <a:buFont typeface="Arial"/>
              <a:buNone/>
            </a:pPr>
            <a:r>
              <a:rPr lang="en-US" sz="1800">
                <a:latin typeface="Lato"/>
                <a:ea typeface="Lato"/>
                <a:cs typeface="Lato"/>
                <a:sym typeface="Lato"/>
              </a:rPr>
              <a:t>	</a:t>
            </a:r>
            <a:endParaRPr sz="1800">
              <a:latin typeface="Lato"/>
              <a:ea typeface="Lato"/>
              <a:cs typeface="Lato"/>
              <a:sym typeface="Lato"/>
            </a:endParaRPr>
          </a:p>
          <a:p>
            <a:pPr indent="457200" lvl="0" marL="0" rtl="0" algn="l">
              <a:lnSpc>
                <a:spcPct val="115000"/>
              </a:lnSpc>
              <a:spcBef>
                <a:spcPts val="1600"/>
              </a:spcBef>
              <a:spcAft>
                <a:spcPts val="0"/>
              </a:spcAft>
              <a:buClr>
                <a:srgbClr val="1A9988"/>
              </a:buClr>
              <a:buSzPts val="1100"/>
              <a:buFont typeface="Arial"/>
              <a:buNone/>
            </a:pPr>
            <a:r>
              <a:t/>
            </a:r>
            <a:endParaRPr sz="1800">
              <a:latin typeface="Lato"/>
              <a:ea typeface="Lato"/>
              <a:cs typeface="Lato"/>
              <a:sym typeface="Lato"/>
            </a:endParaRPr>
          </a:p>
          <a:p>
            <a:pPr indent="0" lvl="0" marL="0" rtl="0" algn="l">
              <a:lnSpc>
                <a:spcPct val="115000"/>
              </a:lnSpc>
              <a:spcBef>
                <a:spcPts val="1600"/>
              </a:spcBef>
              <a:spcAft>
                <a:spcPts val="0"/>
              </a:spcAft>
              <a:buClr>
                <a:srgbClr val="1A9988"/>
              </a:buClr>
              <a:buSzPts val="1100"/>
              <a:buFont typeface="Arial"/>
              <a:buNone/>
            </a:pPr>
            <a:r>
              <a:t/>
            </a:r>
            <a:endParaRPr sz="1800">
              <a:latin typeface="Lato"/>
              <a:ea typeface="Lato"/>
              <a:cs typeface="Lato"/>
              <a:sym typeface="Lato"/>
            </a:endParaRPr>
          </a:p>
          <a:p>
            <a:pPr indent="0" lvl="0" marL="0" rtl="0" algn="l">
              <a:lnSpc>
                <a:spcPct val="115000"/>
              </a:lnSpc>
              <a:spcBef>
                <a:spcPts val="1600"/>
              </a:spcBef>
              <a:spcAft>
                <a:spcPts val="0"/>
              </a:spcAft>
              <a:buClr>
                <a:srgbClr val="1A9988"/>
              </a:buClr>
              <a:buSzPts val="1100"/>
              <a:buFont typeface="Arial"/>
              <a:buNone/>
            </a:pPr>
            <a:r>
              <a:t/>
            </a:r>
            <a:endParaRPr sz="1800">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t/>
            </a:r>
            <a:endParaRPr sz="1800">
              <a:latin typeface="Lato"/>
              <a:ea typeface="Lato"/>
              <a:cs typeface="Lato"/>
              <a:sym typeface="Lato"/>
            </a:endParaRPr>
          </a:p>
          <a:p>
            <a:pPr indent="-190500" lvl="0" marL="342900" rtl="0" algn="l">
              <a:spcBef>
                <a:spcPts val="1600"/>
              </a:spcBef>
              <a:spcAft>
                <a:spcPts val="0"/>
              </a:spcAft>
              <a:buClr>
                <a:schemeClr val="dk1"/>
              </a:buClr>
              <a:buSzPts val="2400"/>
              <a:buNone/>
            </a:pPr>
            <a:r>
              <a:t/>
            </a:r>
            <a:endParaRPr b="1" sz="1800">
              <a:latin typeface="Lato"/>
              <a:ea typeface="Lato"/>
              <a:cs typeface="Lato"/>
              <a:sym typeface="Lato"/>
            </a:endParaRPr>
          </a:p>
        </p:txBody>
      </p:sp>
      <p:sp>
        <p:nvSpPr>
          <p:cNvPr id="173" name="Google Shape;173;p24"/>
          <p:cNvSpPr txBox="1"/>
          <p:nvPr/>
        </p:nvSpPr>
        <p:spPr>
          <a:xfrm>
            <a:off x="321725" y="121400"/>
            <a:ext cx="4419600" cy="64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US" sz="2800">
                <a:solidFill>
                  <a:schemeClr val="dk1"/>
                </a:solidFill>
                <a:latin typeface="Lato"/>
                <a:ea typeface="Lato"/>
                <a:cs typeface="Lato"/>
                <a:sym typeface="Lato"/>
              </a:rPr>
              <a:t>AES-128 bit  Encryption:</a:t>
            </a:r>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180650" y="214826"/>
            <a:ext cx="7042200" cy="5430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1600"/>
              </a:spcAft>
              <a:buClr>
                <a:schemeClr val="dk1"/>
              </a:buClr>
              <a:buSzPts val="1100"/>
              <a:buFont typeface="Arial"/>
              <a:buNone/>
            </a:pPr>
            <a:r>
              <a:rPr lang="en-US" sz="2800">
                <a:latin typeface="Lato"/>
                <a:ea typeface="Lato"/>
                <a:cs typeface="Lato"/>
                <a:sym typeface="Lato"/>
              </a:rPr>
              <a:t>Cipher Text:</a:t>
            </a:r>
            <a:endParaRPr/>
          </a:p>
        </p:txBody>
      </p:sp>
      <p:sp>
        <p:nvSpPr>
          <p:cNvPr id="180" name="Google Shape;180;p25"/>
          <p:cNvSpPr txBox="1"/>
          <p:nvPr>
            <p:ph idx="1" type="body"/>
          </p:nvPr>
        </p:nvSpPr>
        <p:spPr>
          <a:xfrm>
            <a:off x="180653" y="1173984"/>
            <a:ext cx="8768100" cy="52233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pic>
        <p:nvPicPr>
          <p:cNvPr id="181" name="Google Shape;181;p25"/>
          <p:cNvPicPr preferRelativeResize="0"/>
          <p:nvPr/>
        </p:nvPicPr>
        <p:blipFill>
          <a:blip r:embed="rId3">
            <a:alphaModFix/>
          </a:blip>
          <a:stretch>
            <a:fillRect/>
          </a:stretch>
        </p:blipFill>
        <p:spPr>
          <a:xfrm>
            <a:off x="180650" y="1173975"/>
            <a:ext cx="8768099" cy="52232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8"/>
          <p:cNvSpPr txBox="1"/>
          <p:nvPr>
            <p:ph type="title"/>
          </p:nvPr>
        </p:nvSpPr>
        <p:spPr>
          <a:xfrm>
            <a:off x="180654" y="202990"/>
            <a:ext cx="7042200" cy="554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Overview</a:t>
            </a:r>
            <a:endParaRPr/>
          </a:p>
        </p:txBody>
      </p:sp>
      <p:sp>
        <p:nvSpPr>
          <p:cNvPr id="65" name="Google Shape;65;p8"/>
          <p:cNvSpPr txBox="1"/>
          <p:nvPr>
            <p:ph idx="1" type="body"/>
          </p:nvPr>
        </p:nvSpPr>
        <p:spPr>
          <a:xfrm>
            <a:off x="180653" y="1173984"/>
            <a:ext cx="8768100" cy="52233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a:t>This application performs the functionality of transferring file from source to destination in encrypted format using AES Symmetric encryption technique. The connection between source and destination is established using socket programming implemented in C language and file transfer takes place through sockets.</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180654" y="202990"/>
            <a:ext cx="7042200" cy="55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sz="2800">
              <a:solidFill>
                <a:srgbClr val="1A1A1A"/>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US" sz="2800">
                <a:solidFill>
                  <a:srgbClr val="1A1A1A"/>
                </a:solidFill>
                <a:latin typeface="Raleway"/>
                <a:ea typeface="Raleway"/>
                <a:cs typeface="Raleway"/>
                <a:sym typeface="Raleway"/>
              </a:rPr>
              <a:t>AES DECRYPTION</a:t>
            </a:r>
            <a:endParaRPr sz="2800">
              <a:solidFill>
                <a:srgbClr val="1A1A1A"/>
              </a:solidFill>
              <a:latin typeface="Raleway"/>
              <a:ea typeface="Raleway"/>
              <a:cs typeface="Raleway"/>
              <a:sym typeface="Raleway"/>
            </a:endParaRPr>
          </a:p>
          <a:p>
            <a:pPr indent="0" lvl="0" marL="0" rtl="0" algn="l">
              <a:spcBef>
                <a:spcPts val="0"/>
              </a:spcBef>
              <a:spcAft>
                <a:spcPts val="0"/>
              </a:spcAft>
              <a:buNone/>
            </a:pPr>
            <a:r>
              <a:t/>
            </a:r>
            <a:endParaRPr sz="2800"/>
          </a:p>
        </p:txBody>
      </p:sp>
      <p:sp>
        <p:nvSpPr>
          <p:cNvPr id="187" name="Google Shape;187;p26"/>
          <p:cNvSpPr txBox="1"/>
          <p:nvPr>
            <p:ph idx="1" type="body"/>
          </p:nvPr>
        </p:nvSpPr>
        <p:spPr>
          <a:xfrm>
            <a:off x="180653" y="1173984"/>
            <a:ext cx="8768100" cy="52233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Clr>
                <a:srgbClr val="000000"/>
              </a:buClr>
              <a:buSzPts val="2000"/>
              <a:buFont typeface="Lato"/>
              <a:buAutoNum type="arabicPeriod"/>
            </a:pPr>
            <a:r>
              <a:rPr lang="en-US" sz="2000">
                <a:solidFill>
                  <a:srgbClr val="000000"/>
                </a:solidFill>
                <a:latin typeface="Lato"/>
                <a:ea typeface="Lato"/>
                <a:cs typeface="Lato"/>
                <a:sym typeface="Lato"/>
              </a:rPr>
              <a:t>The decryption in aes involves : add round key</a:t>
            </a:r>
            <a:endParaRPr sz="2000">
              <a:solidFill>
                <a:srgbClr val="000000"/>
              </a:solidFill>
              <a:latin typeface="Lato"/>
              <a:ea typeface="Lato"/>
              <a:cs typeface="Lato"/>
              <a:sym typeface="Lato"/>
            </a:endParaRPr>
          </a:p>
          <a:p>
            <a:pPr indent="-355600" lvl="0" marL="457200" rtl="0" algn="l">
              <a:lnSpc>
                <a:spcPct val="115000"/>
              </a:lnSpc>
              <a:spcBef>
                <a:spcPts val="0"/>
              </a:spcBef>
              <a:spcAft>
                <a:spcPts val="0"/>
              </a:spcAft>
              <a:buClr>
                <a:srgbClr val="000000"/>
              </a:buClr>
              <a:buSzPts val="2000"/>
              <a:buFont typeface="Lato"/>
              <a:buAutoNum type="arabicPeriod"/>
            </a:pPr>
            <a:r>
              <a:rPr lang="en-US" sz="2000">
                <a:solidFill>
                  <a:srgbClr val="000000"/>
                </a:solidFill>
                <a:latin typeface="Lato"/>
                <a:ea typeface="Lato"/>
                <a:cs typeface="Lato"/>
                <a:sym typeface="Lato"/>
              </a:rPr>
              <a:t>Followed by n-1 rounds of: reverse shift rows and reverse sub bytes, add round key and finally reverse mix columns.</a:t>
            </a:r>
            <a:endParaRPr sz="2000">
              <a:solidFill>
                <a:srgbClr val="000000"/>
              </a:solidFill>
              <a:latin typeface="Lato"/>
              <a:ea typeface="Lato"/>
              <a:cs typeface="Lato"/>
              <a:sym typeface="Lato"/>
            </a:endParaRPr>
          </a:p>
          <a:p>
            <a:pPr indent="-355600" lvl="0" marL="457200" rtl="0" algn="l">
              <a:lnSpc>
                <a:spcPct val="115000"/>
              </a:lnSpc>
              <a:spcBef>
                <a:spcPts val="0"/>
              </a:spcBef>
              <a:spcAft>
                <a:spcPts val="0"/>
              </a:spcAft>
              <a:buClr>
                <a:srgbClr val="000000"/>
              </a:buClr>
              <a:buSzPts val="2000"/>
              <a:buFont typeface="Lato"/>
              <a:buAutoNum type="arabicPeriod"/>
            </a:pPr>
            <a:r>
              <a:rPr lang="en-US" sz="2000">
                <a:solidFill>
                  <a:srgbClr val="000000"/>
                </a:solidFill>
                <a:latin typeface="Lato"/>
                <a:ea typeface="Lato"/>
                <a:cs typeface="Lato"/>
                <a:sym typeface="Lato"/>
              </a:rPr>
              <a:t>The reverse operations are also called inverse operations for the functionality that they offer.</a:t>
            </a:r>
            <a:endParaRPr sz="2000">
              <a:solidFill>
                <a:srgbClr val="000000"/>
              </a:solidFill>
              <a:latin typeface="Lato"/>
              <a:ea typeface="Lato"/>
              <a:cs typeface="Lato"/>
              <a:sym typeface="Lato"/>
            </a:endParaRPr>
          </a:p>
          <a:p>
            <a:pPr indent="-355600" lvl="0" marL="457200" rtl="0" algn="l">
              <a:lnSpc>
                <a:spcPct val="115000"/>
              </a:lnSpc>
              <a:spcBef>
                <a:spcPts val="0"/>
              </a:spcBef>
              <a:spcAft>
                <a:spcPts val="0"/>
              </a:spcAft>
              <a:buClr>
                <a:srgbClr val="000000"/>
              </a:buClr>
              <a:buSzPts val="2000"/>
              <a:buFont typeface="Lato"/>
              <a:buAutoNum type="arabicPeriod"/>
            </a:pPr>
            <a:r>
              <a:rPr lang="en-US" sz="2000">
                <a:solidFill>
                  <a:srgbClr val="000000"/>
                </a:solidFill>
                <a:latin typeface="Lato"/>
                <a:ea typeface="Lato"/>
                <a:cs typeface="Lato"/>
                <a:sym typeface="Lato"/>
              </a:rPr>
              <a:t>The last  round involves - reverse shift rows, reverse sub bytes, add round key.</a:t>
            </a:r>
            <a:endParaRPr sz="2000">
              <a:solidFill>
                <a:srgbClr val="000000"/>
              </a:solidFill>
              <a:latin typeface="Lato"/>
              <a:ea typeface="Lato"/>
              <a:cs typeface="Lato"/>
              <a:sym typeface="Lato"/>
            </a:endParaRPr>
          </a:p>
          <a:p>
            <a:pPr indent="-355600" lvl="0" marL="457200" rtl="0" algn="l">
              <a:lnSpc>
                <a:spcPct val="115000"/>
              </a:lnSpc>
              <a:spcBef>
                <a:spcPts val="0"/>
              </a:spcBef>
              <a:spcAft>
                <a:spcPts val="0"/>
              </a:spcAft>
              <a:buClr>
                <a:srgbClr val="000000"/>
              </a:buClr>
              <a:buSzPts val="2000"/>
              <a:buFont typeface="Lato"/>
              <a:buAutoNum type="arabicPeriod"/>
            </a:pPr>
            <a:r>
              <a:rPr lang="en-US" sz="2000">
                <a:solidFill>
                  <a:srgbClr val="000000"/>
                </a:solidFill>
                <a:latin typeface="Lato"/>
                <a:ea typeface="Lato"/>
                <a:cs typeface="Lato"/>
                <a:sym typeface="Lato"/>
              </a:rPr>
              <a:t>This is finally followed by add round key operation.</a:t>
            </a:r>
            <a:endParaRPr b="1" sz="2000">
              <a:solidFill>
                <a:srgbClr val="000000"/>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180654" y="202990"/>
            <a:ext cx="7042200" cy="554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sz="2800">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rPr lang="en-US" sz="2800">
                <a:latin typeface="Lato"/>
                <a:ea typeface="Lato"/>
                <a:cs typeface="Lato"/>
                <a:sym typeface="Lato"/>
              </a:rPr>
              <a:t>AES-128 bit  Decryption:</a:t>
            </a:r>
            <a:endParaRPr b="0" sz="2800">
              <a:latin typeface="Arial"/>
              <a:ea typeface="Arial"/>
              <a:cs typeface="Arial"/>
              <a:sym typeface="Arial"/>
            </a:endParaRPr>
          </a:p>
          <a:p>
            <a:pPr indent="0" lvl="0" marL="0" rtl="0" algn="l">
              <a:spcBef>
                <a:spcPts val="1600"/>
              </a:spcBef>
              <a:spcAft>
                <a:spcPts val="0"/>
              </a:spcAft>
              <a:buClr>
                <a:schemeClr val="dk1"/>
              </a:buClr>
              <a:buSzPts val="1100"/>
              <a:buFont typeface="Arial"/>
              <a:buNone/>
            </a:pPr>
            <a:r>
              <a:t/>
            </a:r>
            <a:endParaRPr sz="2800">
              <a:solidFill>
                <a:srgbClr val="1A1A1A"/>
              </a:solidFill>
              <a:latin typeface="Raleway"/>
              <a:ea typeface="Raleway"/>
              <a:cs typeface="Raleway"/>
              <a:sym typeface="Raleway"/>
            </a:endParaRPr>
          </a:p>
        </p:txBody>
      </p:sp>
      <p:sp>
        <p:nvSpPr>
          <p:cNvPr id="193" name="Google Shape;193;p27"/>
          <p:cNvSpPr txBox="1"/>
          <p:nvPr>
            <p:ph idx="1" type="body"/>
          </p:nvPr>
        </p:nvSpPr>
        <p:spPr>
          <a:xfrm>
            <a:off x="180653" y="1173984"/>
            <a:ext cx="8768100" cy="5223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400">
                <a:latin typeface="Lato"/>
                <a:ea typeface="Lato"/>
                <a:cs typeface="Lato"/>
                <a:sym typeface="Lato"/>
              </a:rPr>
              <a:t>AES_set_decrypt_key(aes_key, sizeof(aes_key)*8, &amp;dec_key); // Size of key is in bits</a:t>
            </a:r>
            <a:endParaRPr sz="1400">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rPr lang="en-US" sz="1400">
                <a:latin typeface="Lato"/>
                <a:ea typeface="Lato"/>
                <a:cs typeface="Lato"/>
                <a:sym typeface="Lato"/>
              </a:rPr>
              <a:t>	AES_cbc_encrypt(enc_out, dec_out, b, &amp;dec_key, iv, AES_DECRYPT);</a:t>
            </a:r>
            <a:endParaRPr sz="1400">
              <a:latin typeface="Lato"/>
              <a:ea typeface="Lato"/>
              <a:cs typeface="Lato"/>
              <a:sym typeface="Lato"/>
            </a:endParaRPr>
          </a:p>
          <a:p>
            <a:pPr indent="-190500" lvl="0" marL="342900" rtl="0" algn="l">
              <a:spcBef>
                <a:spcPts val="1600"/>
              </a:spcBef>
              <a:spcAft>
                <a:spcPts val="0"/>
              </a:spcAft>
              <a:buClr>
                <a:schemeClr val="dk1"/>
              </a:buClr>
              <a:buSzPts val="2400"/>
              <a:buNone/>
            </a:pPr>
            <a:r>
              <a:t/>
            </a:r>
            <a:endParaRPr b="1" sz="1400">
              <a:latin typeface="Lato"/>
              <a:ea typeface="Lato"/>
              <a:cs typeface="Lato"/>
              <a:sym typeface="Lato"/>
            </a:endParaRPr>
          </a:p>
        </p:txBody>
      </p:sp>
      <p:pic>
        <p:nvPicPr>
          <p:cNvPr id="194" name="Google Shape;194;p27"/>
          <p:cNvPicPr preferRelativeResize="0"/>
          <p:nvPr/>
        </p:nvPicPr>
        <p:blipFill>
          <a:blip r:embed="rId3">
            <a:alphaModFix/>
          </a:blip>
          <a:stretch>
            <a:fillRect/>
          </a:stretch>
        </p:blipFill>
        <p:spPr>
          <a:xfrm>
            <a:off x="813425" y="2590800"/>
            <a:ext cx="7568576" cy="38064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180654" y="202990"/>
            <a:ext cx="7042200" cy="55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sz="2800">
              <a:solidFill>
                <a:srgbClr val="1A1A1A"/>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US" sz="2800">
                <a:solidFill>
                  <a:srgbClr val="1A1A1A"/>
                </a:solidFill>
                <a:latin typeface="Raleway"/>
                <a:ea typeface="Raleway"/>
                <a:cs typeface="Raleway"/>
                <a:sym typeface="Raleway"/>
              </a:rPr>
              <a:t>Wireshark</a:t>
            </a:r>
            <a:endParaRPr sz="2800">
              <a:solidFill>
                <a:srgbClr val="1A1A1A"/>
              </a:solidFill>
              <a:latin typeface="Raleway"/>
              <a:ea typeface="Raleway"/>
              <a:cs typeface="Raleway"/>
              <a:sym typeface="Raleway"/>
            </a:endParaRPr>
          </a:p>
          <a:p>
            <a:pPr indent="0" lvl="0" marL="0" rtl="0" algn="l">
              <a:spcBef>
                <a:spcPts val="0"/>
              </a:spcBef>
              <a:spcAft>
                <a:spcPts val="0"/>
              </a:spcAft>
              <a:buNone/>
            </a:pPr>
            <a:r>
              <a:t/>
            </a:r>
            <a:endParaRPr sz="2800">
              <a:latin typeface="Raleway"/>
              <a:ea typeface="Raleway"/>
              <a:cs typeface="Raleway"/>
              <a:sym typeface="Raleway"/>
            </a:endParaRPr>
          </a:p>
        </p:txBody>
      </p:sp>
      <p:sp>
        <p:nvSpPr>
          <p:cNvPr id="200" name="Google Shape;200;p28"/>
          <p:cNvSpPr txBox="1"/>
          <p:nvPr>
            <p:ph idx="1" type="body"/>
          </p:nvPr>
        </p:nvSpPr>
        <p:spPr>
          <a:xfrm>
            <a:off x="180653" y="1173984"/>
            <a:ext cx="8768100" cy="52233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Clr>
                <a:srgbClr val="000000"/>
              </a:buClr>
              <a:buSzPts val="2000"/>
              <a:buFont typeface="Lato"/>
              <a:buAutoNum type="arabicPeriod"/>
            </a:pPr>
            <a:r>
              <a:rPr lang="en-US" sz="2000">
                <a:solidFill>
                  <a:srgbClr val="000000"/>
                </a:solidFill>
                <a:latin typeface="Lato"/>
                <a:ea typeface="Lato"/>
                <a:cs typeface="Lato"/>
                <a:sym typeface="Lato"/>
              </a:rPr>
              <a:t>Wireshark is a network packet analyzer. A network packet analyzer presents captured packet data in as much detail as possible. </a:t>
            </a:r>
            <a:endParaRPr sz="2000">
              <a:solidFill>
                <a:srgbClr val="000000"/>
              </a:solidFill>
              <a:latin typeface="Lato"/>
              <a:ea typeface="Lato"/>
              <a:cs typeface="Lato"/>
              <a:sym typeface="Lato"/>
            </a:endParaRPr>
          </a:p>
          <a:p>
            <a:pPr indent="-355600" lvl="0" marL="457200" rtl="0" algn="l">
              <a:lnSpc>
                <a:spcPct val="115000"/>
              </a:lnSpc>
              <a:spcBef>
                <a:spcPts val="0"/>
              </a:spcBef>
              <a:spcAft>
                <a:spcPts val="0"/>
              </a:spcAft>
              <a:buClr>
                <a:srgbClr val="000000"/>
              </a:buClr>
              <a:buSzPts val="2000"/>
              <a:buFont typeface="Lato"/>
              <a:buAutoNum type="arabicPeriod"/>
            </a:pPr>
            <a:r>
              <a:rPr lang="en-US" sz="2000">
                <a:solidFill>
                  <a:srgbClr val="000000"/>
                </a:solidFill>
                <a:latin typeface="Lato"/>
                <a:ea typeface="Lato"/>
                <a:cs typeface="Lato"/>
                <a:sym typeface="Lato"/>
              </a:rPr>
              <a:t>Wireshark is available for free, is open source, and is one of the best packet analyzers</a:t>
            </a:r>
            <a:endParaRPr sz="2000">
              <a:solidFill>
                <a:srgbClr val="000000"/>
              </a:solidFill>
              <a:latin typeface="Lato"/>
              <a:ea typeface="Lato"/>
              <a:cs typeface="Lato"/>
              <a:sym typeface="Lato"/>
            </a:endParaRPr>
          </a:p>
          <a:p>
            <a:pPr indent="-355600" lvl="0" marL="457200" rtl="0" algn="l">
              <a:lnSpc>
                <a:spcPct val="115000"/>
              </a:lnSpc>
              <a:spcBef>
                <a:spcPts val="0"/>
              </a:spcBef>
              <a:spcAft>
                <a:spcPts val="0"/>
              </a:spcAft>
              <a:buClr>
                <a:srgbClr val="000000"/>
              </a:buClr>
              <a:buSzPts val="2000"/>
              <a:buFont typeface="Lato"/>
              <a:buAutoNum type="arabicPeriod"/>
            </a:pPr>
            <a:r>
              <a:rPr lang="en-US" sz="2000">
                <a:solidFill>
                  <a:srgbClr val="000000"/>
                </a:solidFill>
                <a:latin typeface="Lato"/>
                <a:ea typeface="Lato"/>
                <a:cs typeface="Lato"/>
                <a:sym typeface="Lato"/>
              </a:rPr>
              <a:t>Captured network data can be browsed via a GUI</a:t>
            </a:r>
            <a:endParaRPr sz="2000">
              <a:solidFill>
                <a:srgbClr val="000000"/>
              </a:solidFill>
              <a:latin typeface="Lato"/>
              <a:ea typeface="Lato"/>
              <a:cs typeface="Lato"/>
              <a:sym typeface="Lato"/>
            </a:endParaRPr>
          </a:p>
          <a:p>
            <a:pPr indent="-355600" lvl="0" marL="457200" rtl="0" algn="l">
              <a:lnSpc>
                <a:spcPct val="115000"/>
              </a:lnSpc>
              <a:spcBef>
                <a:spcPts val="0"/>
              </a:spcBef>
              <a:spcAft>
                <a:spcPts val="0"/>
              </a:spcAft>
              <a:buClr>
                <a:srgbClr val="000000"/>
              </a:buClr>
              <a:buSzPts val="2000"/>
              <a:buFont typeface="Lato"/>
              <a:buAutoNum type="arabicPeriod"/>
            </a:pPr>
            <a:r>
              <a:rPr lang="en-US" sz="2000">
                <a:solidFill>
                  <a:srgbClr val="000000"/>
                </a:solidFill>
                <a:latin typeface="Lato"/>
                <a:ea typeface="Lato"/>
                <a:cs typeface="Lato"/>
                <a:sym typeface="Lato"/>
              </a:rPr>
              <a:t>Data display can be refined using a display filter</a:t>
            </a:r>
            <a:endParaRPr sz="2000">
              <a:solidFill>
                <a:srgbClr val="000000"/>
              </a:solidFill>
              <a:latin typeface="Lato"/>
              <a:ea typeface="Lato"/>
              <a:cs typeface="Lato"/>
              <a:sym typeface="Lato"/>
            </a:endParaRPr>
          </a:p>
          <a:p>
            <a:pPr indent="-355600" lvl="0" marL="457200" rtl="0" algn="l">
              <a:lnSpc>
                <a:spcPct val="115000"/>
              </a:lnSpc>
              <a:spcBef>
                <a:spcPts val="0"/>
              </a:spcBef>
              <a:spcAft>
                <a:spcPts val="0"/>
              </a:spcAft>
              <a:buClr>
                <a:srgbClr val="000000"/>
              </a:buClr>
              <a:buSzPts val="2000"/>
              <a:buFont typeface="Lato"/>
              <a:buAutoNum type="arabicPeriod"/>
            </a:pPr>
            <a:r>
              <a:rPr lang="en-US" sz="2000">
                <a:solidFill>
                  <a:srgbClr val="000000"/>
                </a:solidFill>
                <a:latin typeface="Lato"/>
                <a:ea typeface="Lato"/>
                <a:cs typeface="Lato"/>
                <a:sym typeface="Lato"/>
              </a:rPr>
              <a:t>Wireless connections can also be filtered as long as they traverse the monitored Ethernet</a:t>
            </a:r>
            <a:endParaRPr sz="2000">
              <a:solidFill>
                <a:srgbClr val="000000"/>
              </a:solidFill>
              <a:latin typeface="Lato"/>
              <a:ea typeface="Lato"/>
              <a:cs typeface="Lato"/>
              <a:sym typeface="Lato"/>
            </a:endParaRPr>
          </a:p>
          <a:p>
            <a:pPr indent="-355600" lvl="0" marL="457200" rtl="0" algn="l">
              <a:lnSpc>
                <a:spcPct val="115000"/>
              </a:lnSpc>
              <a:spcBef>
                <a:spcPts val="0"/>
              </a:spcBef>
              <a:spcAft>
                <a:spcPts val="0"/>
              </a:spcAft>
              <a:buClr>
                <a:srgbClr val="000000"/>
              </a:buClr>
              <a:buSzPts val="2000"/>
              <a:buFont typeface="Lato"/>
              <a:buAutoNum type="arabicPeriod"/>
            </a:pPr>
            <a:r>
              <a:rPr lang="en-US" sz="2000">
                <a:solidFill>
                  <a:srgbClr val="000000"/>
                </a:solidFill>
                <a:latin typeface="Lato"/>
                <a:ea typeface="Lato"/>
                <a:cs typeface="Lato"/>
                <a:sym typeface="Lato"/>
              </a:rPr>
              <a:t>Available for UNIX and Windows.</a:t>
            </a:r>
            <a:endParaRPr b="1" sz="2000">
              <a:solidFill>
                <a:srgbClr val="000000"/>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180654" y="202990"/>
            <a:ext cx="7042200" cy="55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sz="2800">
              <a:solidFill>
                <a:srgbClr val="1A1A1A"/>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US" sz="2800">
                <a:solidFill>
                  <a:srgbClr val="1A1A1A"/>
                </a:solidFill>
                <a:latin typeface="Raleway"/>
                <a:ea typeface="Raleway"/>
                <a:cs typeface="Raleway"/>
                <a:sym typeface="Raleway"/>
              </a:rPr>
              <a:t>TCP Connection Establishment</a:t>
            </a:r>
            <a:endParaRPr sz="2800">
              <a:solidFill>
                <a:srgbClr val="1A1A1A"/>
              </a:solidFill>
              <a:latin typeface="Raleway"/>
              <a:ea typeface="Raleway"/>
              <a:cs typeface="Raleway"/>
              <a:sym typeface="Raleway"/>
            </a:endParaRPr>
          </a:p>
          <a:p>
            <a:pPr indent="0" lvl="0" marL="0" rtl="0" algn="l">
              <a:spcBef>
                <a:spcPts val="0"/>
              </a:spcBef>
              <a:spcAft>
                <a:spcPts val="0"/>
              </a:spcAft>
              <a:buNone/>
            </a:pPr>
            <a:r>
              <a:t/>
            </a:r>
            <a:endParaRPr sz="2800">
              <a:latin typeface="Raleway"/>
              <a:ea typeface="Raleway"/>
              <a:cs typeface="Raleway"/>
              <a:sym typeface="Raleway"/>
            </a:endParaRPr>
          </a:p>
        </p:txBody>
      </p:sp>
      <p:sp>
        <p:nvSpPr>
          <p:cNvPr id="206" name="Google Shape;206;p29"/>
          <p:cNvSpPr txBox="1"/>
          <p:nvPr>
            <p:ph idx="1" type="body"/>
          </p:nvPr>
        </p:nvSpPr>
        <p:spPr>
          <a:xfrm>
            <a:off x="180653" y="1173984"/>
            <a:ext cx="8768100" cy="5223300"/>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Clr>
                <a:schemeClr val="dk1"/>
              </a:buClr>
              <a:buSzPts val="2400"/>
              <a:buNone/>
            </a:pPr>
            <a:r>
              <a:t/>
            </a:r>
            <a:endParaRPr b="1" sz="2200">
              <a:latin typeface="Lato"/>
              <a:ea typeface="Lato"/>
              <a:cs typeface="Lato"/>
              <a:sym typeface="Lato"/>
            </a:endParaRPr>
          </a:p>
        </p:txBody>
      </p:sp>
      <p:pic>
        <p:nvPicPr>
          <p:cNvPr id="207" name="Google Shape;207;p29"/>
          <p:cNvPicPr preferRelativeResize="0"/>
          <p:nvPr/>
        </p:nvPicPr>
        <p:blipFill rotWithShape="1">
          <a:blip r:embed="rId3">
            <a:alphaModFix/>
          </a:blip>
          <a:srcRect b="52068" l="0" r="30680" t="0"/>
          <a:stretch/>
        </p:blipFill>
        <p:spPr>
          <a:xfrm>
            <a:off x="54100" y="1173975"/>
            <a:ext cx="9021202" cy="41689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180654" y="202990"/>
            <a:ext cx="7042200" cy="55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sz="2800">
              <a:solidFill>
                <a:srgbClr val="1A1A1A"/>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US" sz="2800">
                <a:solidFill>
                  <a:srgbClr val="1A1A1A"/>
                </a:solidFill>
                <a:latin typeface="Raleway"/>
                <a:ea typeface="Raleway"/>
                <a:cs typeface="Raleway"/>
                <a:sym typeface="Raleway"/>
              </a:rPr>
              <a:t>Encrypted Data Transfer</a:t>
            </a:r>
            <a:endParaRPr sz="2800">
              <a:solidFill>
                <a:srgbClr val="1A1A1A"/>
              </a:solidFill>
              <a:latin typeface="Raleway"/>
              <a:ea typeface="Raleway"/>
              <a:cs typeface="Raleway"/>
              <a:sym typeface="Raleway"/>
            </a:endParaRPr>
          </a:p>
          <a:p>
            <a:pPr indent="0" lvl="0" marL="0" rtl="0" algn="l">
              <a:spcBef>
                <a:spcPts val="0"/>
              </a:spcBef>
              <a:spcAft>
                <a:spcPts val="0"/>
              </a:spcAft>
              <a:buNone/>
            </a:pPr>
            <a:r>
              <a:t/>
            </a:r>
            <a:endParaRPr sz="2800">
              <a:latin typeface="Raleway"/>
              <a:ea typeface="Raleway"/>
              <a:cs typeface="Raleway"/>
              <a:sym typeface="Raleway"/>
            </a:endParaRPr>
          </a:p>
        </p:txBody>
      </p:sp>
      <p:sp>
        <p:nvSpPr>
          <p:cNvPr id="213" name="Google Shape;213;p30"/>
          <p:cNvSpPr txBox="1"/>
          <p:nvPr>
            <p:ph idx="1" type="body"/>
          </p:nvPr>
        </p:nvSpPr>
        <p:spPr>
          <a:xfrm>
            <a:off x="180653" y="1173984"/>
            <a:ext cx="8768100" cy="5223300"/>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Clr>
                <a:schemeClr val="dk1"/>
              </a:buClr>
              <a:buSzPts val="2400"/>
              <a:buNone/>
            </a:pPr>
            <a:r>
              <a:t/>
            </a:r>
            <a:endParaRPr b="1" sz="2200">
              <a:latin typeface="Lato"/>
              <a:ea typeface="Lato"/>
              <a:cs typeface="Lato"/>
              <a:sym typeface="Lato"/>
            </a:endParaRPr>
          </a:p>
        </p:txBody>
      </p:sp>
      <p:pic>
        <p:nvPicPr>
          <p:cNvPr id="214" name="Google Shape;214;p30"/>
          <p:cNvPicPr preferRelativeResize="0"/>
          <p:nvPr/>
        </p:nvPicPr>
        <p:blipFill rotWithShape="1">
          <a:blip r:embed="rId3">
            <a:alphaModFix/>
          </a:blip>
          <a:srcRect b="19720" l="-11850" r="11849" t="-19720"/>
          <a:stretch/>
        </p:blipFill>
        <p:spPr>
          <a:xfrm>
            <a:off x="43975" y="1135350"/>
            <a:ext cx="9056050" cy="4587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180654" y="202990"/>
            <a:ext cx="7042200" cy="554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2800">
                <a:solidFill>
                  <a:srgbClr val="1A1A1A"/>
                </a:solidFill>
                <a:latin typeface="Raleway"/>
                <a:ea typeface="Raleway"/>
                <a:cs typeface="Raleway"/>
                <a:sym typeface="Raleway"/>
              </a:rPr>
              <a:t>Plain</a:t>
            </a:r>
            <a:r>
              <a:rPr lang="en-US" sz="2800">
                <a:solidFill>
                  <a:srgbClr val="1A1A1A"/>
                </a:solidFill>
                <a:latin typeface="Raleway"/>
                <a:ea typeface="Raleway"/>
                <a:cs typeface="Raleway"/>
                <a:sym typeface="Raleway"/>
              </a:rPr>
              <a:t> Data Transfer</a:t>
            </a:r>
            <a:endParaRPr/>
          </a:p>
        </p:txBody>
      </p:sp>
      <p:sp>
        <p:nvSpPr>
          <p:cNvPr id="221" name="Google Shape;221;p31"/>
          <p:cNvSpPr txBox="1"/>
          <p:nvPr>
            <p:ph idx="1" type="body"/>
          </p:nvPr>
        </p:nvSpPr>
        <p:spPr>
          <a:xfrm>
            <a:off x="180653" y="1173984"/>
            <a:ext cx="8768100" cy="52233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pic>
        <p:nvPicPr>
          <p:cNvPr id="222" name="Google Shape;222;p31"/>
          <p:cNvPicPr preferRelativeResize="0"/>
          <p:nvPr/>
        </p:nvPicPr>
        <p:blipFill>
          <a:blip r:embed="rId3">
            <a:alphaModFix/>
          </a:blip>
          <a:stretch>
            <a:fillRect/>
          </a:stretch>
        </p:blipFill>
        <p:spPr>
          <a:xfrm>
            <a:off x="0" y="955625"/>
            <a:ext cx="9144000" cy="5715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180654" y="202990"/>
            <a:ext cx="7042200" cy="55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sz="2800">
              <a:solidFill>
                <a:srgbClr val="1A1A1A"/>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US" sz="2800">
                <a:solidFill>
                  <a:srgbClr val="1A1A1A"/>
                </a:solidFill>
                <a:latin typeface="Raleway"/>
                <a:ea typeface="Raleway"/>
                <a:cs typeface="Raleway"/>
                <a:sym typeface="Raleway"/>
              </a:rPr>
              <a:t>Protocol Hierarchy</a:t>
            </a:r>
            <a:endParaRPr sz="2800">
              <a:solidFill>
                <a:srgbClr val="1A1A1A"/>
              </a:solidFill>
              <a:latin typeface="Raleway"/>
              <a:ea typeface="Raleway"/>
              <a:cs typeface="Raleway"/>
              <a:sym typeface="Raleway"/>
            </a:endParaRPr>
          </a:p>
          <a:p>
            <a:pPr indent="0" lvl="0" marL="0" rtl="0" algn="l">
              <a:spcBef>
                <a:spcPts val="0"/>
              </a:spcBef>
              <a:spcAft>
                <a:spcPts val="0"/>
              </a:spcAft>
              <a:buNone/>
            </a:pPr>
            <a:r>
              <a:t/>
            </a:r>
            <a:endParaRPr sz="2800">
              <a:latin typeface="Raleway"/>
              <a:ea typeface="Raleway"/>
              <a:cs typeface="Raleway"/>
              <a:sym typeface="Raleway"/>
            </a:endParaRPr>
          </a:p>
        </p:txBody>
      </p:sp>
      <p:sp>
        <p:nvSpPr>
          <p:cNvPr id="228" name="Google Shape;228;p32"/>
          <p:cNvSpPr txBox="1"/>
          <p:nvPr>
            <p:ph idx="1" type="body"/>
          </p:nvPr>
        </p:nvSpPr>
        <p:spPr>
          <a:xfrm>
            <a:off x="180653" y="1173984"/>
            <a:ext cx="8768100" cy="5223300"/>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Clr>
                <a:schemeClr val="dk1"/>
              </a:buClr>
              <a:buSzPts val="2400"/>
              <a:buNone/>
            </a:pPr>
            <a:r>
              <a:t/>
            </a:r>
            <a:endParaRPr b="1" sz="2200">
              <a:latin typeface="Lato"/>
              <a:ea typeface="Lato"/>
              <a:cs typeface="Lato"/>
              <a:sym typeface="Lato"/>
            </a:endParaRPr>
          </a:p>
        </p:txBody>
      </p:sp>
      <p:pic>
        <p:nvPicPr>
          <p:cNvPr id="229" name="Google Shape;229;p32"/>
          <p:cNvPicPr preferRelativeResize="0"/>
          <p:nvPr/>
        </p:nvPicPr>
        <p:blipFill rotWithShape="1">
          <a:blip r:embed="rId3">
            <a:alphaModFix/>
          </a:blip>
          <a:srcRect b="64119" l="0" r="30934" t="-616"/>
          <a:stretch/>
        </p:blipFill>
        <p:spPr>
          <a:xfrm>
            <a:off x="130500" y="1173975"/>
            <a:ext cx="8883000" cy="42734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180654" y="202990"/>
            <a:ext cx="7042200" cy="55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sz="2800">
              <a:solidFill>
                <a:srgbClr val="1A1A1A"/>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US" sz="2800">
                <a:solidFill>
                  <a:srgbClr val="1A1A1A"/>
                </a:solidFill>
                <a:latin typeface="Raleway"/>
                <a:ea typeface="Raleway"/>
                <a:cs typeface="Raleway"/>
                <a:sym typeface="Raleway"/>
              </a:rPr>
              <a:t>I/O Graphs</a:t>
            </a:r>
            <a:endParaRPr sz="2800">
              <a:solidFill>
                <a:srgbClr val="1A1A1A"/>
              </a:solidFill>
              <a:latin typeface="Raleway"/>
              <a:ea typeface="Raleway"/>
              <a:cs typeface="Raleway"/>
              <a:sym typeface="Raleway"/>
            </a:endParaRPr>
          </a:p>
          <a:p>
            <a:pPr indent="0" lvl="0" marL="0" rtl="0" algn="l">
              <a:spcBef>
                <a:spcPts val="0"/>
              </a:spcBef>
              <a:spcAft>
                <a:spcPts val="0"/>
              </a:spcAft>
              <a:buNone/>
            </a:pPr>
            <a:r>
              <a:t/>
            </a:r>
            <a:endParaRPr sz="2800">
              <a:latin typeface="Raleway"/>
              <a:ea typeface="Raleway"/>
              <a:cs typeface="Raleway"/>
              <a:sym typeface="Raleway"/>
            </a:endParaRPr>
          </a:p>
        </p:txBody>
      </p:sp>
      <p:sp>
        <p:nvSpPr>
          <p:cNvPr id="235" name="Google Shape;235;p33"/>
          <p:cNvSpPr txBox="1"/>
          <p:nvPr>
            <p:ph idx="1" type="body"/>
          </p:nvPr>
        </p:nvSpPr>
        <p:spPr>
          <a:xfrm>
            <a:off x="180653" y="1173984"/>
            <a:ext cx="8768100" cy="5223300"/>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Clr>
                <a:schemeClr val="dk1"/>
              </a:buClr>
              <a:buSzPts val="2400"/>
              <a:buNone/>
            </a:pPr>
            <a:r>
              <a:t/>
            </a:r>
            <a:endParaRPr b="1" sz="2200">
              <a:latin typeface="Lato"/>
              <a:ea typeface="Lato"/>
              <a:cs typeface="Lato"/>
              <a:sym typeface="Lato"/>
            </a:endParaRPr>
          </a:p>
        </p:txBody>
      </p:sp>
      <p:pic>
        <p:nvPicPr>
          <p:cNvPr id="236" name="Google Shape;236;p33"/>
          <p:cNvPicPr preferRelativeResize="0"/>
          <p:nvPr/>
        </p:nvPicPr>
        <p:blipFill>
          <a:blip r:embed="rId3">
            <a:alphaModFix/>
          </a:blip>
          <a:stretch>
            <a:fillRect/>
          </a:stretch>
        </p:blipFill>
        <p:spPr>
          <a:xfrm>
            <a:off x="90325" y="1278150"/>
            <a:ext cx="8948749" cy="46083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4"/>
          <p:cNvPicPr preferRelativeResize="0"/>
          <p:nvPr/>
        </p:nvPicPr>
        <p:blipFill>
          <a:blip r:embed="rId3">
            <a:alphaModFix/>
          </a:blip>
          <a:stretch>
            <a:fillRect/>
          </a:stretch>
        </p:blipFill>
        <p:spPr>
          <a:xfrm>
            <a:off x="0" y="1028700"/>
            <a:ext cx="9144000"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3363913" y="2971801"/>
            <a:ext cx="2452687" cy="711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980000"/>
                </a:solidFill>
              </a:rPr>
              <a:t>Thank You!</a:t>
            </a:r>
            <a:endParaRPr>
              <a:solidFill>
                <a:srgbClr val="98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9"/>
          <p:cNvSpPr txBox="1"/>
          <p:nvPr>
            <p:ph type="title"/>
          </p:nvPr>
        </p:nvSpPr>
        <p:spPr>
          <a:xfrm>
            <a:off x="180654" y="202990"/>
            <a:ext cx="7042200" cy="554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Application Walkthrough</a:t>
            </a:r>
            <a:endParaRPr/>
          </a:p>
        </p:txBody>
      </p:sp>
      <p:pic>
        <p:nvPicPr>
          <p:cNvPr id="72" name="Google Shape;72;p9"/>
          <p:cNvPicPr preferRelativeResize="0"/>
          <p:nvPr/>
        </p:nvPicPr>
        <p:blipFill rotWithShape="1">
          <a:blip r:embed="rId3">
            <a:alphaModFix/>
          </a:blip>
          <a:srcRect b="37808" l="0" r="10698" t="-1288"/>
          <a:stretch/>
        </p:blipFill>
        <p:spPr>
          <a:xfrm>
            <a:off x="139200" y="1577625"/>
            <a:ext cx="8809550" cy="36563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0"/>
          <p:cNvSpPr txBox="1"/>
          <p:nvPr>
            <p:ph type="title"/>
          </p:nvPr>
        </p:nvSpPr>
        <p:spPr>
          <a:xfrm>
            <a:off x="180654" y="202990"/>
            <a:ext cx="7042200" cy="554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Application Walkthrough</a:t>
            </a:r>
            <a:endParaRPr/>
          </a:p>
        </p:txBody>
      </p:sp>
      <p:sp>
        <p:nvSpPr>
          <p:cNvPr id="79" name="Google Shape;79;p10"/>
          <p:cNvSpPr txBox="1"/>
          <p:nvPr>
            <p:ph idx="1" type="body"/>
          </p:nvPr>
        </p:nvSpPr>
        <p:spPr>
          <a:xfrm>
            <a:off x="180653" y="1173984"/>
            <a:ext cx="8768100" cy="52233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a:t>jjj</a:t>
            </a:r>
            <a:endParaRPr/>
          </a:p>
        </p:txBody>
      </p:sp>
      <p:pic>
        <p:nvPicPr>
          <p:cNvPr id="80" name="Google Shape;80;p10"/>
          <p:cNvPicPr preferRelativeResize="0"/>
          <p:nvPr/>
        </p:nvPicPr>
        <p:blipFill rotWithShape="1">
          <a:blip r:embed="rId3">
            <a:alphaModFix/>
          </a:blip>
          <a:srcRect b="13073" l="0" r="0" t="0"/>
          <a:stretch/>
        </p:blipFill>
        <p:spPr>
          <a:xfrm>
            <a:off x="223500" y="1297300"/>
            <a:ext cx="8685398" cy="41965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1"/>
          <p:cNvSpPr txBox="1"/>
          <p:nvPr>
            <p:ph type="title"/>
          </p:nvPr>
        </p:nvSpPr>
        <p:spPr>
          <a:xfrm>
            <a:off x="180654" y="202990"/>
            <a:ext cx="7042200" cy="554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Application Walkthrough</a:t>
            </a:r>
            <a:endParaRPr/>
          </a:p>
        </p:txBody>
      </p:sp>
      <p:pic>
        <p:nvPicPr>
          <p:cNvPr id="87" name="Google Shape;87;p11"/>
          <p:cNvPicPr preferRelativeResize="0"/>
          <p:nvPr/>
        </p:nvPicPr>
        <p:blipFill rotWithShape="1">
          <a:blip r:embed="rId3">
            <a:alphaModFix/>
          </a:blip>
          <a:srcRect b="25188" l="0" r="11504" t="0"/>
          <a:stretch/>
        </p:blipFill>
        <p:spPr>
          <a:xfrm>
            <a:off x="259825" y="1850225"/>
            <a:ext cx="8092248" cy="3847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2"/>
          <p:cNvSpPr txBox="1"/>
          <p:nvPr>
            <p:ph type="title"/>
          </p:nvPr>
        </p:nvSpPr>
        <p:spPr>
          <a:xfrm>
            <a:off x="180654" y="202990"/>
            <a:ext cx="7042200" cy="554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Application Walkthrough</a:t>
            </a:r>
            <a:endParaRPr/>
          </a:p>
        </p:txBody>
      </p:sp>
      <p:pic>
        <p:nvPicPr>
          <p:cNvPr id="94" name="Google Shape;94;p12"/>
          <p:cNvPicPr preferRelativeResize="0"/>
          <p:nvPr/>
        </p:nvPicPr>
        <p:blipFill rotWithShape="1">
          <a:blip r:embed="rId3">
            <a:alphaModFix/>
          </a:blip>
          <a:srcRect b="51236" l="0" r="37570" t="0"/>
          <a:stretch/>
        </p:blipFill>
        <p:spPr>
          <a:xfrm>
            <a:off x="222025" y="1605450"/>
            <a:ext cx="8426126" cy="3702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txBox="1"/>
          <p:nvPr>
            <p:ph type="title"/>
          </p:nvPr>
        </p:nvSpPr>
        <p:spPr>
          <a:xfrm>
            <a:off x="180654" y="202990"/>
            <a:ext cx="7042200" cy="554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Application Walkthrough</a:t>
            </a:r>
            <a:endParaRPr/>
          </a:p>
        </p:txBody>
      </p:sp>
      <p:pic>
        <p:nvPicPr>
          <p:cNvPr id="101" name="Google Shape;101;p13"/>
          <p:cNvPicPr preferRelativeResize="0"/>
          <p:nvPr/>
        </p:nvPicPr>
        <p:blipFill rotWithShape="1">
          <a:blip r:embed="rId3">
            <a:alphaModFix/>
          </a:blip>
          <a:srcRect b="7114" l="0" r="30434" t="0"/>
          <a:stretch/>
        </p:blipFill>
        <p:spPr>
          <a:xfrm>
            <a:off x="278400" y="1173975"/>
            <a:ext cx="7999450" cy="52891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ph type="title"/>
          </p:nvPr>
        </p:nvSpPr>
        <p:spPr>
          <a:xfrm>
            <a:off x="180654" y="202990"/>
            <a:ext cx="7042080" cy="5545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sz="2800">
              <a:solidFill>
                <a:srgbClr val="1A1A1A"/>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US" sz="2800">
                <a:solidFill>
                  <a:srgbClr val="1A1A1A"/>
                </a:solidFill>
                <a:latin typeface="Raleway"/>
                <a:ea typeface="Raleway"/>
                <a:cs typeface="Raleway"/>
                <a:sym typeface="Raleway"/>
              </a:rPr>
              <a:t>Connection Establishment - Server Side</a:t>
            </a:r>
            <a:endParaRPr sz="2800">
              <a:solidFill>
                <a:srgbClr val="1A1A1A"/>
              </a:solidFill>
              <a:latin typeface="Raleway"/>
              <a:ea typeface="Raleway"/>
              <a:cs typeface="Raleway"/>
              <a:sym typeface="Raleway"/>
            </a:endParaRPr>
          </a:p>
          <a:p>
            <a:pPr indent="0" lvl="0" marL="0" rtl="0" algn="l">
              <a:spcBef>
                <a:spcPts val="0"/>
              </a:spcBef>
              <a:spcAft>
                <a:spcPts val="0"/>
              </a:spcAft>
              <a:buNone/>
            </a:pPr>
            <a:r>
              <a:t/>
            </a:r>
            <a:endParaRPr sz="2800">
              <a:latin typeface="Raleway"/>
              <a:ea typeface="Raleway"/>
              <a:cs typeface="Raleway"/>
              <a:sym typeface="Raleway"/>
            </a:endParaRPr>
          </a:p>
        </p:txBody>
      </p:sp>
      <p:sp>
        <p:nvSpPr>
          <p:cNvPr id="107" name="Google Shape;107;p14"/>
          <p:cNvSpPr txBox="1"/>
          <p:nvPr>
            <p:ph idx="1" type="body"/>
          </p:nvPr>
        </p:nvSpPr>
        <p:spPr>
          <a:xfrm>
            <a:off x="180653" y="1173984"/>
            <a:ext cx="8768137" cy="522327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2000">
                <a:solidFill>
                  <a:srgbClr val="000000"/>
                </a:solidFill>
                <a:latin typeface="Lato"/>
                <a:ea typeface="Lato"/>
                <a:cs typeface="Lato"/>
                <a:sym typeface="Lato"/>
              </a:rPr>
              <a:t>There are 4 stages involved in connection establishment on Server Side</a:t>
            </a:r>
            <a:endParaRPr sz="2000">
              <a:solidFill>
                <a:srgbClr val="000000"/>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2000">
              <a:solidFill>
                <a:srgbClr val="000000"/>
              </a:solidFill>
              <a:latin typeface="Lato"/>
              <a:ea typeface="Lato"/>
              <a:cs typeface="Lato"/>
              <a:sym typeface="Lato"/>
            </a:endParaRPr>
          </a:p>
          <a:p>
            <a:pPr indent="-355600" lvl="0" marL="457200" rtl="0" algn="l">
              <a:spcBef>
                <a:spcPts val="0"/>
              </a:spcBef>
              <a:spcAft>
                <a:spcPts val="0"/>
              </a:spcAft>
              <a:buClr>
                <a:srgbClr val="000000"/>
              </a:buClr>
              <a:buSzPts val="2000"/>
              <a:buFont typeface="Lato"/>
              <a:buAutoNum type="arabicPeriod"/>
            </a:pPr>
            <a:r>
              <a:rPr lang="en-US" sz="2000">
                <a:solidFill>
                  <a:srgbClr val="000000"/>
                </a:solidFill>
                <a:latin typeface="Lato"/>
                <a:ea typeface="Lato"/>
                <a:cs typeface="Lato"/>
                <a:sym typeface="Lato"/>
              </a:rPr>
              <a:t>Socket Creation :</a:t>
            </a:r>
            <a:endParaRPr sz="2000">
              <a:solidFill>
                <a:srgbClr val="000000"/>
              </a:solidFill>
              <a:latin typeface="Lato"/>
              <a:ea typeface="Lato"/>
              <a:cs typeface="Lato"/>
              <a:sym typeface="Lato"/>
            </a:endParaRPr>
          </a:p>
          <a:p>
            <a:pPr indent="0" lvl="0" marL="457200" rtl="0" algn="l">
              <a:spcBef>
                <a:spcPts val="0"/>
              </a:spcBef>
              <a:spcAft>
                <a:spcPts val="0"/>
              </a:spcAft>
              <a:buClr>
                <a:schemeClr val="dk1"/>
              </a:buClr>
              <a:buSzPts val="1100"/>
              <a:buFont typeface="Arial"/>
              <a:buNone/>
            </a:pPr>
            <a:r>
              <a:rPr lang="en-US" sz="2000">
                <a:solidFill>
                  <a:srgbClr val="000000"/>
                </a:solidFill>
                <a:latin typeface="Lato"/>
                <a:ea typeface="Lato"/>
                <a:cs typeface="Lato"/>
                <a:sym typeface="Lato"/>
              </a:rPr>
              <a:t>Syntax : </a:t>
            </a:r>
            <a:r>
              <a:rPr lang="en-US" sz="2000">
                <a:solidFill>
                  <a:srgbClr val="980000"/>
                </a:solidFill>
                <a:latin typeface="Lato"/>
                <a:ea typeface="Lato"/>
                <a:cs typeface="Lato"/>
                <a:sym typeface="Lato"/>
              </a:rPr>
              <a:t>int sockfd = socket(domain, type, protocol)</a:t>
            </a:r>
            <a:endParaRPr sz="2000">
              <a:solidFill>
                <a:srgbClr val="980000"/>
              </a:solidFill>
              <a:latin typeface="Lato"/>
              <a:ea typeface="Lato"/>
              <a:cs typeface="Lato"/>
              <a:sym typeface="Lato"/>
            </a:endParaRPr>
          </a:p>
          <a:p>
            <a:pPr indent="0" lvl="0" marL="457200" rtl="0" algn="l">
              <a:spcBef>
                <a:spcPts val="0"/>
              </a:spcBef>
              <a:spcAft>
                <a:spcPts val="0"/>
              </a:spcAft>
              <a:buClr>
                <a:schemeClr val="dk1"/>
              </a:buClr>
              <a:buSzPts val="1100"/>
              <a:buFont typeface="Arial"/>
              <a:buNone/>
            </a:pPr>
            <a:r>
              <a:rPr lang="en-US" sz="2000">
                <a:solidFill>
                  <a:srgbClr val="000000"/>
                </a:solidFill>
                <a:latin typeface="Lato"/>
                <a:ea typeface="Lato"/>
                <a:cs typeface="Lato"/>
                <a:sym typeface="Lato"/>
              </a:rPr>
              <a:t>Creates an endpoint for communication and returns a file descriptor that refers to that endpoint.  The file descriptor returned by a successful call will be the lowest-numbered file descriptor not currently open for the process.</a:t>
            </a:r>
            <a:endParaRPr sz="2000">
              <a:solidFill>
                <a:srgbClr val="000000"/>
              </a:solidFill>
              <a:latin typeface="Lato"/>
              <a:ea typeface="Lato"/>
              <a:cs typeface="Lato"/>
              <a:sym typeface="Lato"/>
            </a:endParaRPr>
          </a:p>
          <a:p>
            <a:pPr indent="0" lvl="0" marL="457200" rtl="0" algn="l">
              <a:spcBef>
                <a:spcPts val="0"/>
              </a:spcBef>
              <a:spcAft>
                <a:spcPts val="0"/>
              </a:spcAft>
              <a:buClr>
                <a:schemeClr val="dk1"/>
              </a:buClr>
              <a:buSzPts val="1100"/>
              <a:buFont typeface="Arial"/>
              <a:buNone/>
            </a:pPr>
            <a:r>
              <a:t/>
            </a:r>
            <a:endParaRPr sz="2000">
              <a:solidFill>
                <a:srgbClr val="000000"/>
              </a:solidFill>
              <a:latin typeface="Lato"/>
              <a:ea typeface="Lato"/>
              <a:cs typeface="Lato"/>
              <a:sym typeface="Lato"/>
            </a:endParaRPr>
          </a:p>
          <a:p>
            <a:pPr indent="-355600" lvl="0" marL="457200" rtl="0" algn="l">
              <a:spcBef>
                <a:spcPts val="0"/>
              </a:spcBef>
              <a:spcAft>
                <a:spcPts val="0"/>
              </a:spcAft>
              <a:buClr>
                <a:srgbClr val="000000"/>
              </a:buClr>
              <a:buSzPts val="2000"/>
              <a:buFont typeface="Lato"/>
              <a:buAutoNum type="arabicPeriod"/>
            </a:pPr>
            <a:r>
              <a:rPr lang="en-US" sz="2000">
                <a:solidFill>
                  <a:srgbClr val="000000"/>
                </a:solidFill>
                <a:latin typeface="Lato"/>
                <a:ea typeface="Lato"/>
                <a:cs typeface="Lato"/>
                <a:sym typeface="Lato"/>
              </a:rPr>
              <a:t>Binding :</a:t>
            </a:r>
            <a:endParaRPr sz="2000">
              <a:solidFill>
                <a:srgbClr val="000000"/>
              </a:solidFill>
              <a:latin typeface="Lato"/>
              <a:ea typeface="Lato"/>
              <a:cs typeface="Lato"/>
              <a:sym typeface="Lato"/>
            </a:endParaRPr>
          </a:p>
          <a:p>
            <a:pPr indent="0" lvl="0" marL="457200" rtl="0" algn="l">
              <a:spcBef>
                <a:spcPts val="0"/>
              </a:spcBef>
              <a:spcAft>
                <a:spcPts val="0"/>
              </a:spcAft>
              <a:buClr>
                <a:schemeClr val="dk1"/>
              </a:buClr>
              <a:buSzPts val="1100"/>
              <a:buFont typeface="Arial"/>
              <a:buNone/>
            </a:pPr>
            <a:r>
              <a:rPr lang="en-US" sz="2000">
                <a:solidFill>
                  <a:srgbClr val="000000"/>
                </a:solidFill>
                <a:latin typeface="Lato"/>
                <a:ea typeface="Lato"/>
                <a:cs typeface="Lato"/>
                <a:sym typeface="Lato"/>
              </a:rPr>
              <a:t>Syntax : </a:t>
            </a:r>
            <a:r>
              <a:rPr lang="en-US" sz="2000">
                <a:solidFill>
                  <a:srgbClr val="980000"/>
                </a:solidFill>
                <a:latin typeface="Lato"/>
                <a:ea typeface="Lato"/>
                <a:cs typeface="Lato"/>
                <a:sym typeface="Lato"/>
              </a:rPr>
              <a:t>int bind(int sockfd, const struct sockaddr *addr, socklen_t addrlen)</a:t>
            </a:r>
            <a:endParaRPr sz="2000">
              <a:solidFill>
                <a:srgbClr val="980000"/>
              </a:solidFill>
              <a:latin typeface="Lato"/>
              <a:ea typeface="Lato"/>
              <a:cs typeface="Lato"/>
              <a:sym typeface="Lato"/>
            </a:endParaRPr>
          </a:p>
          <a:p>
            <a:pPr indent="0" lvl="0" marL="457200" rtl="0" algn="l">
              <a:spcBef>
                <a:spcPts val="0"/>
              </a:spcBef>
              <a:spcAft>
                <a:spcPts val="0"/>
              </a:spcAft>
              <a:buClr>
                <a:schemeClr val="dk1"/>
              </a:buClr>
              <a:buSzPts val="1100"/>
              <a:buFont typeface="Arial"/>
              <a:buNone/>
            </a:pPr>
            <a:r>
              <a:rPr lang="en-US" sz="2000">
                <a:solidFill>
                  <a:srgbClr val="000000"/>
                </a:solidFill>
                <a:latin typeface="Lato"/>
                <a:ea typeface="Lato"/>
                <a:cs typeface="Lato"/>
                <a:sym typeface="Lato"/>
              </a:rPr>
              <a:t>bind() assigns the address specified by addr to the socket referred to by the file descriptor sockfd.  addrlen specifies the size, in bytes, of the address structure  pointed</a:t>
            </a:r>
            <a:endParaRPr sz="2000">
              <a:solidFill>
                <a:srgbClr val="000000"/>
              </a:solidFill>
              <a:latin typeface="Lato"/>
              <a:ea typeface="Lato"/>
              <a:cs typeface="Lato"/>
              <a:sym typeface="Lato"/>
            </a:endParaRPr>
          </a:p>
          <a:p>
            <a:pPr indent="0" lvl="0" marL="457200" rtl="0" algn="l">
              <a:spcBef>
                <a:spcPts val="0"/>
              </a:spcBef>
              <a:spcAft>
                <a:spcPts val="0"/>
              </a:spcAft>
              <a:buClr>
                <a:schemeClr val="dk1"/>
              </a:buClr>
              <a:buSzPts val="1100"/>
              <a:buFont typeface="Arial"/>
              <a:buNone/>
            </a:pPr>
            <a:r>
              <a:rPr lang="en-US" sz="2000">
                <a:solidFill>
                  <a:srgbClr val="000000"/>
                </a:solidFill>
                <a:latin typeface="Lato"/>
                <a:ea typeface="Lato"/>
                <a:cs typeface="Lato"/>
                <a:sym typeface="Lato"/>
              </a:rPr>
              <a:t>to by addr</a:t>
            </a:r>
            <a:endParaRPr sz="2000">
              <a:solidFill>
                <a:srgbClr val="000000"/>
              </a:solidFill>
              <a:latin typeface="Lato"/>
              <a:ea typeface="Lato"/>
              <a:cs typeface="Lato"/>
              <a:sym typeface="Lato"/>
            </a:endParaRPr>
          </a:p>
          <a:p>
            <a:pPr indent="-190500" lvl="0" marL="342900" rtl="0" algn="l">
              <a:spcBef>
                <a:spcPts val="0"/>
              </a:spcBef>
              <a:spcAft>
                <a:spcPts val="0"/>
              </a:spcAft>
              <a:buClr>
                <a:schemeClr val="dk1"/>
              </a:buClr>
              <a:buSzPts val="2400"/>
              <a:buNone/>
            </a:pPr>
            <a:r>
              <a:t/>
            </a:r>
            <a:endParaRPr sz="20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180654" y="202990"/>
            <a:ext cx="7042200" cy="55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sz="2800">
              <a:solidFill>
                <a:srgbClr val="1A1A1A"/>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US" sz="2800">
                <a:solidFill>
                  <a:srgbClr val="1A1A1A"/>
                </a:solidFill>
                <a:latin typeface="Raleway"/>
                <a:ea typeface="Raleway"/>
                <a:cs typeface="Raleway"/>
                <a:sym typeface="Raleway"/>
              </a:rPr>
              <a:t>Connection Establishment - Server Side</a:t>
            </a:r>
            <a:endParaRPr sz="2800">
              <a:solidFill>
                <a:srgbClr val="1A1A1A"/>
              </a:solidFill>
              <a:latin typeface="Raleway"/>
              <a:ea typeface="Raleway"/>
              <a:cs typeface="Raleway"/>
              <a:sym typeface="Raleway"/>
            </a:endParaRPr>
          </a:p>
          <a:p>
            <a:pPr indent="0" lvl="0" marL="0" rtl="0" algn="l">
              <a:spcBef>
                <a:spcPts val="0"/>
              </a:spcBef>
              <a:spcAft>
                <a:spcPts val="0"/>
              </a:spcAft>
              <a:buNone/>
            </a:pPr>
            <a:r>
              <a:t/>
            </a:r>
            <a:endParaRPr sz="2800"/>
          </a:p>
        </p:txBody>
      </p:sp>
      <p:sp>
        <p:nvSpPr>
          <p:cNvPr id="113" name="Google Shape;113;p15"/>
          <p:cNvSpPr txBox="1"/>
          <p:nvPr>
            <p:ph idx="1" type="body"/>
          </p:nvPr>
        </p:nvSpPr>
        <p:spPr>
          <a:xfrm>
            <a:off x="180653" y="1173984"/>
            <a:ext cx="8768100" cy="522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2000">
                <a:solidFill>
                  <a:srgbClr val="000000"/>
                </a:solidFill>
                <a:latin typeface="Lato"/>
                <a:ea typeface="Lato"/>
                <a:cs typeface="Lato"/>
                <a:sym typeface="Lato"/>
              </a:rPr>
              <a:t>3.	Listening :</a:t>
            </a:r>
            <a:endParaRPr sz="2000">
              <a:solidFill>
                <a:srgbClr val="000000"/>
              </a:solidFill>
              <a:latin typeface="Lato"/>
              <a:ea typeface="Lato"/>
              <a:cs typeface="Lato"/>
              <a:sym typeface="Lato"/>
            </a:endParaRPr>
          </a:p>
          <a:p>
            <a:pPr indent="0" lvl="0" marL="457200" rtl="0" algn="l">
              <a:spcBef>
                <a:spcPts val="0"/>
              </a:spcBef>
              <a:spcAft>
                <a:spcPts val="0"/>
              </a:spcAft>
              <a:buClr>
                <a:schemeClr val="dk1"/>
              </a:buClr>
              <a:buSzPts val="1100"/>
              <a:buFont typeface="Arial"/>
              <a:buNone/>
            </a:pPr>
            <a:r>
              <a:rPr lang="en-US" sz="2000">
                <a:solidFill>
                  <a:srgbClr val="000000"/>
                </a:solidFill>
                <a:latin typeface="Lato"/>
                <a:ea typeface="Lato"/>
                <a:cs typeface="Lato"/>
                <a:sym typeface="Lato"/>
              </a:rPr>
              <a:t>Syntax : </a:t>
            </a:r>
            <a:r>
              <a:rPr lang="en-US" sz="2000">
                <a:solidFill>
                  <a:srgbClr val="980000"/>
                </a:solidFill>
                <a:latin typeface="Lato"/>
                <a:ea typeface="Lato"/>
                <a:cs typeface="Lato"/>
                <a:sym typeface="Lato"/>
              </a:rPr>
              <a:t>int listen(int sockfd, int backlog)</a:t>
            </a:r>
            <a:endParaRPr sz="2000">
              <a:solidFill>
                <a:srgbClr val="980000"/>
              </a:solidFill>
              <a:latin typeface="Lato"/>
              <a:ea typeface="Lato"/>
              <a:cs typeface="Lato"/>
              <a:sym typeface="Lato"/>
            </a:endParaRPr>
          </a:p>
          <a:p>
            <a:pPr indent="0" lvl="0" marL="457200" rtl="0" algn="l">
              <a:spcBef>
                <a:spcPts val="0"/>
              </a:spcBef>
              <a:spcAft>
                <a:spcPts val="0"/>
              </a:spcAft>
              <a:buClr>
                <a:srgbClr val="1A9988"/>
              </a:buClr>
              <a:buSzPts val="1100"/>
              <a:buFont typeface="Arial"/>
              <a:buNone/>
            </a:pPr>
            <a:r>
              <a:rPr lang="en-US" sz="2000">
                <a:solidFill>
                  <a:srgbClr val="000000"/>
                </a:solidFill>
                <a:latin typeface="Lato"/>
                <a:ea typeface="Lato"/>
                <a:cs typeface="Lato"/>
                <a:sym typeface="Lato"/>
              </a:rPr>
              <a:t>Marks  the socket referred to by sockfd as a passive socket, that is, as a socket that will be used to accept incoming connection requests. The backlog argument defines the maximum length to which the queue of pending connections for sockfd may grow.</a:t>
            </a:r>
            <a:endParaRPr sz="2000">
              <a:solidFill>
                <a:srgbClr val="000000"/>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2000">
              <a:solidFill>
                <a:srgbClr val="000000"/>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2000">
              <a:solidFill>
                <a:srgbClr val="000000"/>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US" sz="2000">
                <a:solidFill>
                  <a:srgbClr val="000000"/>
                </a:solidFill>
                <a:latin typeface="Lato"/>
                <a:ea typeface="Lato"/>
                <a:cs typeface="Lato"/>
                <a:sym typeface="Lato"/>
              </a:rPr>
              <a:t>4.     Accept :</a:t>
            </a:r>
            <a:endParaRPr sz="2000">
              <a:solidFill>
                <a:srgbClr val="000000"/>
              </a:solidFill>
              <a:latin typeface="Lato"/>
              <a:ea typeface="Lato"/>
              <a:cs typeface="Lato"/>
              <a:sym typeface="Lato"/>
            </a:endParaRPr>
          </a:p>
          <a:p>
            <a:pPr indent="0" lvl="0" marL="457200" rtl="0" algn="l">
              <a:spcBef>
                <a:spcPts val="0"/>
              </a:spcBef>
              <a:spcAft>
                <a:spcPts val="0"/>
              </a:spcAft>
              <a:buClr>
                <a:schemeClr val="dk1"/>
              </a:buClr>
              <a:buSzPts val="1100"/>
              <a:buFont typeface="Arial"/>
              <a:buNone/>
            </a:pPr>
            <a:r>
              <a:rPr lang="en-US" sz="2000">
                <a:solidFill>
                  <a:srgbClr val="000000"/>
                </a:solidFill>
                <a:latin typeface="Lato"/>
                <a:ea typeface="Lato"/>
                <a:cs typeface="Lato"/>
                <a:sym typeface="Lato"/>
              </a:rPr>
              <a:t>Syntax : </a:t>
            </a:r>
            <a:r>
              <a:rPr lang="en-US" sz="2000">
                <a:solidFill>
                  <a:srgbClr val="980000"/>
                </a:solidFill>
                <a:latin typeface="Lato"/>
                <a:ea typeface="Lato"/>
                <a:cs typeface="Lato"/>
                <a:sym typeface="Lato"/>
              </a:rPr>
              <a:t>int new_socket= accept(int sockfd, struct sockaddr *addr, socklen_t *addrlen)</a:t>
            </a:r>
            <a:endParaRPr sz="2000">
              <a:solidFill>
                <a:srgbClr val="980000"/>
              </a:solidFill>
              <a:latin typeface="Lato"/>
              <a:ea typeface="Lato"/>
              <a:cs typeface="Lato"/>
              <a:sym typeface="Lato"/>
            </a:endParaRPr>
          </a:p>
          <a:p>
            <a:pPr indent="0" lvl="0" marL="457200" rtl="0" algn="l">
              <a:spcBef>
                <a:spcPts val="0"/>
              </a:spcBef>
              <a:spcAft>
                <a:spcPts val="0"/>
              </a:spcAft>
              <a:buClr>
                <a:schemeClr val="dk1"/>
              </a:buClr>
              <a:buSzPts val="1100"/>
              <a:buFont typeface="Arial"/>
              <a:buNone/>
            </a:pPr>
            <a:r>
              <a:rPr lang="en-US" sz="2000">
                <a:solidFill>
                  <a:srgbClr val="000000"/>
                </a:solidFill>
                <a:latin typeface="Lato"/>
                <a:ea typeface="Lato"/>
                <a:cs typeface="Lato"/>
                <a:sym typeface="Lato"/>
              </a:rPr>
              <a:t>It extracts the first connection request on the queue of pending connections for the listening socket, sockfd, creates  a  new  connected  socket. The original socket sockfd is unaffected by this call.</a:t>
            </a:r>
            <a:endParaRPr sz="2000">
              <a:solidFill>
                <a:srgbClr val="000000"/>
              </a:solidFill>
              <a:latin typeface="Lato"/>
              <a:ea typeface="Lato"/>
              <a:cs typeface="Lato"/>
              <a:sym typeface="Lato"/>
            </a:endParaRPr>
          </a:p>
          <a:p>
            <a:pPr indent="-190500" lvl="0" marL="342900" rtl="0" algn="l">
              <a:spcBef>
                <a:spcPts val="0"/>
              </a:spcBef>
              <a:spcAft>
                <a:spcPts val="0"/>
              </a:spcAft>
              <a:buClr>
                <a:schemeClr val="dk1"/>
              </a:buClr>
              <a:buSzPts val="2400"/>
              <a:buNone/>
            </a:pPr>
            <a:r>
              <a:t/>
            </a:r>
            <a:endParaRPr sz="20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ITR_PPT_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