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e89246b12_3_24:notes"/>
          <p:cNvSpPr/>
          <p:nvPr>
            <p:ph idx="2" type="sldImg"/>
          </p:nvPr>
        </p:nvSpPr>
        <p:spPr>
          <a:xfrm>
            <a:off x="327025" y="687321"/>
            <a:ext cx="6203950" cy="34272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2ee89246b12_3_24:notes"/>
          <p:cNvSpPr txBox="1"/>
          <p:nvPr>
            <p:ph idx="1" type="body"/>
          </p:nvPr>
        </p:nvSpPr>
        <p:spPr>
          <a:xfrm>
            <a:off x="685800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ee89246b12_3_24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ff6d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ff6d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efff6d05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efff6d05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f07598e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f07598e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f07598e63_1_5:notes"/>
          <p:cNvSpPr/>
          <p:nvPr>
            <p:ph idx="2" type="sldImg"/>
          </p:nvPr>
        </p:nvSpPr>
        <p:spPr>
          <a:xfrm>
            <a:off x="327025" y="687321"/>
            <a:ext cx="62040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2ef07598e63_1_5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Challenges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Location features - zip code, county, area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No. of data points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Distributed data points from multiple states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SEC classifica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f07598e63_1_5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89246b12_3_35:notes"/>
          <p:cNvSpPr/>
          <p:nvPr>
            <p:ph idx="2" type="sldImg"/>
          </p:nvPr>
        </p:nvSpPr>
        <p:spPr>
          <a:xfrm>
            <a:off x="327025" y="687321"/>
            <a:ext cx="6203950" cy="34272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2ee89246b12_3_35:notes"/>
          <p:cNvSpPr txBox="1"/>
          <p:nvPr>
            <p:ph idx="1" type="body"/>
          </p:nvPr>
        </p:nvSpPr>
        <p:spPr>
          <a:xfrm>
            <a:off x="685800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ee89246b12_3_35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c1e7080e_2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c1e7080e_2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c1e7080e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c1e7080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9c1e7080e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9c1e7080e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e89246b12_3_133:notes"/>
          <p:cNvSpPr txBox="1"/>
          <p:nvPr>
            <p:ph idx="1" type="body"/>
          </p:nvPr>
        </p:nvSpPr>
        <p:spPr>
          <a:xfrm>
            <a:off x="685800" y="4343406"/>
            <a:ext cx="5486400" cy="41148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used a CV split of 80% training, 20% test data and used the same random seed to make results replicable.</a:t>
            </a:r>
            <a:endParaRPr/>
          </a:p>
        </p:txBody>
      </p:sp>
      <p:sp>
        <p:nvSpPr>
          <p:cNvPr id="143" name="Google Shape;143;g2ee89246b12_3_133:notes"/>
          <p:cNvSpPr/>
          <p:nvPr>
            <p:ph idx="2" type="sldImg"/>
          </p:nvPr>
        </p:nvSpPr>
        <p:spPr>
          <a:xfrm>
            <a:off x="327025" y="687321"/>
            <a:ext cx="6203950" cy="34272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9c1e7080e_0_0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9c1e7080e_0_0:notes"/>
          <p:cNvSpPr/>
          <p:nvPr>
            <p:ph idx="2" type="sldImg"/>
          </p:nvPr>
        </p:nvSpPr>
        <p:spPr>
          <a:xfrm>
            <a:off x="327025" y="687321"/>
            <a:ext cx="62040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efdb86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efdb86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fff6d0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efff6d0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D19888"/>
              </a:buClr>
              <a:buSzPts val="1800"/>
              <a:buNone/>
              <a:defRPr sz="1800">
                <a:solidFill>
                  <a:srgbClr val="D19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D19888"/>
              </a:buClr>
              <a:buSzPts val="1600"/>
              <a:buNone/>
              <a:defRPr sz="1600">
                <a:solidFill>
                  <a:srgbClr val="D19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82496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D19888"/>
              </a:buClr>
              <a:buSzPts val="2800"/>
              <a:buNone/>
              <a:defRPr>
                <a:solidFill>
                  <a:srgbClr val="D19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D19888"/>
              </a:buClr>
              <a:buSzPts val="2400"/>
              <a:buNone/>
              <a:defRPr>
                <a:solidFill>
                  <a:srgbClr val="D19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D19888"/>
              </a:buClr>
              <a:buSzPts val="2000"/>
              <a:buNone/>
              <a:defRPr>
                <a:solidFill>
                  <a:srgbClr val="D19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57200" y="1682496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648200" y="1682496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1" Type="http://schemas.openxmlformats.org/officeDocument/2006/relationships/image" Target="../media/image7.png"/><Relationship Id="rId10" Type="http://schemas.openxmlformats.org/officeDocument/2006/relationships/image" Target="../media/image26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548640" y="4648200"/>
            <a:ext cx="788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PRESENTER OR SPEAKER NAME</a:t>
            </a:r>
            <a:endParaRPr b="1"/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lang="en" sz="1050">
                <a:solidFill>
                  <a:schemeClr val="lt1"/>
                </a:solidFill>
              </a:rPr>
              <a:t>Albert </a:t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lang="en" sz="1050">
                <a:solidFill>
                  <a:schemeClr val="lt1"/>
                </a:solidFill>
              </a:rPr>
              <a:t>Twinkle</a:t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lang="en" sz="1050">
                <a:solidFill>
                  <a:schemeClr val="lt1"/>
                </a:solidFill>
              </a:rPr>
              <a:t>Sarthak</a:t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lang="en" sz="1050">
                <a:solidFill>
                  <a:schemeClr val="lt1"/>
                </a:solidFill>
              </a:rPr>
              <a:t>Gaurav</a:t>
            </a:r>
            <a:endParaRPr b="1" sz="1050">
              <a:solidFill>
                <a:schemeClr val="lt1"/>
              </a:solidFill>
            </a:endParaRPr>
          </a:p>
        </p:txBody>
      </p:sp>
      <p:cxnSp>
        <p:nvCxnSpPr>
          <p:cNvPr id="80" name="Google Shape;80;p20"/>
          <p:cNvCxnSpPr/>
          <p:nvPr/>
        </p:nvCxnSpPr>
        <p:spPr>
          <a:xfrm>
            <a:off x="628650" y="3105150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0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July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20</a:t>
            </a:r>
            <a:r>
              <a:rPr lang="en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Intro To Machine Learning </a:t>
            </a:r>
            <a:endParaRPr b="1" sz="2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" sz="2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Group 12</a:t>
            </a:r>
            <a:endParaRPr sz="100"/>
          </a:p>
        </p:txBody>
      </p:sp>
      <p:sp>
        <p:nvSpPr>
          <p:cNvPr id="83" name="Google Shape;83;p20"/>
          <p:cNvSpPr txBox="1"/>
          <p:nvPr/>
        </p:nvSpPr>
        <p:spPr>
          <a:xfrm>
            <a:off x="548640" y="3333749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</a:rPr>
              <a:t>Summer Term - Academic Project for STA S380</a:t>
            </a:r>
            <a:endParaRPr b="1" sz="1500"/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220075" y="381300"/>
            <a:ext cx="799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Forest/Bagging </a:t>
            </a:r>
            <a:r>
              <a:rPr lang="en"/>
              <a:t>Graphs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75" y="1145600"/>
            <a:ext cx="3425100" cy="20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600" y="1178026"/>
            <a:ext cx="3403675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675" y="3098650"/>
            <a:ext cx="3772250" cy="20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414900" y="50815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Graphs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0" y="1543200"/>
            <a:ext cx="3975000" cy="22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025" y="508150"/>
            <a:ext cx="3722274" cy="2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700" y="2810350"/>
            <a:ext cx="3722275" cy="219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57200" y="491225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 Graphs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788"/>
            <a:ext cx="4348926" cy="26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600" y="1267812"/>
            <a:ext cx="3734200" cy="22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2"/>
          <p:cNvCxnSpPr/>
          <p:nvPr/>
        </p:nvCxnSpPr>
        <p:spPr>
          <a:xfrm>
            <a:off x="628650" y="1962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32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July 2024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502920" y="-190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" sz="37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 sz="300"/>
          </a:p>
        </p:txBody>
      </p:sp>
      <p:sp>
        <p:nvSpPr>
          <p:cNvPr id="263" name="Google Shape;263;p32"/>
          <p:cNvSpPr txBox="1"/>
          <p:nvPr/>
        </p:nvSpPr>
        <p:spPr>
          <a:xfrm>
            <a:off x="548650" y="2252050"/>
            <a:ext cx="8307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 sz="2400">
                <a:solidFill>
                  <a:schemeClr val="lt1"/>
                </a:solidFill>
              </a:rPr>
              <a:t>The distance driven by the Uber is by far the most important predictor.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 sz="2400">
                <a:solidFill>
                  <a:schemeClr val="lt1"/>
                </a:solidFill>
              </a:rPr>
              <a:t>Random Forests(Boosting) does the best job purely based on RMSE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 sz="2400">
                <a:solidFill>
                  <a:schemeClr val="lt1"/>
                </a:solidFill>
              </a:rPr>
              <a:t>Linear Regression remains the most interpretable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2264875" y="2484775"/>
            <a:ext cx="690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2200600" y="2279050"/>
            <a:ext cx="696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1"/>
          <p:cNvCxnSpPr/>
          <p:nvPr/>
        </p:nvCxnSpPr>
        <p:spPr>
          <a:xfrm>
            <a:off x="628650" y="1962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July 2024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502920" y="-190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lang="en" sz="37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300"/>
          </a:p>
        </p:txBody>
      </p:sp>
      <p:sp>
        <p:nvSpPr>
          <p:cNvPr id="93" name="Google Shape;93;p21"/>
          <p:cNvSpPr txBox="1"/>
          <p:nvPr/>
        </p:nvSpPr>
        <p:spPr>
          <a:xfrm>
            <a:off x="548650" y="2252050"/>
            <a:ext cx="8307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A cab service startup seeks to understand Uber's pricing strategy to offer more cost-effective rides.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2264875" y="2484775"/>
            <a:ext cx="690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2200600" y="2279050"/>
            <a:ext cx="696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2954300" y="503275"/>
            <a:ext cx="41415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Understanding</a:t>
            </a:r>
            <a:endParaRPr sz="2800">
              <a:solidFill>
                <a:srgbClr val="0856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38" y="1136775"/>
            <a:ext cx="5904336" cy="37057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3"/>
          <p:cNvGrpSpPr/>
          <p:nvPr/>
        </p:nvGrpSpPr>
        <p:grpSpPr>
          <a:xfrm>
            <a:off x="657974" y="1323164"/>
            <a:ext cx="7353611" cy="1361411"/>
            <a:chOff x="657974" y="1323164"/>
            <a:chExt cx="7353611" cy="1361411"/>
          </a:xfrm>
        </p:grpSpPr>
        <p:sp>
          <p:nvSpPr>
            <p:cNvPr id="108" name="Google Shape;108;p23"/>
            <p:cNvSpPr txBox="1"/>
            <p:nvPr/>
          </p:nvSpPr>
          <p:spPr>
            <a:xfrm>
              <a:off x="657974" y="2054875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</a:t>
              </a:r>
              <a:endParaRPr sz="28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3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Dropping NULLs and duplicates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23"/>
          <p:cNvGrpSpPr/>
          <p:nvPr/>
        </p:nvGrpSpPr>
        <p:grpSpPr>
          <a:xfrm>
            <a:off x="7" y="2207525"/>
            <a:ext cx="7650080" cy="881100"/>
            <a:chOff x="7" y="2207525"/>
            <a:chExt cx="7650080" cy="881100"/>
          </a:xfrm>
        </p:grpSpPr>
        <p:sp>
          <p:nvSpPr>
            <p:cNvPr id="112" name="Google Shape;112;p23"/>
            <p:cNvSpPr txBox="1"/>
            <p:nvPr/>
          </p:nvSpPr>
          <p:spPr>
            <a:xfrm>
              <a:off x="7" y="24589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0B713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Pre-Processing</a:t>
              </a:r>
              <a:endParaRPr sz="28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3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Column renaming, splitting, selection and typecasting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23"/>
          <p:cNvGrpSpPr/>
          <p:nvPr/>
        </p:nvGrpSpPr>
        <p:grpSpPr>
          <a:xfrm>
            <a:off x="2789787" y="3088625"/>
            <a:ext cx="4497600" cy="731700"/>
            <a:chOff x="2789787" y="3088625"/>
            <a:chExt cx="4497600" cy="731700"/>
          </a:xfrm>
        </p:grpSpPr>
        <p:sp>
          <p:nvSpPr>
            <p:cNvPr id="116" name="Google Shape;116;p23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 txBox="1"/>
            <p:nvPr/>
          </p:nvSpPr>
          <p:spPr>
            <a:xfrm>
              <a:off x="2914400" y="3295172"/>
              <a:ext cx="38499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Detecting and treating anomalies in data, for instance, abnormal values for latitude or longitude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4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23" name="Google Shape;123;p2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Miscellaneous features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4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Holiday Flag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denoting if the pickup day is a holiday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UberXL flag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denoting if the cab is a uber or not based on passenger count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24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6" name="Google Shape;126;p2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Location based features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4"/>
            <p:cNvSpPr txBox="1"/>
            <p:nvPr/>
          </p:nvSpPr>
          <p:spPr>
            <a:xfrm>
              <a:off x="518336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MAP route distance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using Google API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Zip codes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using reverse geocoding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24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9" name="Google Shape;129;p2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based features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Pickup time of day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categorized as Morning, Afternoon, Evening &amp; Night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Weekday flag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 denoting if the pickup day is a weekday or weekend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38" y="2821860"/>
            <a:ext cx="1076174" cy="8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2705100" y="477400"/>
            <a:ext cx="37839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 sz="2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450" y="1306950"/>
            <a:ext cx="42465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8426" y="2745650"/>
            <a:ext cx="807100" cy="8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128" y="4334187"/>
            <a:ext cx="629700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2529" y="4266404"/>
            <a:ext cx="765275" cy="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1636" y="2643474"/>
            <a:ext cx="807100" cy="8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6075" y="1306950"/>
            <a:ext cx="42465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48275" y="1306950"/>
            <a:ext cx="42465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8975" y="4334187"/>
            <a:ext cx="629700" cy="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4892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"/>
              <a:t>Models Implemented</a:t>
            </a:r>
            <a:endParaRPr/>
          </a:p>
        </p:txBody>
      </p:sp>
      <p:cxnSp>
        <p:nvCxnSpPr>
          <p:cNvPr id="146" name="Google Shape;146;p25"/>
          <p:cNvCxnSpPr>
            <a:stCxn id="147" idx="2"/>
            <a:endCxn id="148" idx="0"/>
          </p:cNvCxnSpPr>
          <p:nvPr/>
        </p:nvCxnSpPr>
        <p:spPr>
          <a:xfrm flipH="1" rot="-5400000">
            <a:off x="5400000" y="1351000"/>
            <a:ext cx="571500" cy="22275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9" name="Google Shape;149;p25"/>
          <p:cNvCxnSpPr>
            <a:stCxn id="150" idx="0"/>
            <a:endCxn id="147" idx="2"/>
          </p:cNvCxnSpPr>
          <p:nvPr/>
        </p:nvCxnSpPr>
        <p:spPr>
          <a:xfrm rot="-5400000">
            <a:off x="3020100" y="1198700"/>
            <a:ext cx="571500" cy="25323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1" name="Google Shape;151;p25"/>
          <p:cNvCxnSpPr>
            <a:stCxn id="150" idx="2"/>
            <a:endCxn id="152" idx="0"/>
          </p:cNvCxnSpPr>
          <p:nvPr/>
        </p:nvCxnSpPr>
        <p:spPr>
          <a:xfrm flipH="1" rot="-5400000">
            <a:off x="2119500" y="3037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>
            <a:stCxn id="154" idx="0"/>
            <a:endCxn id="150" idx="2"/>
          </p:cNvCxnSpPr>
          <p:nvPr/>
        </p:nvCxnSpPr>
        <p:spPr>
          <a:xfrm rot="-5400000">
            <a:off x="1274250" y="3037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25"/>
          <p:cNvCxnSpPr>
            <a:stCxn id="148" idx="2"/>
            <a:endCxn id="156" idx="0"/>
          </p:cNvCxnSpPr>
          <p:nvPr/>
        </p:nvCxnSpPr>
        <p:spPr>
          <a:xfrm rot="5400000">
            <a:off x="5698200" y="3463400"/>
            <a:ext cx="1447800" cy="754800"/>
          </a:xfrm>
          <a:prstGeom prst="bentConnector3">
            <a:avLst>
              <a:gd fmla="val 2852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7" name="Google Shape;157;p25"/>
          <p:cNvCxnSpPr>
            <a:stCxn id="158" idx="0"/>
            <a:endCxn id="148" idx="2"/>
          </p:cNvCxnSpPr>
          <p:nvPr/>
        </p:nvCxnSpPr>
        <p:spPr>
          <a:xfrm rot="-5400000">
            <a:off x="5462550" y="2618000"/>
            <a:ext cx="838200" cy="1836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7" name="Google Shape;147;p25"/>
          <p:cNvSpPr txBox="1"/>
          <p:nvPr/>
        </p:nvSpPr>
        <p:spPr>
          <a:xfrm>
            <a:off x="3801750" y="18127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6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270650" y="2750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Linear Model</a:t>
            </a:r>
            <a:endParaRPr b="1" sz="13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030450" y="2750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Trees</a:t>
            </a:r>
            <a:endParaRPr b="1" sz="13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275500" y="4564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Bagging &amp; Random Forest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194600" y="39551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Regression Tree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115900" y="3802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Stepwise Selection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25400" y="3802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Multiple linear regression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342300" y="39551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Boosting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493025" y="4564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BART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5"/>
          <p:cNvCxnSpPr>
            <a:endCxn id="159" idx="0"/>
          </p:cNvCxnSpPr>
          <p:nvPr/>
        </p:nvCxnSpPr>
        <p:spPr>
          <a:xfrm flipH="1" rot="-5400000">
            <a:off x="6748500" y="3592250"/>
            <a:ext cx="425100" cy="300600"/>
          </a:xfrm>
          <a:prstGeom prst="bentConnector3">
            <a:avLst>
              <a:gd fmla="val -2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2" name="Google Shape;162;p25"/>
          <p:cNvCxnSpPr>
            <a:endCxn id="160" idx="0"/>
          </p:cNvCxnSpPr>
          <p:nvPr/>
        </p:nvCxnSpPr>
        <p:spPr>
          <a:xfrm>
            <a:off x="6874275" y="3530000"/>
            <a:ext cx="1387800" cy="10347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82425" y="3474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"/>
              <a:t>Model Comparison</a:t>
            </a: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639173" y="3575375"/>
            <a:ext cx="7257489" cy="674450"/>
            <a:chOff x="943723" y="4469050"/>
            <a:chExt cx="7257489" cy="674450"/>
          </a:xfrm>
        </p:grpSpPr>
        <p:sp>
          <p:nvSpPr>
            <p:cNvPr id="169" name="Google Shape;169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Regularization properties reduce overfitting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Parallel processing in XGB enabling faster training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Produced better results than GBM (Test RMSE: 4.374432)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4.276331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/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4.436574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3.920847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/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4.374432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Boosting - XGBoost / GBM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3040650" y="1267837"/>
            <a:ext cx="1007100" cy="30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RMSE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4047754" y="1267837"/>
            <a:ext cx="1007100" cy="30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RMSE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5054850" y="1267825"/>
            <a:ext cx="2841900" cy="30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Strengths/Weaknesses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39163" y="1267837"/>
            <a:ext cx="2380800" cy="30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/>
          </a:p>
        </p:txBody>
      </p:sp>
      <p:grpSp>
        <p:nvGrpSpPr>
          <p:cNvPr id="181" name="Google Shape;181;p26"/>
          <p:cNvGrpSpPr/>
          <p:nvPr/>
        </p:nvGrpSpPr>
        <p:grpSpPr>
          <a:xfrm>
            <a:off x="639173" y="2234525"/>
            <a:ext cx="7257489" cy="674450"/>
            <a:chOff x="943723" y="3783775"/>
            <a:chExt cx="7257489" cy="674450"/>
          </a:xfrm>
        </p:grpSpPr>
        <p:sp>
          <p:nvSpPr>
            <p:cNvPr id="182" name="Google Shape;182;p26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Captures categorical variable effects better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Overfitting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Predictions are not much better than linear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4.266952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4.511213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Single Regression Tree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6"/>
          <p:cNvGrpSpPr/>
          <p:nvPr/>
        </p:nvGrpSpPr>
        <p:grpSpPr>
          <a:xfrm>
            <a:off x="639173" y="2900925"/>
            <a:ext cx="7257489" cy="674450"/>
            <a:chOff x="943723" y="4469050"/>
            <a:chExt cx="7257489" cy="674450"/>
          </a:xfrm>
        </p:grpSpPr>
        <p:sp>
          <p:nvSpPr>
            <p:cNvPr id="191" name="Google Shape;191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Low RMSE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Overfitting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Harder to interpret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3.01833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3.33614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Forest/Bagging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6"/>
          <p:cNvGrpSpPr/>
          <p:nvPr/>
        </p:nvGrpSpPr>
        <p:grpSpPr>
          <a:xfrm>
            <a:off x="639173" y="4249825"/>
            <a:ext cx="7257489" cy="674450"/>
            <a:chOff x="943723" y="4469050"/>
            <a:chExt cx="7257489" cy="674450"/>
          </a:xfrm>
        </p:grpSpPr>
        <p:sp>
          <p:nvSpPr>
            <p:cNvPr id="200" name="Google Shape;200;p26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Better for complex, non-linear relationships and interactions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Overfitting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Computationally Intensive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4.276946</a:t>
              </a:r>
              <a:endParaRPr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5.083321</a:t>
              </a:r>
              <a:endParaRPr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BART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26"/>
          <p:cNvGrpSpPr/>
          <p:nvPr/>
        </p:nvGrpSpPr>
        <p:grpSpPr>
          <a:xfrm>
            <a:off x="639173" y="1552037"/>
            <a:ext cx="7257489" cy="674450"/>
            <a:chOff x="943723" y="3098500"/>
            <a:chExt cx="7257489" cy="674450"/>
          </a:xfrm>
        </p:grpSpPr>
        <p:sp>
          <p:nvSpPr>
            <p:cNvPr id="209" name="Google Shape;209;p26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Error value is very high for the given range of fare_amount.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MSE doesn’t reduce while using multiple variables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4.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722069</a:t>
              </a:r>
              <a:r>
                <a:rPr lang="en" sz="1200">
                  <a:solidFill>
                    <a:schemeClr val="lt1"/>
                  </a:solidFill>
                </a:rPr>
                <a:t> / 4.725299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Regression/ Best Subset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200">
                  <a:solidFill>
                    <a:schemeClr val="lt1"/>
                  </a:solidFill>
                </a:rPr>
                <a:t>.001 / 6.001</a:t>
              </a:r>
              <a:r>
                <a:rPr lang="en" sz="1200"/>
                <a:t> </a:t>
              </a:r>
              <a:endParaRPr sz="1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270825" y="482825"/>
            <a:ext cx="799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Graphs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00" y="1529575"/>
            <a:ext cx="4579350" cy="28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900" y="1226076"/>
            <a:ext cx="3189200" cy="37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270825" y="440525"/>
            <a:ext cx="799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Single Regression Tree </a:t>
            </a:r>
            <a:r>
              <a:rPr lang="en" sz="4300"/>
              <a:t>Graphs</a:t>
            </a:r>
            <a:endParaRPr sz="43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75" y="1705475"/>
            <a:ext cx="4004700" cy="24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8000"/>
            <a:ext cx="4004701" cy="247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