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8" r:id="rId2"/>
    <p:sldId id="260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1B44C-BC5F-474E-AC83-6AC752C52B71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046E8-D771-4904-96B6-36E3483DE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40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847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9C11-ECDF-44D6-862F-B511B1891D8D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7BCBE-CA55-4E71-A70A-391339991D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8040" y="2370437"/>
            <a:ext cx="5467921" cy="6463308"/>
          </a:xfrm>
        </p:spPr>
        <p:txBody>
          <a:bodyPr lIns="0" tIns="0" rIns="0" bIns="0"/>
          <a:lstStyle>
            <a:lvl1pPr>
              <a:defRPr sz="10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9C11-ECDF-44D6-862F-B511B1891D8D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7BCBE-CA55-4E71-A70A-391339991D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8040" y="2370437"/>
            <a:ext cx="5467921" cy="6463308"/>
          </a:xfrm>
        </p:spPr>
        <p:txBody>
          <a:bodyPr lIns="0" tIns="0" rIns="0" bIns="0"/>
          <a:lstStyle>
            <a:lvl1pPr>
              <a:defRPr sz="10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9C11-ECDF-44D6-862F-B511B1891D8D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7BCBE-CA55-4E71-A70A-391339991D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8040" y="2370437"/>
            <a:ext cx="5467921" cy="6463308"/>
          </a:xfrm>
        </p:spPr>
        <p:txBody>
          <a:bodyPr lIns="0" tIns="0" rIns="0" bIns="0"/>
          <a:lstStyle>
            <a:lvl1pPr>
              <a:defRPr sz="10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9C11-ECDF-44D6-862F-B511B1891D8D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7BCBE-CA55-4E71-A70A-391339991D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9C11-ECDF-44D6-862F-B511B1891D8D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7BCBE-CA55-4E71-A70A-391339991D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7650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53529" y="0"/>
            <a:ext cx="1490471" cy="19705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8040" y="2370437"/>
            <a:ext cx="5467921" cy="163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4459" y="1525016"/>
            <a:ext cx="849508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9C11-ECDF-44D6-862F-B511B1891D8D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7BCBE-CA55-4E71-A70A-391339991D4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f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2926742"/>
            <a:ext cx="7704856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GUJRAT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05600" y="5178678"/>
            <a:ext cx="602514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BY:- SARTHAK DEWANGAN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14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68760"/>
            <a:ext cx="8208912" cy="4308872"/>
          </a:xfrm>
        </p:spPr>
        <p:txBody>
          <a:bodyPr/>
          <a:lstStyle/>
          <a:p>
            <a:pPr algn="l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Kite Festival(</a:t>
            </a:r>
            <a:r>
              <a:rPr lang="en-US" sz="2000" b="0" dirty="0" smtClean="0"/>
              <a:t>Makar Sankranti , January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                                                    </a:t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Global Garba(</a:t>
            </a:r>
            <a:r>
              <a:rPr lang="en-US" sz="2000" b="0" dirty="0" smtClean="0"/>
              <a:t>October – November)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Rann Utsav(</a:t>
            </a:r>
            <a:r>
              <a:rPr lang="en-US" sz="2000" b="0" dirty="0" smtClean="0"/>
              <a:t>November – December</a:t>
            </a:r>
            <a:r>
              <a:rPr lang="en-US" sz="2000" dirty="0" smtClean="0"/>
              <a:t>)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2195736" y="332656"/>
            <a:ext cx="50032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FAIRS AND FESTIVALS</a:t>
            </a:r>
            <a:endParaRPr 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412776"/>
            <a:ext cx="2771800" cy="2055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221088"/>
            <a:ext cx="2771800" cy="2055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11" y="2996952"/>
            <a:ext cx="2761049" cy="17707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ight Arrow 7"/>
          <p:cNvSpPr/>
          <p:nvPr/>
        </p:nvSpPr>
        <p:spPr>
          <a:xfrm>
            <a:off x="4697350" y="2491565"/>
            <a:ext cx="450714" cy="26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4355976" y="5248732"/>
            <a:ext cx="729807" cy="218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Arrow 9"/>
          <p:cNvSpPr/>
          <p:nvPr/>
        </p:nvSpPr>
        <p:spPr>
          <a:xfrm>
            <a:off x="3707904" y="3748916"/>
            <a:ext cx="989446" cy="2667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6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476672"/>
            <a:ext cx="8280920" cy="6463308"/>
          </a:xfrm>
        </p:spPr>
        <p:txBody>
          <a:bodyPr/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Tarnetar Fair(</a:t>
            </a:r>
            <a:r>
              <a:rPr lang="en-US" sz="2000" b="0" dirty="0" smtClean="0"/>
              <a:t>August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                                                                    Modhera Dance Festival</a:t>
            </a:r>
            <a:br>
              <a:rPr lang="en-US" sz="2000" dirty="0" smtClean="0"/>
            </a:br>
            <a:r>
              <a:rPr lang="en-US" sz="2000" dirty="0" smtClean="0"/>
              <a:t>                                                                                      (</a:t>
            </a:r>
            <a:r>
              <a:rPr lang="en-US" sz="2000" b="0" dirty="0" smtClean="0"/>
              <a:t>3</a:t>
            </a:r>
            <a:r>
              <a:rPr lang="en-US" sz="2000" b="0" baseline="30000" dirty="0" smtClean="0"/>
              <a:t>rd</a:t>
            </a:r>
            <a:r>
              <a:rPr lang="en-US" sz="2000" b="0" dirty="0" smtClean="0"/>
              <a:t> week January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Kankaria Carnival </a:t>
            </a:r>
            <a:r>
              <a:rPr lang="en-US" sz="2000" b="0" dirty="0" smtClean="0"/>
              <a:t>(25-31 December)</a:t>
            </a:r>
            <a:br>
              <a:rPr lang="en-US" sz="2000" b="0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endParaRPr lang="en-IN" sz="2000" b="0" dirty="0"/>
          </a:p>
        </p:txBody>
      </p:sp>
      <p:sp>
        <p:nvSpPr>
          <p:cNvPr id="4" name="Right Arrow 3"/>
          <p:cNvSpPr/>
          <p:nvPr/>
        </p:nvSpPr>
        <p:spPr>
          <a:xfrm>
            <a:off x="2915816" y="1736812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4355976" y="5338207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Arrow 5"/>
          <p:cNvSpPr/>
          <p:nvPr/>
        </p:nvSpPr>
        <p:spPr>
          <a:xfrm>
            <a:off x="4572000" y="3369365"/>
            <a:ext cx="93610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82149"/>
            <a:ext cx="3888432" cy="24064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97968"/>
            <a:ext cx="3585964" cy="2406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183" y="552736"/>
            <a:ext cx="3768080" cy="2332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227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96752"/>
            <a:ext cx="8208912" cy="4924425"/>
          </a:xfrm>
        </p:spPr>
        <p:txBody>
          <a:bodyPr/>
          <a:lstStyle/>
          <a:p>
            <a:r>
              <a:rPr lang="en-US" sz="2000" dirty="0" smtClean="0"/>
              <a:t>Eight Tourism Hubs </a:t>
            </a:r>
            <a:r>
              <a:rPr lang="en-US" sz="2000" b="0" dirty="0" smtClean="0"/>
              <a:t>have been created for convenience of  tourists visiting Gujarat :</a:t>
            </a:r>
            <a:br>
              <a:rPr lang="en-US" sz="2000" b="0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smtClean="0"/>
              <a:t>*Ahmedabad  Metro </a:t>
            </a:r>
            <a:br>
              <a:rPr lang="en-US" sz="2000" b="0" dirty="0" smtClean="0"/>
            </a:br>
            <a:r>
              <a:rPr lang="en-US" sz="2000" b="0" dirty="0" smtClean="0"/>
              <a:t>*Ahmedabad Rural (north gujarat)</a:t>
            </a:r>
            <a:br>
              <a:rPr lang="en-US" sz="2000" b="0" dirty="0" smtClean="0"/>
            </a:br>
            <a:r>
              <a:rPr lang="en-US" sz="2000" b="0" dirty="0" smtClean="0"/>
              <a:t>*Surat( south gujarat)</a:t>
            </a:r>
            <a:br>
              <a:rPr lang="en-US" sz="2000" b="0" dirty="0" smtClean="0"/>
            </a:br>
            <a:r>
              <a:rPr lang="en-US" sz="2000" b="0" dirty="0" smtClean="0"/>
              <a:t>*Vadodra(central gujarat)</a:t>
            </a:r>
            <a:br>
              <a:rPr lang="en-US" sz="2000" b="0" dirty="0" smtClean="0"/>
            </a:br>
            <a:r>
              <a:rPr lang="en-US" sz="2000" b="0" dirty="0" smtClean="0"/>
              <a:t>*Rajkot</a:t>
            </a:r>
            <a:br>
              <a:rPr lang="en-US" sz="2000" b="0" dirty="0" smtClean="0"/>
            </a:br>
            <a:r>
              <a:rPr lang="en-US" sz="2000" b="0" dirty="0" smtClean="0"/>
              <a:t>*Junagadh</a:t>
            </a:r>
            <a:br>
              <a:rPr lang="en-US" sz="2000" b="0" dirty="0" smtClean="0"/>
            </a:br>
            <a:r>
              <a:rPr lang="en-US" sz="2000" b="0" dirty="0" smtClean="0"/>
              <a:t>*Jamnagar(saurashtra)</a:t>
            </a:r>
            <a:br>
              <a:rPr lang="en-US" sz="2000" b="0" dirty="0" smtClean="0"/>
            </a:br>
            <a:r>
              <a:rPr lang="en-US" sz="2000" b="0" dirty="0" smtClean="0"/>
              <a:t>*Bhuj(kutch)</a:t>
            </a:r>
            <a:br>
              <a:rPr lang="en-US" sz="2000" b="0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smtClean="0"/>
              <a:t>These hubs are well equipped  with the modern infrastructure, facilities and services in the areas of commerce , communication , connectivity , hospitality , transportation , medical facilities.</a:t>
            </a:r>
            <a:br>
              <a:rPr lang="en-US" sz="2000" b="0" dirty="0" smtClean="0"/>
            </a:b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060848"/>
            <a:ext cx="3767743" cy="2304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45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3140968"/>
            <a:ext cx="8064896" cy="2769989"/>
          </a:xfrm>
        </p:spPr>
        <p:txBody>
          <a:bodyPr/>
          <a:lstStyle/>
          <a:p>
            <a:pPr algn="l"/>
            <a:r>
              <a:rPr lang="en-US" sz="2000" b="0" dirty="0" smtClean="0"/>
              <a:t>Founded in the 15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century, Ahmedabad is the largest city in the state of Gujarat . The city is a vibrant business district and raising Centre of  education , information technology and scientific industries .</a:t>
            </a:r>
            <a:br>
              <a:rPr lang="en-US" sz="2000" b="0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smtClean="0"/>
              <a:t>Divided in two – the old city and the new city; Ahmedabad enjoys a thriving cultural tradition , being the centre of Gujarati cultural activities . Popular celebrations and observances include Uttarayan - an annual kite – flying day on 14 January and the nine nights of navaratri – celebrated with people performing Garba – the folks dance of Gujarat – at venues across the city.</a:t>
            </a:r>
            <a:endParaRPr lang="en-IN" sz="2000" b="0" dirty="0"/>
          </a:p>
        </p:txBody>
      </p:sp>
      <p:sp>
        <p:nvSpPr>
          <p:cNvPr id="4" name="Rectangle 3"/>
          <p:cNvSpPr/>
          <p:nvPr/>
        </p:nvSpPr>
        <p:spPr>
          <a:xfrm>
            <a:off x="3129167" y="188640"/>
            <a:ext cx="31188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AHEMDABAD</a:t>
            </a:r>
            <a:endParaRPr 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80728"/>
            <a:ext cx="2808312" cy="1478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34971"/>
            <a:ext cx="2808312" cy="1478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331640" y="2548935"/>
            <a:ext cx="2808312" cy="40011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MODHERA SUN TEMPLE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5996" y="2395047"/>
            <a:ext cx="2880320" cy="707886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HATHEE SINGH JAIN TEMPLE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7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7992888" cy="4824536"/>
          </a:xfrm>
        </p:spPr>
        <p:txBody>
          <a:bodyPr/>
          <a:lstStyle/>
          <a:p>
            <a:r>
              <a:rPr lang="en-US" sz="2000" dirty="0" smtClean="0"/>
              <a:t>Religious Sites</a:t>
            </a:r>
            <a:br>
              <a:rPr lang="en-US" sz="2000" dirty="0" smtClean="0"/>
            </a:br>
            <a:r>
              <a:rPr lang="en-US" sz="2000" b="0" dirty="0" smtClean="0"/>
              <a:t>*Hathee - singh Jain Temple</a:t>
            </a:r>
            <a:br>
              <a:rPr lang="en-US" sz="2000" b="0" dirty="0" smtClean="0"/>
            </a:br>
            <a:r>
              <a:rPr lang="en-US" sz="2000" b="0" dirty="0" smtClean="0"/>
              <a:t>*Swaminarayan Temple</a:t>
            </a:r>
            <a:br>
              <a:rPr lang="en-US" sz="2000" b="0" dirty="0" smtClean="0"/>
            </a:br>
            <a:r>
              <a:rPr lang="en-US" sz="2000" b="0" dirty="0" smtClean="0"/>
              <a:t>*Akshardham </a:t>
            </a:r>
            <a:br>
              <a:rPr lang="en-US" sz="2000" b="0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dirty="0" smtClean="0"/>
              <a:t>Forests &amp; Natural </a:t>
            </a:r>
            <a:r>
              <a:rPr lang="en-US" sz="2000" dirty="0"/>
              <a:t>E</a:t>
            </a:r>
            <a:r>
              <a:rPr lang="en-US" sz="2000" dirty="0" smtClean="0"/>
              <a:t>cosystem</a:t>
            </a:r>
            <a:br>
              <a:rPr lang="en-US" sz="2000" dirty="0" smtClean="0"/>
            </a:br>
            <a:r>
              <a:rPr lang="en-US" sz="2000" b="0" dirty="0" smtClean="0"/>
              <a:t>*Sundarvan </a:t>
            </a:r>
            <a:br>
              <a:rPr lang="en-US" sz="2000" b="0" dirty="0" smtClean="0"/>
            </a:br>
            <a:r>
              <a:rPr lang="en-US" sz="2000" b="0" dirty="0" smtClean="0"/>
              <a:t>*Indora Nature Park</a:t>
            </a:r>
            <a:br>
              <a:rPr lang="en-US" sz="2000" b="0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dirty="0" smtClean="0"/>
              <a:t>Heritage Monuments</a:t>
            </a:r>
            <a:br>
              <a:rPr lang="en-US" sz="2000" dirty="0" smtClean="0"/>
            </a:br>
            <a:r>
              <a:rPr lang="en-US" sz="2000" b="0" dirty="0" smtClean="0"/>
              <a:t>*Jhulta Minara</a:t>
            </a:r>
            <a:br>
              <a:rPr lang="en-US" sz="2000" b="0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dirty="0" smtClean="0"/>
              <a:t>Others</a:t>
            </a:r>
            <a:br>
              <a:rPr lang="en-US" sz="2000" dirty="0" smtClean="0"/>
            </a:br>
            <a:r>
              <a:rPr lang="en-US" sz="2000" b="0" dirty="0" smtClean="0"/>
              <a:t>*Ravivar (Sunday) Market</a:t>
            </a:r>
            <a:br>
              <a:rPr lang="en-US" sz="2000" b="0" dirty="0" smtClean="0"/>
            </a:br>
            <a:r>
              <a:rPr lang="en-US" sz="2000" b="0" dirty="0" smtClean="0"/>
              <a:t>*Vishala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1170271" y="188640"/>
            <a:ext cx="68034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AHMEDABAD METROPOLITAN</a:t>
            </a:r>
            <a:endParaRPr 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5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81" y="0"/>
            <a:ext cx="5871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54" y="764704"/>
            <a:ext cx="6350000" cy="54330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9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2727" y="188640"/>
            <a:ext cx="62987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FAST FACTS ABOUT GUJRAT</a:t>
            </a:r>
            <a:endParaRPr 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1675" y="983921"/>
            <a:ext cx="7920880" cy="5539978"/>
          </a:xfrm>
        </p:spPr>
        <p:txBody>
          <a:bodyPr/>
          <a:lstStyle/>
          <a:p>
            <a:r>
              <a:rPr lang="en-US" sz="2000" dirty="0" smtClean="0"/>
              <a:t>*Area : </a:t>
            </a:r>
            <a:r>
              <a:rPr lang="en-US" sz="2000" b="0" dirty="0" smtClean="0"/>
              <a:t>196077 sq.km.</a:t>
            </a:r>
            <a:br>
              <a:rPr lang="en-US" sz="2000" b="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*Population : </a:t>
            </a:r>
            <a:r>
              <a:rPr lang="en-US" sz="2000" b="0" dirty="0" smtClean="0"/>
              <a:t>60383628</a:t>
            </a:r>
            <a:br>
              <a:rPr lang="en-US" sz="2000" b="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*Capital : </a:t>
            </a:r>
            <a:r>
              <a:rPr lang="en-US" sz="2000" b="0" dirty="0" smtClean="0"/>
              <a:t>Gandhinagar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*Language : </a:t>
            </a:r>
            <a:r>
              <a:rPr lang="en-US" sz="2000" b="0" dirty="0" smtClean="0"/>
              <a:t>Guajarati</a:t>
            </a:r>
            <a:br>
              <a:rPr lang="en-US" sz="2000" b="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*Currency : </a:t>
            </a:r>
            <a:r>
              <a:rPr lang="en-US" sz="2000" b="0" dirty="0" smtClean="0"/>
              <a:t>Indian Rupee </a:t>
            </a:r>
            <a:br>
              <a:rPr lang="en-US" sz="2000" b="0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dirty="0" smtClean="0"/>
              <a:t>*Climate : </a:t>
            </a:r>
            <a:r>
              <a:rPr lang="en-US" sz="2000" b="0" dirty="0" smtClean="0"/>
              <a:t>Wet in the southern districts and desertic in the north-west region</a:t>
            </a:r>
            <a:br>
              <a:rPr lang="en-US" sz="2000" b="0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dirty="0" smtClean="0"/>
              <a:t>*Winter </a:t>
            </a:r>
            <a:r>
              <a:rPr lang="en-US" sz="2000" dirty="0"/>
              <a:t>:</a:t>
            </a:r>
            <a:r>
              <a:rPr lang="en-US" sz="2000" b="0" dirty="0" smtClean="0"/>
              <a:t> November to February (12-29degree Celsius)</a:t>
            </a:r>
            <a:br>
              <a:rPr lang="en-US" sz="2000" b="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*Summer : </a:t>
            </a:r>
            <a:r>
              <a:rPr lang="en-US" sz="2000" b="0" dirty="0" smtClean="0"/>
              <a:t>March to May (29-41degree Celsius)</a:t>
            </a:r>
            <a:br>
              <a:rPr lang="en-US" sz="2000" b="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*Monsoon : </a:t>
            </a:r>
            <a:r>
              <a:rPr lang="en-US" sz="2000" b="0" dirty="0" smtClean="0"/>
              <a:t>June to October (27-35degree Celsius)</a:t>
            </a:r>
            <a:br>
              <a:rPr lang="en-US" sz="2000" b="0" dirty="0" smtClean="0"/>
            </a:br>
            <a:endParaRPr lang="en-IN" sz="2000" b="0" dirty="0"/>
          </a:p>
        </p:txBody>
      </p:sp>
    </p:spTree>
    <p:extLst>
      <p:ext uri="{BB962C8B-B14F-4D97-AF65-F5344CB8AC3E}">
        <p14:creationId xmlns:p14="http://schemas.microsoft.com/office/powerpoint/2010/main" val="261020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16832"/>
            <a:ext cx="8640960" cy="3693319"/>
          </a:xfrm>
        </p:spPr>
        <p:txBody>
          <a:bodyPr/>
          <a:lstStyle/>
          <a:p>
            <a:r>
              <a:rPr lang="en-US" sz="2000" b="0" dirty="0" smtClean="0"/>
              <a:t>The history of Gujarat encompasses the Indus Valley civilization . The Dravidian</a:t>
            </a:r>
            <a:br>
              <a:rPr lang="en-US" sz="2000" b="0" dirty="0" smtClean="0"/>
            </a:br>
            <a:r>
              <a:rPr lang="en-US" sz="2000" b="0" dirty="0" smtClean="0"/>
              <a:t>tribes were the original inhabits of the region . The ancient history of Gujarat was</a:t>
            </a:r>
            <a:br>
              <a:rPr lang="en-US" sz="2000" b="0" dirty="0" smtClean="0"/>
            </a:br>
            <a:r>
              <a:rPr lang="en-US" sz="2000" b="0" dirty="0" smtClean="0"/>
              <a:t>enriched by their commercial activities . </a:t>
            </a:r>
            <a:br>
              <a:rPr lang="en-US" sz="2000" b="0" dirty="0" smtClean="0"/>
            </a:b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The history of Gujarat saw an Aryan invasion followed by the brief period of Greek</a:t>
            </a:r>
            <a:br>
              <a:rPr lang="en-US" sz="2000" b="0" dirty="0" smtClean="0"/>
            </a:br>
            <a:r>
              <a:rPr lang="en-US" sz="2000" b="0" dirty="0" smtClean="0"/>
              <a:t>rule . There were a succession of Hindu kingdoms including the era of the </a:t>
            </a:r>
            <a:r>
              <a:rPr lang="en-US" sz="2000" b="0" dirty="0"/>
              <a:t>g</a:t>
            </a:r>
            <a:r>
              <a:rPr lang="en-US" sz="2000" b="0" dirty="0" smtClean="0"/>
              <a:t>uptas </a:t>
            </a:r>
            <a:br>
              <a:rPr lang="en-US" sz="2000" b="0" dirty="0" smtClean="0"/>
            </a:br>
            <a:r>
              <a:rPr lang="en-US" sz="2000" b="0" dirty="0" smtClean="0"/>
              <a:t>and culminating in the region of the Solankis .</a:t>
            </a:r>
            <a:br>
              <a:rPr lang="en-US" sz="2000" b="0" dirty="0" smtClean="0"/>
            </a:b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The 9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century history of  Gujarat saw the emergence of the Muslims in the political arena of the state . The Mughals established and consolidated their rule from  Delhi</a:t>
            </a:r>
            <a:br>
              <a:rPr lang="en-US" sz="2000" b="0" dirty="0" smtClean="0"/>
            </a:br>
            <a:r>
              <a:rPr lang="en-US" sz="2000" b="0" dirty="0" smtClean="0"/>
              <a:t>The rule of the Mughals lasted for two centuries before it was ended by the Marathas in the 18</a:t>
            </a:r>
            <a:r>
              <a:rPr lang="en-US" sz="2000" b="0" baseline="30000" dirty="0" smtClean="0"/>
              <a:t>th </a:t>
            </a:r>
            <a:r>
              <a:rPr lang="en-US" sz="2000" b="0" dirty="0" smtClean="0"/>
              <a:t> century . </a:t>
            </a:r>
            <a:endParaRPr lang="en-IN" sz="2000" b="0" dirty="0"/>
          </a:p>
        </p:txBody>
      </p:sp>
      <p:sp>
        <p:nvSpPr>
          <p:cNvPr id="4" name="Rectangle 3"/>
          <p:cNvSpPr/>
          <p:nvPr/>
        </p:nvSpPr>
        <p:spPr>
          <a:xfrm>
            <a:off x="2483768" y="332656"/>
            <a:ext cx="41764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HISTORY</a:t>
            </a:r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755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74" y="883083"/>
            <a:ext cx="8640960" cy="6463308"/>
          </a:xfrm>
        </p:spPr>
        <p:txBody>
          <a:bodyPr/>
          <a:lstStyle/>
          <a:p>
            <a:pPr algn="l"/>
            <a:r>
              <a:rPr lang="en-US" sz="2000" dirty="0" smtClean="0"/>
              <a:t>Heritage            </a:t>
            </a:r>
            <a:br>
              <a:rPr lang="en-US" sz="2000" dirty="0" smtClean="0"/>
            </a:br>
            <a:r>
              <a:rPr lang="en-US" sz="2000" dirty="0" smtClean="0"/>
              <a:t>*c</a:t>
            </a:r>
            <a:r>
              <a:rPr lang="en-US" sz="2000" b="0" dirty="0" smtClean="0"/>
              <a:t>hampaner</a:t>
            </a:r>
            <a:br>
              <a:rPr lang="en-US" sz="2000" b="0" dirty="0" smtClean="0"/>
            </a:br>
            <a:r>
              <a:rPr lang="en-US" sz="2000" b="0" dirty="0" smtClean="0"/>
              <a:t>*Indus civilization sites like Lothal and Dholavera</a:t>
            </a:r>
            <a:br>
              <a:rPr lang="en-US" sz="2000" b="0" dirty="0" smtClean="0"/>
            </a:br>
            <a:r>
              <a:rPr lang="en-US" sz="2000" b="0" dirty="0" smtClean="0"/>
              <a:t>*Ancient Buddhist sites</a:t>
            </a:r>
            <a:br>
              <a:rPr lang="en-US" sz="2000" b="0" dirty="0" smtClean="0"/>
            </a:b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dirty="0" smtClean="0"/>
              <a:t>Spiritual </a:t>
            </a:r>
            <a:br>
              <a:rPr lang="en-US" sz="2000" dirty="0" smtClean="0"/>
            </a:br>
            <a:r>
              <a:rPr lang="en-US" sz="2000" dirty="0" smtClean="0"/>
              <a:t>*</a:t>
            </a:r>
            <a:r>
              <a:rPr lang="en-US" sz="2000" b="0" dirty="0" smtClean="0"/>
              <a:t>Jyotirlingas at Somnath Temple</a:t>
            </a:r>
            <a:br>
              <a:rPr lang="en-US" sz="2000" b="0" dirty="0" smtClean="0"/>
            </a:br>
            <a:r>
              <a:rPr lang="en-US" sz="2000" b="0" dirty="0" smtClean="0"/>
              <a:t>*Dwarkadhish Temple </a:t>
            </a:r>
            <a:br>
              <a:rPr lang="en-US" sz="2000" b="0" dirty="0" smtClean="0"/>
            </a:br>
            <a:r>
              <a:rPr lang="en-US" sz="2000" b="0" dirty="0" smtClean="0"/>
              <a:t>*Dwarka </a:t>
            </a:r>
            <a:br>
              <a:rPr lang="en-US" sz="2000" b="0" dirty="0" smtClean="0"/>
            </a:br>
            <a:r>
              <a:rPr lang="en-US" sz="2000" b="0" dirty="0" smtClean="0"/>
              <a:t>*Pavagadh</a:t>
            </a:r>
            <a:br>
              <a:rPr lang="en-US" sz="2000" b="0" dirty="0" smtClean="0"/>
            </a:br>
            <a:r>
              <a:rPr lang="en-US" sz="2000" b="0" dirty="0" smtClean="0"/>
              <a:t>*Mount Girnar at Junagadh</a:t>
            </a:r>
            <a:br>
              <a:rPr lang="en-US" sz="2000" b="0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dirty="0" smtClean="0"/>
              <a:t>Reactional and Eco</a:t>
            </a:r>
            <a:br>
              <a:rPr lang="en-US" sz="2000" dirty="0" smtClean="0"/>
            </a:br>
            <a:r>
              <a:rPr lang="en-US" sz="2000" dirty="0" smtClean="0"/>
              <a:t>*</a:t>
            </a:r>
            <a:r>
              <a:rPr lang="en-US" sz="2000" b="0" dirty="0" smtClean="0"/>
              <a:t>Nal Sarovar</a:t>
            </a:r>
            <a:br>
              <a:rPr lang="en-US" sz="2000" b="0" dirty="0" smtClean="0"/>
            </a:br>
            <a:r>
              <a:rPr lang="en-US" sz="2000" b="0" dirty="0" smtClean="0"/>
              <a:t>*Gandhinagar</a:t>
            </a:r>
            <a:br>
              <a:rPr lang="en-US" sz="2000" b="0" dirty="0" smtClean="0"/>
            </a:br>
            <a:r>
              <a:rPr lang="en-US" sz="2000" b="0" dirty="0" smtClean="0"/>
              <a:t>*Dunny Point</a:t>
            </a:r>
            <a:br>
              <a:rPr lang="en-US" sz="2000" b="0" dirty="0" smtClean="0"/>
            </a:b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2228442" y="116632"/>
            <a:ext cx="46871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CITIES FAMOUS FOR</a:t>
            </a:r>
            <a:endParaRPr 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068" y="908720"/>
            <a:ext cx="2760497" cy="1368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90" y="2636912"/>
            <a:ext cx="2760497" cy="1368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492" y="4365104"/>
            <a:ext cx="2835291" cy="1433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5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48681"/>
            <a:ext cx="7772400" cy="6524863"/>
          </a:xfrm>
        </p:spPr>
        <p:txBody>
          <a:bodyPr/>
          <a:lstStyle/>
          <a:p>
            <a:r>
              <a:rPr lang="en-US" sz="2000" dirty="0" smtClean="0"/>
              <a:t>Nature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dirty="0"/>
              <a:t>*Asiatic Lions in Gir Forests</a:t>
            </a:r>
            <a:br>
              <a:rPr lang="en-US" sz="2000" b="0" dirty="0"/>
            </a:br>
            <a:r>
              <a:rPr lang="en-US" sz="2000" b="0" dirty="0"/>
              <a:t>*Wild Ass in Rann of Kutchh</a:t>
            </a:r>
            <a:br>
              <a:rPr lang="en-US" sz="2000" b="0" dirty="0"/>
            </a:br>
            <a:r>
              <a:rPr lang="en-US" sz="2000" b="0" dirty="0"/>
              <a:t>*Dugong is found in Okha</a:t>
            </a:r>
            <a:br>
              <a:rPr lang="en-US" sz="2000" b="0" dirty="0"/>
            </a:br>
            <a:r>
              <a:rPr lang="en-US" sz="2000" b="0" dirty="0"/>
              <a:t>*Indian bustards in bird </a:t>
            </a:r>
            <a:r>
              <a:rPr lang="en-US" sz="2000" b="0" dirty="0" smtClean="0"/>
              <a:t>reserves</a:t>
            </a:r>
            <a:br>
              <a:rPr lang="en-US" sz="2000" b="0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dirty="0" smtClean="0"/>
              <a:t>Health</a:t>
            </a:r>
            <a:br>
              <a:rPr lang="en-US" sz="2000" dirty="0" smtClean="0"/>
            </a:br>
            <a:r>
              <a:rPr lang="en-US" sz="2000" b="0" dirty="0" smtClean="0"/>
              <a:t>*Ahmedabad</a:t>
            </a:r>
            <a:br>
              <a:rPr lang="en-US" sz="2000" b="0" dirty="0" smtClean="0"/>
            </a:br>
            <a:r>
              <a:rPr lang="en-US" sz="2000" b="0" dirty="0" smtClean="0"/>
              <a:t>*Nadiad</a:t>
            </a:r>
            <a:br>
              <a:rPr lang="en-US" sz="2000" b="0" dirty="0" smtClean="0"/>
            </a:br>
            <a:r>
              <a:rPr lang="en-US" sz="2000" b="0" dirty="0" smtClean="0"/>
              <a:t>*Karamsad</a:t>
            </a:r>
            <a:br>
              <a:rPr lang="en-US" sz="2000" b="0" dirty="0" smtClean="0"/>
            </a:br>
            <a:r>
              <a:rPr lang="en-US" sz="2000" b="0" dirty="0" smtClean="0"/>
              <a:t>*Vadodara</a:t>
            </a:r>
            <a:br>
              <a:rPr lang="en-US" sz="2000" b="0" dirty="0" smtClean="0"/>
            </a:br>
            <a:r>
              <a:rPr lang="en-US" sz="2000" b="0" dirty="0" smtClean="0"/>
              <a:t>*Gandhinagar</a:t>
            </a:r>
            <a:br>
              <a:rPr lang="en-US" sz="2000" b="0" dirty="0" smtClean="0"/>
            </a:br>
            <a:r>
              <a:rPr lang="en-US" sz="2000" b="0" dirty="0" smtClean="0"/>
              <a:t>*Mehsana</a:t>
            </a:r>
            <a:br>
              <a:rPr lang="en-US" sz="2000" b="0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dirty="0" smtClean="0"/>
              <a:t>Adventure </a:t>
            </a:r>
            <a:br>
              <a:rPr lang="en-US" sz="2000" dirty="0" smtClean="0"/>
            </a:br>
            <a:r>
              <a:rPr lang="en-US" sz="2000" b="0" dirty="0" smtClean="0"/>
              <a:t>*Aero Sports -  Saputara , Pavagadh , </a:t>
            </a:r>
            <a:br>
              <a:rPr lang="en-US" sz="2000" b="0" dirty="0" smtClean="0"/>
            </a:br>
            <a:r>
              <a:rPr lang="en-US" sz="2000" b="0" dirty="0" smtClean="0"/>
              <a:t>Jungadh</a:t>
            </a:r>
            <a:br>
              <a:rPr lang="en-US" sz="2000" b="0" dirty="0" smtClean="0"/>
            </a:br>
            <a:r>
              <a:rPr lang="en-US" sz="2000" b="0" dirty="0" smtClean="0"/>
              <a:t>*Watersports – Ahmedpur Mandavi ,</a:t>
            </a:r>
            <a:br>
              <a:rPr lang="en-US" sz="2000" b="0" dirty="0" smtClean="0"/>
            </a:br>
            <a:r>
              <a:rPr lang="en-US" sz="2000" b="0" dirty="0" smtClean="0"/>
              <a:t> Dwarka , Tithal , Chorwad </a:t>
            </a:r>
            <a:br>
              <a:rPr lang="en-US" sz="2000" b="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067" y="548680"/>
            <a:ext cx="2744674" cy="1433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204" y="2636912"/>
            <a:ext cx="2774160" cy="1424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53" y="4725144"/>
            <a:ext cx="2818388" cy="1433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37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676" y="1124744"/>
            <a:ext cx="7920880" cy="5472608"/>
          </a:xfrm>
        </p:spPr>
        <p:txBody>
          <a:bodyPr/>
          <a:lstStyle/>
          <a:p>
            <a:r>
              <a:rPr lang="en-US" sz="2000" b="0" dirty="0" smtClean="0"/>
              <a:t>Gujarat is blessed with rich and vibrant tradition of Handicrafts . It is widely</a:t>
            </a:r>
            <a:br>
              <a:rPr lang="en-US" sz="2000" b="0" dirty="0" smtClean="0"/>
            </a:br>
            <a:r>
              <a:rPr lang="en-US" sz="2000" b="0" dirty="0" smtClean="0"/>
              <a:t>differing in its proportion of its patterns to the element of wonderful exquisite</a:t>
            </a:r>
            <a:br>
              <a:rPr lang="en-US" sz="2000" b="0" dirty="0" smtClean="0"/>
            </a:br>
            <a:r>
              <a:rPr lang="en-US" sz="2000" b="0" dirty="0" smtClean="0"/>
              <a:t>Artifacts in various forms. It stand unique with diverse  and crafts – a  mixed</a:t>
            </a:r>
            <a:br>
              <a:rPr lang="en-US" sz="2000" b="0" dirty="0" smtClean="0"/>
            </a:br>
            <a:r>
              <a:rPr lang="en-US" sz="2000" b="0" dirty="0" smtClean="0"/>
              <a:t>combination with aesthetic appeal .</a:t>
            </a:r>
            <a:br>
              <a:rPr lang="en-US" sz="2000" b="0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smtClean="0"/>
              <a:t>*Needlework</a:t>
            </a:r>
            <a:br>
              <a:rPr lang="en-US" sz="2000" b="0" dirty="0" smtClean="0"/>
            </a:br>
            <a:r>
              <a:rPr lang="en-US" sz="2000" b="0" dirty="0" smtClean="0"/>
              <a:t>*Pottery</a:t>
            </a:r>
            <a:br>
              <a:rPr lang="en-US" sz="2000" b="0" dirty="0" smtClean="0"/>
            </a:br>
            <a:r>
              <a:rPr lang="en-US" sz="2000" b="0" dirty="0" smtClean="0"/>
              <a:t>*Tie and dye – Bandhani </a:t>
            </a:r>
            <a:br>
              <a:rPr lang="en-US" sz="2000" b="0" dirty="0" smtClean="0"/>
            </a:br>
            <a:r>
              <a:rPr lang="en-US" sz="2000" b="0" dirty="0" smtClean="0"/>
              <a:t>*Woodwork </a:t>
            </a:r>
            <a:br>
              <a:rPr lang="en-US" sz="2000" b="0" dirty="0" smtClean="0"/>
            </a:br>
            <a:r>
              <a:rPr lang="en-US" sz="2000" b="0" dirty="0" smtClean="0"/>
              <a:t>*Beadwork</a:t>
            </a:r>
            <a:br>
              <a:rPr lang="en-US" sz="2000" b="0" dirty="0" smtClean="0"/>
            </a:br>
            <a:r>
              <a:rPr lang="en-US" sz="2000" b="0" dirty="0" smtClean="0"/>
              <a:t>*Textile culture</a:t>
            </a:r>
            <a:br>
              <a:rPr lang="en-US" sz="2000" b="0" dirty="0" smtClean="0"/>
            </a:br>
            <a:r>
              <a:rPr lang="en-US" sz="2000" b="0" dirty="0" smtClean="0"/>
              <a:t>*Patola </a:t>
            </a:r>
            <a:br>
              <a:rPr lang="en-US" sz="2000" b="0" dirty="0" smtClean="0"/>
            </a:br>
            <a:r>
              <a:rPr lang="en-US" sz="2000" b="0" dirty="0" smtClean="0"/>
              <a:t>*Zari</a:t>
            </a:r>
            <a:br>
              <a:rPr lang="en-US" sz="2000" b="0" dirty="0" smtClean="0"/>
            </a:br>
            <a:r>
              <a:rPr lang="en-US" sz="2000" b="0" dirty="0" smtClean="0"/>
              <a:t>*Temple culture</a:t>
            </a:r>
            <a:br>
              <a:rPr lang="en-US" sz="2000" b="0" dirty="0" smtClean="0"/>
            </a:br>
            <a:r>
              <a:rPr lang="en-US" sz="2000" b="0" dirty="0" smtClean="0"/>
              <a:t>*Jewellery </a:t>
            </a:r>
            <a:br>
              <a:rPr lang="en-US" sz="2000" b="0" dirty="0" smtClean="0"/>
            </a:br>
            <a:r>
              <a:rPr lang="en-US" sz="2000" b="0" dirty="0" smtClean="0"/>
              <a:t>*Furnishings</a:t>
            </a:r>
            <a:endParaRPr lang="en-IN" sz="2000" b="0" dirty="0"/>
          </a:p>
        </p:txBody>
      </p:sp>
      <p:sp>
        <p:nvSpPr>
          <p:cNvPr id="4" name="Rectangle 3"/>
          <p:cNvSpPr/>
          <p:nvPr/>
        </p:nvSpPr>
        <p:spPr>
          <a:xfrm>
            <a:off x="239048" y="188640"/>
            <a:ext cx="85961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TRADITION , CULTURE AND LIFESTYLE</a:t>
            </a:r>
            <a:endParaRPr 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81" y="2351423"/>
            <a:ext cx="2448272" cy="17051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912" y="4365102"/>
            <a:ext cx="2448272" cy="16842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568" y="2204864"/>
            <a:ext cx="1995616" cy="1944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76" y="4318458"/>
            <a:ext cx="3165680" cy="1826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61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3385542"/>
          </a:xfrm>
        </p:spPr>
        <p:txBody>
          <a:bodyPr/>
          <a:lstStyle/>
          <a:p>
            <a:pPr algn="l"/>
            <a:r>
              <a:rPr lang="en-US" sz="2000" b="0" dirty="0" smtClean="0"/>
              <a:t>As Gujarat stands as “HEARTH  OF  INDIA” , Multiculturalism is traced</a:t>
            </a:r>
            <a:br>
              <a:rPr lang="en-US" sz="2000" b="0" dirty="0" smtClean="0"/>
            </a:br>
            <a:r>
              <a:rPr lang="en-US" sz="2000" b="0" dirty="0" smtClean="0"/>
              <a:t>in Gujarat . Originally  known as Gujars , Guajarati's are influenced  by </a:t>
            </a:r>
            <a:br>
              <a:rPr lang="en-US" sz="2000" b="0" dirty="0" smtClean="0"/>
            </a:br>
            <a:r>
              <a:rPr lang="en-US" sz="2000" b="0" dirty="0" smtClean="0"/>
              <a:t>the waves from the past that inherit values of arts, culture and tradition.   </a:t>
            </a:r>
            <a:br>
              <a:rPr lang="en-US" sz="2000" b="0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smtClean="0"/>
              <a:t>For costumes , traditional outfits like chania choli by women and kedia dress is worn by men in rural areas or during cultural festivals .</a:t>
            </a:r>
            <a:br>
              <a:rPr lang="en-US" sz="2000" b="0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smtClean="0"/>
              <a:t>A traditional “GUJRATI  THALI” consisting of dal , roti and vegetables apart from salads , farsan and sweet dish followed by chaas , forms the morning meal . A variety of Cuisine sub- ordinates like  pickles , chutney , papad ,yoghurt , etc serve as fillings on main menu .</a:t>
            </a:r>
            <a:endParaRPr lang="en-IN" sz="2000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2" y="4293096"/>
            <a:ext cx="2549644" cy="2016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279101"/>
            <a:ext cx="2593154" cy="2007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279101"/>
            <a:ext cx="3168352" cy="21896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218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urismindustry-161108164920-converted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tourismindustry-161108164920-converted (1)</Template>
  <TotalTime>1125</TotalTime>
  <Words>129</Words>
  <Application>Microsoft Office PowerPoint</Application>
  <PresentationFormat>On-screen Show (4:3)</PresentationFormat>
  <Paragraphs>22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tourismindustry-161108164920-converted (1)</vt:lpstr>
      <vt:lpstr>PowerPoint Presentation</vt:lpstr>
      <vt:lpstr>PowerPoint Presentation</vt:lpstr>
      <vt:lpstr>PowerPoint Presentation</vt:lpstr>
      <vt:lpstr>*Area : 196077 sq.km.  *Population : 60383628  *Capital : Gandhinagar  *Language : Guajarati  *Currency : Indian Rupee   *Climate : Wet in the southern districts and desertic in the north-west region  *Winter : November to February (12-29degree Celsius)  *Summer : March to May (29-41degree Celsius)  *Monsoon : June to October (27-35degree Celsius) </vt:lpstr>
      <vt:lpstr>The history of Gujarat encompasses the Indus Valley civilization . The Dravidian tribes were the original inhabits of the region . The ancient history of Gujarat was enriched by their commercial activities .   The history of Gujarat saw an Aryan invasion followed by the brief period of Greek rule . There were a succession of Hindu kingdoms including the era of the guptas  and culminating in the region of the Solankis .  The 9th century history of  Gujarat saw the emergence of the Muslims in the political arena of the state . The Mughals established and consolidated their rule from  Delhi The rule of the Mughals lasted for two centuries before it was ended by the Marathas in the 18th  century . </vt:lpstr>
      <vt:lpstr>Heritage             *champaner *Indus civilization sites like Lothal and Dholavera *Ancient Buddhist sites  Spiritual  *Jyotirlingas at Somnath Temple *Dwarkadhish Temple  *Dwarka  *Pavagadh *Mount Girnar at Junagadh  Reactional and Eco *Nal Sarovar *Gandhinagar *Dunny Point     </vt:lpstr>
      <vt:lpstr>Nature  *Asiatic Lions in Gir Forests *Wild Ass in Rann of Kutchh *Dugong is found in Okha *Indian bustards in bird reserves  Health *Ahmedabad *Nadiad *Karamsad *Vadodara *Gandhinagar *Mehsana  Adventure  *Aero Sports -  Saputara , Pavagadh ,  Jungadh *Watersports – Ahmedpur Mandavi ,  Dwarka , Tithal , Chorwad   </vt:lpstr>
      <vt:lpstr>Gujarat is blessed with rich and vibrant tradition of Handicrafts . It is widely differing in its proportion of its patterns to the element of wonderful exquisite Artifacts in various forms. It stand unique with diverse  and crafts – a  mixed combination with aesthetic appeal .  *Needlework *Pottery *Tie and dye – Bandhani  *Woodwork  *Beadwork *Textile culture *Patola  *Zari *Temple culture *Jewellery  *Furnishings</vt:lpstr>
      <vt:lpstr>As Gujarat stands as “HEARTH  OF  INDIA” , Multiculturalism is traced in Gujarat . Originally  known as Gujars , Guajarati's are influenced  by  the waves from the past that inherit values of arts, culture and tradition.     For costumes , traditional outfits like chania choli by women and kedia dress is worn by men in rural areas or during cultural festivals .  A traditional “GUJRATI  THALI” consisting of dal , roti and vegetables apart from salads , farsan and sweet dish followed by chaas , forms the morning meal . A variety of Cuisine sub- ordinates like  pickles , chutney , papad ,yoghurt , etc serve as fillings on main menu .</vt:lpstr>
      <vt:lpstr>   Kite Festival(Makar Sankranti , January)                                                                                                                                                 Global Garba(October – November)     Rann Utsav(November – December)</vt:lpstr>
      <vt:lpstr>    Tarnetar Fair(August)                                                                                           Modhera Dance Festival                                                                                       (3rd week January)      Kankaria Carnival (25-31 December)    </vt:lpstr>
      <vt:lpstr>Eight Tourism Hubs have been created for convenience of  tourists visiting Gujarat :  *Ahmedabad  Metro  *Ahmedabad Rural (north gujarat) *Surat( south gujarat) *Vadodra(central gujarat) *Rajkot *Junagadh *Jamnagar(saurashtra) *Bhuj(kutch)  These hubs are well equipped  with the modern infrastructure, facilities and services in the areas of commerce , communication , connectivity , hospitality , transportation , medical facilities. </vt:lpstr>
      <vt:lpstr>Founded in the 15th century, Ahmedabad is the largest city in the state of Gujarat . The city is a vibrant business district and raising Centre of  education , information technology and scientific industries .  Divided in two – the old city and the new city; Ahmedabad enjoys a thriving cultural tradition , being the centre of Gujarati cultural activities . Popular celebrations and observances include Uttarayan - an annual kite – flying day on 14 January and the nine nights of navaratri – celebrated with people performing Garba – the folks dance of Gujarat – at venues across the city.</vt:lpstr>
      <vt:lpstr>Religious Sites *Hathee - singh Jain Temple *Swaminarayan Temple *Akshardham   Forests &amp; Natural Ecosystem *Sundarvan  *Indora Nature Park  Heritage Monuments *Jhulta Minara  Others *Ravivar (Sunday) Market *Vishala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38</cp:revision>
  <dcterms:created xsi:type="dcterms:W3CDTF">2020-12-19T15:25:26Z</dcterms:created>
  <dcterms:modified xsi:type="dcterms:W3CDTF">2020-12-21T13:42:58Z</dcterms:modified>
</cp:coreProperties>
</file>