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4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tableStyles" Target="tableStyles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9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21A50394-E146-4482-8679-B4F8EA39C6A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0487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3C6BAFE5-872E-4BB6-8491-4C2A50C4121D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C6BAFE5-872E-4BB6-8491-4C2A50C4121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048591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593" name="Rectangle 31"/>
          <p:cNvSpPr/>
          <p:nvPr/>
        </p:nvSpPr>
        <p:spPr>
          <a:xfrm>
            <a:off x="0" y="-1"/>
            <a:ext cx="365760" cy="6854456"/>
          </a:xfrm>
          <a:prstGeom prst="rect"/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38"/>
          <p:cNvSpPr/>
          <p:nvPr/>
        </p:nvSpPr>
        <p:spPr>
          <a:xfrm>
            <a:off x="309558" y="680477"/>
            <a:ext cx="45720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95" name="Rectangle 39"/>
          <p:cNvSpPr/>
          <p:nvPr/>
        </p:nvSpPr>
        <p:spPr>
          <a:xfrm>
            <a:off x="269073" y="680477"/>
            <a:ext cx="27432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96" name="Rectangle 40"/>
          <p:cNvSpPr/>
          <p:nvPr/>
        </p:nvSpPr>
        <p:spPr>
          <a:xfrm>
            <a:off x="250020" y="680477"/>
            <a:ext cx="9144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7" name="Rectangle 41"/>
          <p:cNvSpPr/>
          <p:nvPr/>
        </p:nvSpPr>
        <p:spPr>
          <a:xfrm>
            <a:off x="221768" y="680477"/>
            <a:ext cx="9144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9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algn="l" marR="9144">
              <a:defRPr baseline="0" b="1" cap="all" sz="4000" spc="0">
                <a:effectLst>
                  <a:reflection algn="bl" blurRad="12700" dir="5400000" endA="740" endPos="53000" rotWithShape="0" stA="34000" sy="-100000"/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9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anchor="b" lIns="100584" tIns="45720"/>
          <a:lstStyle>
            <a:lvl1pPr algn="l" indent="0" marL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600" name="Rectangle 55"/>
          <p:cNvSpPr/>
          <p:nvPr/>
        </p:nvSpPr>
        <p:spPr>
          <a:xfrm>
            <a:off x="255291" y="5047394"/>
            <a:ext cx="73152" cy="1691640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1" name="Rectangle 64"/>
          <p:cNvSpPr/>
          <p:nvPr/>
        </p:nvSpPr>
        <p:spPr>
          <a:xfrm>
            <a:off x="255291" y="4796819"/>
            <a:ext cx="73152" cy="228600"/>
          </a:xfrm>
          <a:prstGeom prst="rect"/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2" name="Rectangle 65"/>
          <p:cNvSpPr/>
          <p:nvPr/>
        </p:nvSpPr>
        <p:spPr>
          <a:xfrm>
            <a:off x="255291" y="4637685"/>
            <a:ext cx="73152" cy="137160"/>
          </a:xfrm>
          <a:prstGeom prst="rect"/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3" name="Rectangle 66"/>
          <p:cNvSpPr/>
          <p:nvPr/>
        </p:nvSpPr>
        <p:spPr>
          <a:xfrm>
            <a:off x="255291" y="4542559"/>
            <a:ext cx="73152" cy="73152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75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0487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anchor="ctr"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87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0487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Freeform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62" name="Freeform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63" name="Freeform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64" name="Freeform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65" name="Freeform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66" name="Freeform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67" name="Freeform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68" name="Freeform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69" name="Freeform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70" name="Freeform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71" name="Freeform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72" name="Freeform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73" name="Freeform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74" name="Freeform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75" name="Freeform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76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anchor="t" bIns="0" lIns="82296" tIns="45720"/>
          <a:lstStyle>
            <a:lvl1pPr indent="0" marL="54864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7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0487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780" name="Rectangle 6"/>
          <p:cNvSpPr/>
          <p:nvPr/>
        </p:nvSpPr>
        <p:spPr>
          <a:xfrm>
            <a:off x="363160" y="402264"/>
            <a:ext cx="8503920" cy="886265"/>
          </a:xfrm>
          <a:prstGeom prst="rect"/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baseline="0" b="0" cap="none" sz="3800" spc="-15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82" name="Rectangle 7"/>
          <p:cNvSpPr/>
          <p:nvPr/>
        </p:nvSpPr>
        <p:spPr>
          <a:xfrm flipH="1">
            <a:off x="371538" y="680477"/>
            <a:ext cx="27432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83" name="Rectangle 8"/>
          <p:cNvSpPr/>
          <p:nvPr/>
        </p:nvSpPr>
        <p:spPr>
          <a:xfrm flipH="1">
            <a:off x="411109" y="680477"/>
            <a:ext cx="27432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84" name="Rectangle 9"/>
          <p:cNvSpPr/>
          <p:nvPr/>
        </p:nvSpPr>
        <p:spPr>
          <a:xfrm flipH="1">
            <a:off x="448450" y="680477"/>
            <a:ext cx="9144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85" name="Rectangle 10"/>
          <p:cNvSpPr/>
          <p:nvPr/>
        </p:nvSpPr>
        <p:spPr>
          <a:xfrm flipH="1">
            <a:off x="476702" y="680477"/>
            <a:ext cx="9144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86" name="Rectangle 11"/>
          <p:cNvSpPr/>
          <p:nvPr/>
        </p:nvSpPr>
        <p:spPr>
          <a:xfrm>
            <a:off x="500478" y="680477"/>
            <a:ext cx="36576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Obj">
  <p:cSld name="Two Conten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39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4"/>
          <p:cNvSpPr/>
          <p:nvPr/>
        </p:nvSpPr>
        <p:spPr>
          <a:xfrm>
            <a:off x="0" y="402265"/>
            <a:ext cx="8867080" cy="886265"/>
          </a:xfrm>
          <a:prstGeom prst="rect"/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>
            <a:normAutofit fontScale="95833" lnSpcReduction="20000"/>
          </a:bodyPr>
          <a:lstStyle>
            <a:lvl1pPr algn="l" indent="0" marL="73152">
              <a:buNone/>
              <a:defRPr b="1" sz="2400">
                <a:solidFill>
                  <a:schemeClr val="accent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>
            <a:normAutofit fontScale="95833" lnSpcReduction="20000"/>
          </a:bodyPr>
          <a:lstStyle>
            <a:lvl1pPr indent="0" marL="73152">
              <a:buNone/>
              <a:defRPr b="1" sz="2400">
                <a:solidFill>
                  <a:schemeClr val="accent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73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04867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78" name="Rectangle 15"/>
          <p:cNvSpPr/>
          <p:nvPr/>
        </p:nvSpPr>
        <p:spPr>
          <a:xfrm>
            <a:off x="87790" y="680477"/>
            <a:ext cx="45720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79" name="Rectangle 16"/>
          <p:cNvSpPr/>
          <p:nvPr/>
        </p:nvSpPr>
        <p:spPr>
          <a:xfrm>
            <a:off x="47305" y="680477"/>
            <a:ext cx="27432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0" name="Rectangle 17"/>
          <p:cNvSpPr/>
          <p:nvPr/>
        </p:nvSpPr>
        <p:spPr>
          <a:xfrm>
            <a:off x="28252" y="680477"/>
            <a:ext cx="9144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1" name="Rectangle 18"/>
          <p:cNvSpPr/>
          <p:nvPr/>
        </p:nvSpPr>
        <p:spPr>
          <a:xfrm>
            <a:off x="0" y="680477"/>
            <a:ext cx="9144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Rectangle 19"/>
          <p:cNvSpPr/>
          <p:nvPr/>
        </p:nvSpPr>
        <p:spPr>
          <a:xfrm flipH="1">
            <a:off x="149770" y="680477"/>
            <a:ext cx="27432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Rectangle 20"/>
          <p:cNvSpPr/>
          <p:nvPr/>
        </p:nvSpPr>
        <p:spPr>
          <a:xfrm flipH="1">
            <a:off x="189341" y="680477"/>
            <a:ext cx="27432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4" name="Rectangle 21"/>
          <p:cNvSpPr/>
          <p:nvPr/>
        </p:nvSpPr>
        <p:spPr>
          <a:xfrm flipH="1">
            <a:off x="226682" y="680477"/>
            <a:ext cx="9144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5" name="Rectangle 28"/>
          <p:cNvSpPr/>
          <p:nvPr/>
        </p:nvSpPr>
        <p:spPr>
          <a:xfrm flipH="1">
            <a:off x="254934" y="680477"/>
            <a:ext cx="9144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6" name="Rectangle 29"/>
          <p:cNvSpPr/>
          <p:nvPr/>
        </p:nvSpPr>
        <p:spPr>
          <a:xfrm>
            <a:off x="278710" y="680477"/>
            <a:ext cx="36576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baseline="0" cap="none" sz="4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4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0487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0487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b="0" sz="3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91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indent="0" marL="54864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792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0487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Rectangle 7"/>
          <p:cNvSpPr/>
          <p:nvPr/>
        </p:nvSpPr>
        <p:spPr>
          <a:xfrm>
            <a:off x="368032" y="0"/>
            <a:ext cx="8778240" cy="1878037"/>
          </a:xfrm>
          <a:prstGeom prst="rect"/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cxnSp>
        <p:nvCxnSpPr>
          <p:cNvPr id="3145728" name="Straight Connector 8"/>
          <p:cNvCxnSpPr>
            <a:cxnSpLocks/>
          </p:cNvCxnSpPr>
          <p:nvPr/>
        </p:nvCxnSpPr>
        <p:spPr>
          <a:xfrm flipV="1">
            <a:off x="363195" y="1885028"/>
            <a:ext cx="8782622" cy="0"/>
          </a:xfrm>
          <a:prstGeom prst="line"/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5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3145729" name="Straight Connector 14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15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6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50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b="0" sz="21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51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48752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indent="0" marL="27432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grpSp>
        <p:nvGrpSpPr>
          <p:cNvPr id="116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3145732" name="Straight Connector 10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11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Straight Connector 12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3145735" name="Straight Connector 18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Straight Connector 19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Straight Connector 20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53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p>
            <a:fld id="{1D8BD707-D9CF-40AE-B4C6-C98DA3205C0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04875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p>
            <a:endParaRPr lang="en-US"/>
          </a:p>
        </p:txBody>
      </p:sp>
      <p:sp>
        <p:nvSpPr>
          <p:cNvPr id="104875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0" y="-1"/>
            <a:ext cx="365760" cy="6854456"/>
          </a:xfrm>
          <a:prstGeom prst="rect"/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7" name="Rectangle 7"/>
          <p:cNvSpPr/>
          <p:nvPr/>
        </p:nvSpPr>
        <p:spPr>
          <a:xfrm>
            <a:off x="255291" y="5047394"/>
            <a:ext cx="73152" cy="1691640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8" name="Rectangle 8"/>
          <p:cNvSpPr/>
          <p:nvPr/>
        </p:nvSpPr>
        <p:spPr>
          <a:xfrm>
            <a:off x="255291" y="4796819"/>
            <a:ext cx="73152" cy="228600"/>
          </a:xfrm>
          <a:prstGeom prst="rect"/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9" name="Rectangle 9"/>
          <p:cNvSpPr/>
          <p:nvPr/>
        </p:nvSpPr>
        <p:spPr>
          <a:xfrm>
            <a:off x="255291" y="4637685"/>
            <a:ext cx="73152" cy="137160"/>
          </a:xfrm>
          <a:prstGeom prst="rect"/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0" name="Rectangle 10"/>
          <p:cNvSpPr/>
          <p:nvPr/>
        </p:nvSpPr>
        <p:spPr>
          <a:xfrm>
            <a:off x="255291" y="4542559"/>
            <a:ext cx="73152" cy="73152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1" name="Rectangle 11"/>
          <p:cNvSpPr/>
          <p:nvPr/>
        </p:nvSpPr>
        <p:spPr>
          <a:xfrm>
            <a:off x="309558" y="680477"/>
            <a:ext cx="45720" cy="365760"/>
          </a:xfrm>
          <a:prstGeom prst="rect"/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2" name="Rectangle 14"/>
          <p:cNvSpPr/>
          <p:nvPr/>
        </p:nvSpPr>
        <p:spPr>
          <a:xfrm>
            <a:off x="269073" y="680477"/>
            <a:ext cx="27432" cy="365760"/>
          </a:xfrm>
          <a:prstGeom prst="rect"/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3" name="Rectangle 15"/>
          <p:cNvSpPr/>
          <p:nvPr/>
        </p:nvSpPr>
        <p:spPr>
          <a:xfrm>
            <a:off x="250020" y="680477"/>
            <a:ext cx="9144" cy="365760"/>
          </a:xfrm>
          <a:prstGeom prst="rect"/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Rectangle 16"/>
          <p:cNvSpPr/>
          <p:nvPr/>
        </p:nvSpPr>
        <p:spPr>
          <a:xfrm>
            <a:off x="221768" y="680477"/>
            <a:ext cx="9144" cy="365760"/>
          </a:xfrm>
          <a:prstGeom prst="rect"/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5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/>
        </p:spPr>
        <p:txBody>
          <a:bodyPr anchor="t" vert="horz">
            <a:noAutofit/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587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/>
        </p:spPr>
        <p:txBody>
          <a:bodyPr anchor="b" vert="horz"/>
          <a:lstStyle>
            <a:lvl1pPr algn="l" eaLnBrk="1" hangingPunct="1" latinLnBrk="0">
              <a:defRPr sz="1100" kumimoji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1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/>
        </p:spPr>
        <p:txBody>
          <a:bodyPr anchor="b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sz="4000" kern="1200" kumimoji="0" spc="-10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algn="l" eaLnBrk="1" hangingPunct="1" indent="-342900" latinLnBrk="0" marL="411480" rtl="0">
        <a:spcBef>
          <a:spcPts val="700"/>
        </a:spcBef>
        <a:buClr>
          <a:schemeClr val="tx2"/>
        </a:buClr>
        <a:buSzPct val="95000"/>
        <a:buFont typeface="Wingdings"/>
        <a:buChar char=""/>
        <a:defRPr sz="30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85750" latinLnBrk="0" marL="740664" rtl="0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996696" rtl="0">
        <a:spcBef>
          <a:spcPct val="20000"/>
        </a:spcBef>
        <a:buClr>
          <a:schemeClr val="accent2"/>
        </a:buClr>
        <a:buFont typeface="Wingdings 2"/>
        <a:buChar char="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261872" rtl="0">
        <a:spcBef>
          <a:spcPct val="20000"/>
        </a:spcBef>
        <a:buClr>
          <a:schemeClr val="accent3"/>
        </a:buClr>
        <a:buFont typeface="Wingdings 3"/>
        <a:buChar char=""/>
        <a:defRPr sz="22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81328" rtl="0">
        <a:spcBef>
          <a:spcPct val="20000"/>
        </a:spcBef>
        <a:buClr>
          <a:schemeClr val="accent3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09928" rtl="0">
        <a:spcBef>
          <a:spcPct val="20000"/>
        </a:spcBef>
        <a:buClr>
          <a:schemeClr val="accent3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01952" rtl="0">
        <a:spcBef>
          <a:spcPct val="20000"/>
        </a:spcBef>
        <a:buClr>
          <a:schemeClr val="accent4"/>
        </a:buClr>
        <a:buFont typeface="Wingdings 2"/>
        <a:buChar char="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093976" rtl="0">
        <a:spcBef>
          <a:spcPct val="20000"/>
        </a:spcBef>
        <a:buClr>
          <a:schemeClr val="accent4"/>
        </a:buClr>
        <a:buFont typeface="Wingdings 2"/>
        <a:buChar char="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286000" rtl="0">
        <a:spcBef>
          <a:spcPct val="20000"/>
        </a:spcBef>
        <a:buClr>
          <a:schemeClr val="accent4"/>
        </a:buClr>
        <a:buFont typeface="Wingdings 2"/>
        <a:buChar char="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7772400" cy="1975104"/>
          </a:xfrm>
        </p:spPr>
        <p:txBody>
          <a:bodyPr/>
          <a:p>
            <a:r>
              <a:rPr b="1" dirty="0" lang="en-US"/>
              <a:t>CENTRAL NERVOUS SYSTEM</a:t>
            </a:r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990600" y="1752600"/>
            <a:ext cx="7772400" cy="1508760"/>
          </a:xfrm>
        </p:spPr>
        <p:txBody>
          <a:bodyPr>
            <a:normAutofit/>
          </a:bodyPr>
          <a:p>
            <a:r>
              <a:rPr b="1" dirty="0" sz="3600" lang="en-US"/>
              <a:t>                 </a:t>
            </a:r>
          </a:p>
          <a:p>
            <a:r>
              <a:rPr b="1" dirty="0" sz="3600" lang="en-US"/>
              <a:t>                                   EXAMINATION</a:t>
            </a:r>
          </a:p>
        </p:txBody>
      </p:sp>
      <p:sp>
        <p:nvSpPr>
          <p:cNvPr id="1048606" name="TextBox 3"/>
          <p:cNvSpPr txBox="1"/>
          <p:nvPr/>
        </p:nvSpPr>
        <p:spPr>
          <a:xfrm>
            <a:off x="3886200" y="4876800"/>
            <a:ext cx="5029200" cy="1513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Submitted to :-</a:t>
            </a:r>
          </a:p>
          <a:p>
            <a:r>
              <a:rPr dirty="0" sz="2400" lang="en-US"/>
              <a:t>                                 Dr KK Chopra</a:t>
            </a:r>
          </a:p>
          <a:p>
            <a:r>
              <a:rPr dirty="0" sz="2400" lang="en-US"/>
              <a:t>                                 Dr </a:t>
            </a:r>
            <a:r>
              <a:rPr dirty="0" sz="2400" lang="en-US" err="1"/>
              <a:t>Shalini</a:t>
            </a:r>
            <a:r>
              <a:rPr dirty="0" sz="2400" lang="en-US"/>
              <a:t> </a:t>
            </a:r>
            <a:r>
              <a:rPr dirty="0" sz="2400" lang="en-US" err="1"/>
              <a:t>Tewari</a:t>
            </a:r>
            <a:endParaRPr dirty="0" sz="2400" lang="en-US"/>
          </a:p>
          <a:p>
            <a:r>
              <a:rPr dirty="0" sz="2400" lang="en-US"/>
              <a:t>                                 Dr </a:t>
            </a:r>
            <a:r>
              <a:rPr dirty="0" sz="2400" lang="en-US" err="1"/>
              <a:t>Ashvini</a:t>
            </a:r>
            <a:r>
              <a:rPr dirty="0" sz="2400" lang="en-US"/>
              <a:t> </a:t>
            </a:r>
            <a:r>
              <a:rPr dirty="0" sz="2400" lang="en-US" err="1"/>
              <a:t>Rana</a:t>
            </a:r>
            <a:endParaRPr dirty="0" sz="2400" lang="en-US"/>
          </a:p>
        </p:txBody>
      </p:sp>
      <p:sp>
        <p:nvSpPr>
          <p:cNvPr id="1048607" name="TextBox 4"/>
          <p:cNvSpPr txBox="1"/>
          <p:nvPr/>
        </p:nvSpPr>
        <p:spPr>
          <a:xfrm>
            <a:off x="533400" y="4876800"/>
            <a:ext cx="3048000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Submitted by :-</a:t>
            </a:r>
          </a:p>
          <a:p>
            <a:endParaRPr dirty="0" sz="2400" lang="en-US"/>
          </a:p>
          <a:p>
            <a:r>
              <a:rPr dirty="0" sz="2400" lang="en-US" err="1"/>
              <a:t>Shubham</a:t>
            </a:r>
            <a:r>
              <a:rPr dirty="0" sz="2400" lang="en-US"/>
              <a:t> Jain</a:t>
            </a:r>
          </a:p>
          <a:p>
            <a:r>
              <a:rPr dirty="0" sz="2400" lang="en-US"/>
              <a:t>BAMS 3</a:t>
            </a:r>
            <a:r>
              <a:rPr baseline="30000" dirty="0" sz="2400" lang="en-US"/>
              <a:t>rd</a:t>
            </a:r>
            <a:r>
              <a:rPr dirty="0" sz="2400" lang="en-US"/>
              <a:t> year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GENERAL PHYSICAL EXAMINATION</a:t>
            </a:r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Look for TROUSSEAU’s SIGN and CHEVOSTEK’s SIGN </a:t>
            </a:r>
          </a:p>
          <a:p>
            <a:r>
              <a:rPr dirty="0" lang="en-US"/>
              <a:t>Look for the PERONEAL SIGN</a:t>
            </a:r>
          </a:p>
          <a:p>
            <a:r>
              <a:rPr dirty="0" lang="en-US"/>
              <a:t>Look for CUSHING’s RESPONSE</a:t>
            </a:r>
          </a:p>
          <a:p>
            <a:r>
              <a:rPr dirty="0" lang="en-US"/>
              <a:t>Look for </a:t>
            </a:r>
            <a:r>
              <a:rPr dirty="0" lang="en-US" err="1"/>
              <a:t>Anaemia</a:t>
            </a:r>
            <a:r>
              <a:rPr dirty="0" lang="en-US"/>
              <a:t>, Cyanosis, Jaundice</a:t>
            </a:r>
          </a:p>
          <a:p>
            <a:r>
              <a:rPr dirty="0" lang="en-US"/>
              <a:t>Spine should be examined</a:t>
            </a:r>
          </a:p>
          <a:p>
            <a:r>
              <a:rPr dirty="0" lang="en-US"/>
              <a:t>Handedness of the child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EXAMINATION OF CNS</a:t>
            </a:r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81600"/>
          </a:xfrm>
        </p:spPr>
        <p:txBody>
          <a:bodyPr>
            <a:normAutofit/>
          </a:bodyPr>
          <a:p>
            <a:r>
              <a:rPr dirty="0" sz="3600" lang="en-US"/>
              <a:t>Fun for both examiner and patient</a:t>
            </a:r>
          </a:p>
          <a:p>
            <a:r>
              <a:rPr dirty="0" sz="3600" lang="en-US"/>
              <a:t>Play attitude</a:t>
            </a:r>
          </a:p>
          <a:p>
            <a:r>
              <a:rPr dirty="0" sz="3600" lang="en-US"/>
              <a:t>Smile at infant</a:t>
            </a:r>
          </a:p>
          <a:p>
            <a:r>
              <a:rPr dirty="0" sz="3600" lang="en-US"/>
              <a:t>Soft speaking</a:t>
            </a:r>
          </a:p>
          <a:p>
            <a:r>
              <a:rPr dirty="0" sz="3600" lang="en-US"/>
              <a:t>Come down to level of child</a:t>
            </a:r>
          </a:p>
          <a:p>
            <a:r>
              <a:rPr dirty="0" sz="3600" lang="en-US"/>
              <a:t>Speak in reassuring tones</a:t>
            </a:r>
          </a:p>
          <a:p>
            <a:r>
              <a:rPr dirty="0" sz="3600" lang="en-US"/>
              <a:t>Attempt to </a:t>
            </a:r>
            <a:r>
              <a:rPr dirty="0" sz="3600" lang="en-US" err="1"/>
              <a:t>localise</a:t>
            </a:r>
            <a:r>
              <a:rPr dirty="0" sz="3600" lang="en-US"/>
              <a:t> all neurological abnormalities</a:t>
            </a:r>
          </a:p>
          <a:p>
            <a:endParaRPr dirty="0" sz="3600" lang="en-US"/>
          </a:p>
        </p:txBody>
      </p:sp>
      <p:pic>
        <p:nvPicPr>
          <p:cNvPr id="2097160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495800" y="1981200"/>
            <a:ext cx="3810000" cy="1792941"/>
          </a:xfrm>
          <a:prstGeom prst="rect"/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ESSENTIAL TOOLS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6875"/>
          </a:bodyPr>
          <a:p>
            <a:r>
              <a:rPr dirty="0" sz="3200" lang="en-US" err="1"/>
              <a:t>Coloured</a:t>
            </a:r>
            <a:r>
              <a:rPr dirty="0" sz="3200" lang="en-US"/>
              <a:t> toys/cubes</a:t>
            </a:r>
          </a:p>
          <a:p>
            <a:r>
              <a:rPr dirty="0" sz="3200" lang="en-US"/>
              <a:t>Reflex hammer</a:t>
            </a:r>
          </a:p>
          <a:p>
            <a:r>
              <a:rPr dirty="0" sz="3200" lang="en-US"/>
              <a:t>Bell</a:t>
            </a:r>
          </a:p>
          <a:p>
            <a:r>
              <a:rPr dirty="0" sz="3200" lang="en-US"/>
              <a:t>Flash light with rubber adapter</a:t>
            </a:r>
          </a:p>
          <a:p>
            <a:r>
              <a:rPr dirty="0" sz="3200" lang="en-US" err="1"/>
              <a:t>Fibreglass</a:t>
            </a:r>
            <a:r>
              <a:rPr dirty="0" sz="3200" lang="en-US"/>
              <a:t> tape measure</a:t>
            </a:r>
          </a:p>
          <a:p>
            <a:r>
              <a:rPr dirty="0" sz="3200" lang="en-US"/>
              <a:t>Tuning fork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dirty="0" sz="3200" lang="en-US"/>
              <a:t>Objects for testing </a:t>
            </a:r>
            <a:r>
              <a:rPr dirty="0" sz="3200" lang="en-US" err="1"/>
              <a:t>stereognosis</a:t>
            </a:r>
            <a:endParaRPr dirty="0" sz="3200" lang="en-US"/>
          </a:p>
          <a:p>
            <a:r>
              <a:rPr dirty="0" sz="3200" lang="en-US"/>
              <a:t>Two point discriminator</a:t>
            </a:r>
          </a:p>
          <a:p>
            <a:r>
              <a:rPr dirty="0" sz="3200" lang="en-US"/>
              <a:t>Development kit</a:t>
            </a:r>
          </a:p>
          <a:p>
            <a:r>
              <a:rPr dirty="0" sz="3200" lang="en-US" err="1"/>
              <a:t>Opthalmoscope</a:t>
            </a:r>
            <a:endParaRPr dirty="0" sz="320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1" name="Content Placeholder 20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90600" y="4267200"/>
            <a:ext cx="2362200" cy="2362200"/>
          </a:xfrm>
        </p:spPr>
      </p:pic>
      <p:pic>
        <p:nvPicPr>
          <p:cNvPr id="2097162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648200" y="685800"/>
            <a:ext cx="3556000" cy="2667000"/>
          </a:xfrm>
          <a:prstGeom prst="rect"/>
        </p:spPr>
      </p:pic>
      <p:pic>
        <p:nvPicPr>
          <p:cNvPr id="2097163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371600" y="2362200"/>
            <a:ext cx="2247900" cy="2247900"/>
          </a:xfrm>
          <a:prstGeom prst="rect"/>
        </p:spPr>
      </p:pic>
      <p:pic>
        <p:nvPicPr>
          <p:cNvPr id="2097164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85800" y="304800"/>
            <a:ext cx="3429000" cy="1928813"/>
          </a:xfrm>
          <a:prstGeom prst="rect"/>
        </p:spPr>
      </p:pic>
      <p:pic>
        <p:nvPicPr>
          <p:cNvPr id="2097165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4038600" y="4473262"/>
            <a:ext cx="2017959" cy="2362200"/>
          </a:xfrm>
          <a:prstGeom prst="rect"/>
        </p:spPr>
      </p:pic>
      <p:pic>
        <p:nvPicPr>
          <p:cNvPr id="2097166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6781800" y="4114800"/>
            <a:ext cx="2184400" cy="2052809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HIGHER MENTAL FUNCTIONS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429" lnSpcReduction="10000"/>
          </a:bodyPr>
          <a:p>
            <a:pPr indent="-514350" marL="582930">
              <a:buFont typeface="+mj-lt"/>
              <a:buAutoNum type="arabicPeriod"/>
            </a:pPr>
            <a:r>
              <a:rPr dirty="0" lang="en-US"/>
              <a:t>LEVEL OF CONSIOUSNESS</a:t>
            </a:r>
          </a:p>
          <a:p>
            <a:pPr indent="-514350" marL="582930">
              <a:buFont typeface="+mj-lt"/>
              <a:buAutoNum type="arabicPeriod"/>
            </a:pPr>
            <a:r>
              <a:rPr dirty="0" lang="en-US"/>
              <a:t>EMOTIONAL STATUS</a:t>
            </a:r>
          </a:p>
          <a:p>
            <a:pPr indent="-514350" marL="582930">
              <a:buFont typeface="+mj-lt"/>
              <a:buAutoNum type="arabicPeriod"/>
            </a:pPr>
            <a:r>
              <a:rPr dirty="0" lang="en-US"/>
              <a:t>MEMORY   &amp;  ORIENTATION</a:t>
            </a:r>
          </a:p>
          <a:p>
            <a:pPr indent="-514350" marL="582930">
              <a:buFont typeface="+mj-lt"/>
              <a:buAutoNum type="arabicPeriod"/>
            </a:pPr>
            <a:r>
              <a:rPr dirty="0" lang="en-US"/>
              <a:t>DELUSION  &amp;  HALLUCINATION</a:t>
            </a:r>
          </a:p>
          <a:p>
            <a:pPr indent="-514350" marL="582930">
              <a:buFont typeface="+mj-lt"/>
              <a:buAutoNum type="arabicPeriod"/>
            </a:pPr>
            <a:r>
              <a:rPr dirty="0" lang="en-US"/>
              <a:t>SPEECH</a:t>
            </a:r>
          </a:p>
          <a:p>
            <a:pPr indent="-514350" marL="582930">
              <a:buFont typeface="+mj-lt"/>
              <a:buAutoNum type="arabicPeriod"/>
            </a:pPr>
            <a:endParaRPr dirty="0" lang="en-US"/>
          </a:p>
          <a:p>
            <a:r>
              <a:rPr dirty="0" sz="2800" lang="en-US"/>
              <a:t>{ In all </a:t>
            </a:r>
            <a:r>
              <a:rPr dirty="0" sz="2800" lang="en-US" err="1"/>
              <a:t>comatosed</a:t>
            </a:r>
            <a:r>
              <a:rPr dirty="0" sz="2800" lang="en-US"/>
              <a:t> children, brain stem reflexes such as </a:t>
            </a:r>
            <a:r>
              <a:rPr dirty="0" sz="2800" lang="en-US" err="1"/>
              <a:t>pupillary</a:t>
            </a:r>
            <a:r>
              <a:rPr dirty="0" sz="2800" lang="en-US"/>
              <a:t> response to light, corneal reflex, </a:t>
            </a:r>
            <a:r>
              <a:rPr dirty="0" sz="2800" lang="en-US" err="1"/>
              <a:t>occulocephalic</a:t>
            </a:r>
            <a:r>
              <a:rPr dirty="0" sz="2800" lang="en-US"/>
              <a:t> &amp; </a:t>
            </a:r>
            <a:r>
              <a:rPr dirty="0" sz="2800" lang="en-US" err="1"/>
              <a:t>occulovestibular</a:t>
            </a:r>
            <a:r>
              <a:rPr dirty="0" sz="2800" lang="en-US"/>
              <a:t> reflexes must be assessed </a:t>
            </a:r>
            <a:r>
              <a:rPr dirty="0" lang="en-US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HIGHER MENTAL FUNCTIONS</a:t>
            </a:r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err="1"/>
              <a:t>Aphonia</a:t>
            </a:r>
            <a:r>
              <a:rPr dirty="0" lang="en-US"/>
              <a:t>/</a:t>
            </a:r>
            <a:r>
              <a:rPr dirty="0" lang="en-US" err="1"/>
              <a:t>Dysphonia</a:t>
            </a:r>
            <a:endParaRPr dirty="0" lang="en-US"/>
          </a:p>
          <a:p>
            <a:r>
              <a:rPr dirty="0" lang="en-US"/>
              <a:t>Sensory/Motor </a:t>
            </a:r>
            <a:r>
              <a:rPr dirty="0" lang="en-US" err="1"/>
              <a:t>aphasis</a:t>
            </a:r>
            <a:endParaRPr dirty="0" lang="en-US"/>
          </a:p>
          <a:p>
            <a:r>
              <a:rPr dirty="0" lang="en-US"/>
              <a:t>Speech defects</a:t>
            </a:r>
          </a:p>
          <a:p>
            <a:pPr indent="-514350" marL="582930">
              <a:buNone/>
            </a:pPr>
            <a:r>
              <a:rPr dirty="0" lang="en-US"/>
              <a:t>6. Automatic neonatal reflex</a:t>
            </a:r>
          </a:p>
          <a:p>
            <a:pPr indent="-514350" marL="582930">
              <a:buNone/>
            </a:pPr>
            <a:r>
              <a:rPr dirty="0" lang="en-US"/>
              <a:t>7. Doll’s eye phenomenon</a:t>
            </a:r>
          </a:p>
          <a:p>
            <a:endParaRPr dirty="0" lang="en-US"/>
          </a:p>
          <a:p>
            <a:endParaRPr dirty="0" lang="en-US"/>
          </a:p>
        </p:txBody>
      </p:sp>
      <p:pic>
        <p:nvPicPr>
          <p:cNvPr id="2097167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6800" y="4495800"/>
            <a:ext cx="7239000" cy="2209800"/>
          </a:xfrm>
          <a:prstGeom prst="rect"/>
        </p:spPr>
      </p:pic>
      <p:sp>
        <p:nvSpPr>
          <p:cNvPr id="1048652" name="Arrow: Curved Down 4"/>
          <p:cNvSpPr/>
          <p:nvPr/>
        </p:nvSpPr>
        <p:spPr>
          <a:xfrm rot="2212212">
            <a:off x="7778133" y="3933446"/>
            <a:ext cx="1325879" cy="45720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US"/>
              <a:t>SIGNS OF MENINGEAL IRRITATION</a:t>
            </a:r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None/>
            </a:pPr>
            <a:r>
              <a:rPr dirty="0" lang="en-US"/>
              <a:t>                                LOOK FOR :-</a:t>
            </a:r>
          </a:p>
          <a:p>
            <a:r>
              <a:rPr dirty="0" lang="en-US"/>
              <a:t>Photophobia</a:t>
            </a:r>
          </a:p>
          <a:p>
            <a:r>
              <a:rPr dirty="0" lang="en-US"/>
              <a:t>Neck rigidity</a:t>
            </a:r>
          </a:p>
          <a:p>
            <a:r>
              <a:rPr dirty="0" lang="en-US" err="1"/>
              <a:t>Kernig’s</a:t>
            </a:r>
            <a:r>
              <a:rPr dirty="0" lang="en-US"/>
              <a:t> sign</a:t>
            </a:r>
          </a:p>
          <a:p>
            <a:r>
              <a:rPr dirty="0" lang="en-US" err="1"/>
              <a:t>Brudzinski’s</a:t>
            </a:r>
            <a:r>
              <a:rPr dirty="0" lang="en-US"/>
              <a:t> sign</a:t>
            </a:r>
          </a:p>
          <a:p>
            <a:r>
              <a:rPr dirty="0" lang="en-US"/>
              <a:t>Tripod’s sign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Kernig’s</a:t>
            </a:r>
            <a:br>
              <a:rPr dirty="0" lang="en-US"/>
            </a:br>
            <a:r>
              <a:rPr dirty="0" lang="en-US" err="1"/>
              <a:t>Brudzinki’s</a:t>
            </a:r>
            <a:br>
              <a:rPr dirty="0" lang="en-US"/>
            </a:br>
            <a:r>
              <a:rPr dirty="0" lang="en-US"/>
              <a:t>Tripod Sign</a:t>
            </a:r>
          </a:p>
        </p:txBody>
      </p:sp>
      <p:pic>
        <p:nvPicPr>
          <p:cNvPr id="2097168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" y="3276600"/>
            <a:ext cx="8458200" cy="3429000"/>
          </a:xfrm>
        </p:spPr>
      </p:pic>
      <p:pic>
        <p:nvPicPr>
          <p:cNvPr id="2097169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6140" t="10181" r="2355" b="960"/>
          <a:stretch>
            <a:fillRect/>
          </a:stretch>
        </p:blipFill>
        <p:spPr>
          <a:xfrm>
            <a:off x="5029200" y="228600"/>
            <a:ext cx="3503054" cy="2871989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DEVELOPMENTAL SCREENING</a:t>
            </a:r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CIRCLE         -   3 yrs</a:t>
            </a:r>
          </a:p>
          <a:p>
            <a:r>
              <a:rPr dirty="0" lang="en-US"/>
              <a:t>TRIANGLE  -   4yrs</a:t>
            </a:r>
          </a:p>
          <a:p>
            <a:r>
              <a:rPr dirty="0" lang="en-US"/>
              <a:t>SQUARE      -   5yrs</a:t>
            </a:r>
          </a:p>
          <a:p>
            <a:endParaRPr dirty="0" lang="en-US"/>
          </a:p>
          <a:p>
            <a:pPr>
              <a:buNone/>
            </a:pPr>
            <a:r>
              <a:rPr dirty="0" lang="en-US"/>
              <a:t>     Look for evidences of attention </a:t>
            </a:r>
            <a:r>
              <a:rPr dirty="0" lang="en-US" err="1"/>
              <a:t>defecit</a:t>
            </a:r>
            <a:r>
              <a:rPr dirty="0" lang="en-US"/>
              <a:t> Hyperactivity disorders in form of hyperkinetic </a:t>
            </a:r>
            <a:r>
              <a:rPr dirty="0" lang="en-US" err="1"/>
              <a:t>behaviour</a:t>
            </a:r>
            <a:r>
              <a:rPr dirty="0" lang="en-US"/>
              <a:t>, short attention spasm, easy </a:t>
            </a:r>
            <a:r>
              <a:rPr dirty="0" lang="en-US" err="1"/>
              <a:t>distractability</a:t>
            </a:r>
            <a:r>
              <a:rPr dirty="0" lang="en-US"/>
              <a:t>, motor clumsiness, soft neurological sign.</a:t>
            </a:r>
          </a:p>
        </p:txBody>
      </p:sp>
      <p:sp>
        <p:nvSpPr>
          <p:cNvPr id="1048658" name="Oval 1"/>
          <p:cNvSpPr/>
          <p:nvPr/>
        </p:nvSpPr>
        <p:spPr>
          <a:xfrm>
            <a:off x="4800600" y="1676400"/>
            <a:ext cx="609600" cy="609600"/>
          </a:xfrm>
          <a:prstGeom prst="ellipse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9" name="Isosceles Triangle 2"/>
          <p:cNvSpPr/>
          <p:nvPr/>
        </p:nvSpPr>
        <p:spPr>
          <a:xfrm>
            <a:off x="5867400" y="2286000"/>
            <a:ext cx="685800" cy="533400"/>
          </a:xfrm>
          <a:prstGeom prst="triangle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60" name="Rectangle 3"/>
          <p:cNvSpPr/>
          <p:nvPr/>
        </p:nvSpPr>
        <p:spPr>
          <a:xfrm>
            <a:off x="4800600" y="2895600"/>
            <a:ext cx="533400" cy="457200"/>
          </a:xfrm>
          <a:prstGeom prst="rect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70" name="Content Placeholder 7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90600" y="1600200"/>
            <a:ext cx="7620000" cy="415436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INTRODUCTION TO CNS</a:t>
            </a:r>
          </a:p>
        </p:txBody>
      </p:sp>
      <p:pic>
        <p:nvPicPr>
          <p:cNvPr id="209715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5800" y="1828800"/>
            <a:ext cx="7958069" cy="4340764"/>
          </a:xfrm>
          <a:prstGeom prst="rect"/>
        </p:spPr>
      </p:pic>
      <p:sp>
        <p:nvSpPr>
          <p:cNvPr id="1048617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INTRODUCTION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3639699"/>
          </a:xfrm>
        </p:spPr>
        <p:txBody>
          <a:bodyPr>
            <a:normAutofit/>
          </a:bodyPr>
          <a:p>
            <a:pPr indent="-514350" marL="582930">
              <a:buFont typeface="Wingdings" pitchFamily="2" charset="2"/>
              <a:buChar char="Ø"/>
            </a:pPr>
            <a:r>
              <a:rPr dirty="0" lang="en-US"/>
              <a:t>Olfactory nerve</a:t>
            </a:r>
          </a:p>
          <a:p>
            <a:pPr indent="-514350" marL="582930">
              <a:buFont typeface="Wingdings" pitchFamily="2" charset="2"/>
              <a:buChar char="Ø"/>
            </a:pPr>
            <a:r>
              <a:rPr dirty="0" lang="en-US"/>
              <a:t>Optic nerve</a:t>
            </a:r>
          </a:p>
          <a:p>
            <a:pPr indent="-514350" marL="582930">
              <a:buFont typeface="Wingdings" pitchFamily="2" charset="2"/>
              <a:buChar char="Ø"/>
            </a:pPr>
            <a:r>
              <a:rPr dirty="0" lang="en-US" err="1"/>
              <a:t>Occulomotor</a:t>
            </a:r>
            <a:r>
              <a:rPr dirty="0" lang="en-US"/>
              <a:t> nerve</a:t>
            </a:r>
          </a:p>
          <a:p>
            <a:pPr indent="-514350" marL="582930">
              <a:buFont typeface="Wingdings" pitchFamily="2" charset="2"/>
              <a:buChar char="Ø"/>
            </a:pPr>
            <a:r>
              <a:rPr dirty="0" lang="en-US" err="1"/>
              <a:t>Trochlear</a:t>
            </a:r>
            <a:r>
              <a:rPr dirty="0" lang="en-US"/>
              <a:t> nerve</a:t>
            </a:r>
          </a:p>
          <a:p>
            <a:pPr indent="-514350" marL="582930">
              <a:buFont typeface="Wingdings" pitchFamily="2" charset="2"/>
              <a:buChar char="Ø"/>
            </a:pPr>
            <a:r>
              <a:rPr dirty="0" lang="en-US"/>
              <a:t>Trigeminal nerve</a:t>
            </a:r>
          </a:p>
          <a:p>
            <a:pPr indent="-514350" marL="582930">
              <a:buFont typeface="Wingdings" pitchFamily="2" charset="2"/>
              <a:buChar char="Ø"/>
            </a:pPr>
            <a:r>
              <a:rPr dirty="0" lang="en-US" err="1"/>
              <a:t>Abducent</a:t>
            </a:r>
            <a:r>
              <a:rPr dirty="0" lang="en-US"/>
              <a:t> nerve</a:t>
            </a:r>
          </a:p>
        </p:txBody>
      </p:sp>
      <p:sp>
        <p:nvSpPr>
          <p:cNvPr id="104866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3411099"/>
          </a:xfrm>
        </p:spPr>
        <p:txBody>
          <a:bodyPr>
            <a:normAutofit/>
          </a:bodyPr>
          <a:p>
            <a:pPr indent="-514350" marL="582930">
              <a:buFont typeface="Wingdings" pitchFamily="2" charset="2"/>
              <a:buChar char="Ø"/>
            </a:pPr>
            <a:r>
              <a:rPr dirty="0" lang="en-US"/>
              <a:t>Facial nerve</a:t>
            </a:r>
          </a:p>
          <a:p>
            <a:pPr indent="-514350" marL="582930">
              <a:buFont typeface="Wingdings" pitchFamily="2" charset="2"/>
              <a:buChar char="Ø"/>
            </a:pPr>
            <a:r>
              <a:rPr dirty="0" lang="en-US" err="1"/>
              <a:t>Vestibulocochlear</a:t>
            </a:r>
            <a:r>
              <a:rPr dirty="0" lang="en-US"/>
              <a:t> N</a:t>
            </a:r>
          </a:p>
          <a:p>
            <a:pPr indent="-514350" marL="582930">
              <a:buFont typeface="Wingdings" pitchFamily="2" charset="2"/>
              <a:buChar char="Ø"/>
            </a:pPr>
            <a:r>
              <a:rPr dirty="0" lang="en-US" err="1"/>
              <a:t>Glossopharyngeal</a:t>
            </a:r>
            <a:r>
              <a:rPr dirty="0" lang="en-US"/>
              <a:t> N</a:t>
            </a:r>
          </a:p>
          <a:p>
            <a:pPr indent="-514350" marL="582930">
              <a:buFont typeface="Wingdings" pitchFamily="2" charset="2"/>
              <a:buChar char="Ø"/>
            </a:pPr>
            <a:r>
              <a:rPr dirty="0" lang="en-US" err="1"/>
              <a:t>Vagus</a:t>
            </a:r>
            <a:r>
              <a:rPr dirty="0" lang="en-US"/>
              <a:t> nerve</a:t>
            </a:r>
          </a:p>
          <a:p>
            <a:pPr indent="-514350" marL="582930">
              <a:buFont typeface="Wingdings" pitchFamily="2" charset="2"/>
              <a:buChar char="Ø"/>
            </a:pPr>
            <a:r>
              <a:rPr dirty="0" lang="en-US"/>
              <a:t>Accessory nerve</a:t>
            </a:r>
          </a:p>
          <a:p>
            <a:pPr indent="-514350" marL="582930">
              <a:buFont typeface="Wingdings" pitchFamily="2" charset="2"/>
              <a:buChar char="Ø"/>
            </a:pPr>
            <a:r>
              <a:rPr dirty="0" lang="en-US"/>
              <a:t>Hypoglossal nerve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OLFACTORY NERVE</a:t>
            </a:r>
          </a:p>
        </p:txBody>
      </p:sp>
      <p:sp>
        <p:nvSpPr>
          <p:cNvPr id="1048666" name="Content Placeholder 5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693440"/>
          </a:xfrm>
        </p:spPr>
        <p:txBody>
          <a:bodyPr>
            <a:normAutofit fontScale="96667" lnSpcReduction="20000"/>
          </a:bodyPr>
          <a:p>
            <a:pPr>
              <a:buNone/>
            </a:pPr>
            <a:r>
              <a:rPr dirty="0" lang="en-US"/>
              <a:t>                                   </a:t>
            </a:r>
            <a:r>
              <a:rPr b="1" dirty="0" lang="en-US"/>
              <a:t>TESTING:-</a:t>
            </a:r>
          </a:p>
          <a:p>
            <a:pPr>
              <a:buFont typeface="Wingdings" pitchFamily="2" charset="2"/>
              <a:buChar char="q"/>
            </a:pPr>
            <a:r>
              <a:rPr dirty="0" sz="3600" lang="en-US"/>
              <a:t>Ask for any defect in smell</a:t>
            </a:r>
          </a:p>
          <a:p>
            <a:pPr>
              <a:buFont typeface="Wingdings" pitchFamily="2" charset="2"/>
              <a:buChar char="q"/>
            </a:pPr>
            <a:r>
              <a:rPr dirty="0" sz="3600" lang="en-US"/>
              <a:t>Identify some common odorous material</a:t>
            </a:r>
          </a:p>
          <a:p>
            <a:pPr>
              <a:buFont typeface="Wingdings" pitchFamily="2" charset="2"/>
              <a:buChar char="q"/>
            </a:pPr>
            <a:r>
              <a:rPr dirty="0" sz="3600" lang="en-US"/>
              <a:t>Avoid use of ammonia and acetic acid</a:t>
            </a:r>
          </a:p>
          <a:p>
            <a:pPr>
              <a:buFont typeface="Wingdings" pitchFamily="2" charset="2"/>
              <a:buChar char="q"/>
            </a:pPr>
            <a:r>
              <a:rPr dirty="0" sz="3600" lang="en-US" err="1"/>
              <a:t>Anosmia</a:t>
            </a:r>
            <a:r>
              <a:rPr dirty="0" sz="3600" lang="en-US"/>
              <a:t> following </a:t>
            </a:r>
            <a:r>
              <a:rPr dirty="0" sz="3600" lang="en-US" err="1"/>
              <a:t>Kallmann</a:t>
            </a:r>
            <a:r>
              <a:rPr dirty="0" sz="3600" lang="en-US"/>
              <a:t> syndrome, hydrocephalus, hysteria</a:t>
            </a:r>
          </a:p>
          <a:p>
            <a:pPr>
              <a:buFont typeface="Wingdings" pitchFamily="2" charset="2"/>
              <a:buChar char="q"/>
            </a:pPr>
            <a:r>
              <a:rPr dirty="0" sz="3600" lang="en-US" err="1"/>
              <a:t>Parosmia</a:t>
            </a:r>
            <a:endParaRPr dirty="0" sz="3600" lang="en-US"/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OPTIC NERVE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None/>
            </a:pPr>
            <a:r>
              <a:rPr dirty="0" lang="en-US"/>
              <a:t>                                   TESTING :-</a:t>
            </a:r>
          </a:p>
          <a:p>
            <a:pPr>
              <a:buNone/>
            </a:pPr>
            <a:endParaRPr dirty="0" lang="en-US"/>
          </a:p>
          <a:p>
            <a:r>
              <a:rPr dirty="0" sz="3600" lang="en-US"/>
              <a:t>Acuity of vision</a:t>
            </a:r>
          </a:p>
          <a:p>
            <a:r>
              <a:rPr dirty="0" sz="3600" lang="en-US"/>
              <a:t>Field of vision [ Confrontation test ]</a:t>
            </a:r>
          </a:p>
          <a:p>
            <a:r>
              <a:rPr dirty="0" sz="3600" lang="en-US" err="1"/>
              <a:t>Colour</a:t>
            </a:r>
            <a:r>
              <a:rPr dirty="0" sz="3600" lang="en-US"/>
              <a:t> vision</a:t>
            </a:r>
          </a:p>
          <a:p>
            <a:r>
              <a:rPr dirty="0" sz="3600" lang="en-US" err="1"/>
              <a:t>Fundus</a:t>
            </a:r>
            <a:r>
              <a:rPr dirty="0" sz="3600" lang="en-US"/>
              <a:t> examination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2535936"/>
          </a:xfrm>
        </p:spPr>
        <p:txBody>
          <a:bodyPr/>
          <a:p>
            <a:r>
              <a:rPr dirty="0" lang="en-US"/>
              <a:t>3</a:t>
            </a:r>
            <a:r>
              <a:rPr baseline="30000" dirty="0" lang="en-US"/>
              <a:t>rd</a:t>
            </a:r>
            <a:r>
              <a:rPr dirty="0" lang="en-US"/>
              <a:t> 4</a:t>
            </a:r>
            <a:r>
              <a:rPr baseline="30000" dirty="0" lang="en-US"/>
              <a:t>th</a:t>
            </a:r>
            <a:r>
              <a:rPr dirty="0" lang="en-US"/>
              <a:t> and 6</a:t>
            </a:r>
            <a:r>
              <a:rPr baseline="30000" dirty="0" lang="en-US"/>
              <a:t>th</a:t>
            </a:r>
            <a:r>
              <a:rPr dirty="0" lang="en-US"/>
              <a:t> INTRODUCTION,</a:t>
            </a:r>
            <a:br>
              <a:rPr dirty="0" lang="en-US"/>
            </a:br>
            <a:r>
              <a:rPr dirty="0" lang="en-US"/>
              <a:t>External ocular muscles are supplied by these cranial nerves.</a:t>
            </a:r>
            <a:br>
              <a:rPr dirty="0" lang="en-US"/>
            </a:br>
            <a:endParaRPr dirty="0" lang="en-US"/>
          </a:p>
        </p:txBody>
      </p:sp>
      <p:sp>
        <p:nvSpPr>
          <p:cNvPr id="1048688" name="Text Placeholder 3"/>
          <p:cNvSpPr>
            <a:spLocks noGrp="1"/>
          </p:cNvSpPr>
          <p:nvPr>
            <p:ph type="body" idx="1"/>
          </p:nvPr>
        </p:nvSpPr>
        <p:spPr>
          <a:xfrm>
            <a:off x="457200" y="2971800"/>
            <a:ext cx="4040188" cy="639762"/>
          </a:xfrm>
        </p:spPr>
        <p:txBody>
          <a:bodyPr>
            <a:normAutofit/>
          </a:bodyPr>
          <a:p>
            <a:r>
              <a:rPr dirty="0" sz="3200" lang="en-US"/>
              <a:t>Muscles</a:t>
            </a:r>
          </a:p>
        </p:txBody>
      </p:sp>
      <p:sp>
        <p:nvSpPr>
          <p:cNvPr id="1048689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2971800"/>
            <a:ext cx="4041775" cy="639762"/>
          </a:xfrm>
        </p:spPr>
        <p:txBody>
          <a:bodyPr>
            <a:normAutofit/>
          </a:bodyPr>
          <a:p>
            <a:r>
              <a:rPr dirty="0" sz="3200" lang="en-US"/>
              <a:t>Function</a:t>
            </a:r>
          </a:p>
        </p:txBody>
      </p:sp>
      <p:sp>
        <p:nvSpPr>
          <p:cNvPr id="1048690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3657600"/>
            <a:ext cx="4040188" cy="3959352"/>
          </a:xfrm>
        </p:spPr>
        <p:txBody>
          <a:bodyPr/>
          <a:p>
            <a:r>
              <a:rPr dirty="0" lang="en-US"/>
              <a:t>Medial rectus</a:t>
            </a:r>
          </a:p>
          <a:p>
            <a:r>
              <a:rPr dirty="0" lang="en-US"/>
              <a:t>Lateral rectus</a:t>
            </a:r>
          </a:p>
          <a:p>
            <a:r>
              <a:rPr dirty="0" lang="en-US"/>
              <a:t>Superior oblique</a:t>
            </a:r>
          </a:p>
          <a:p>
            <a:r>
              <a:rPr dirty="0" lang="en-US"/>
              <a:t>Inferior oblique</a:t>
            </a:r>
          </a:p>
          <a:p>
            <a:r>
              <a:rPr dirty="0" lang="en-US"/>
              <a:t>Superior rectus</a:t>
            </a:r>
          </a:p>
          <a:p>
            <a:r>
              <a:rPr dirty="0" lang="en-US"/>
              <a:t>Inferior rectus</a:t>
            </a:r>
          </a:p>
        </p:txBody>
      </p:sp>
      <p:sp>
        <p:nvSpPr>
          <p:cNvPr id="1048691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41775" cy="4779963"/>
          </a:xfrm>
        </p:spPr>
        <p:txBody>
          <a:bodyPr>
            <a:normAutofit/>
          </a:bodyPr>
          <a:p>
            <a:r>
              <a:rPr dirty="0" lang="en-US"/>
              <a:t>A</a:t>
            </a:r>
            <a:r>
              <a:rPr altLang="en" dirty="0" lang="en-US"/>
              <a:t>d</a:t>
            </a:r>
            <a:r>
              <a:rPr dirty="0" lang="en-US"/>
              <a:t>duction</a:t>
            </a:r>
            <a:endParaRPr altLang="en-US" lang="zh-CN"/>
          </a:p>
          <a:p>
            <a:r>
              <a:rPr dirty="0" lang="en-US"/>
              <a:t>A</a:t>
            </a:r>
            <a:r>
              <a:rPr altLang="en" dirty="0" lang="en-US"/>
              <a:t>b</a:t>
            </a:r>
            <a:r>
              <a:rPr dirty="0" lang="en-US"/>
              <a:t>duction</a:t>
            </a:r>
            <a:endParaRPr altLang="en-US" lang="zh-CN"/>
          </a:p>
          <a:p>
            <a:r>
              <a:rPr dirty="0" lang="en-US"/>
              <a:t>Depression, abduction</a:t>
            </a:r>
          </a:p>
          <a:p>
            <a:r>
              <a:rPr dirty="0" lang="en-US"/>
              <a:t>Elevation, abduction</a:t>
            </a:r>
          </a:p>
          <a:p>
            <a:r>
              <a:rPr dirty="0" lang="en-US"/>
              <a:t>Elevation</a:t>
            </a:r>
          </a:p>
          <a:p>
            <a:r>
              <a:rPr dirty="0" lang="en-US"/>
              <a:t>Depression</a:t>
            </a:r>
          </a:p>
          <a:p>
            <a:pPr>
              <a:buNone/>
            </a:pPr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TESTING</a:t>
            </a:r>
          </a:p>
        </p:txBody>
      </p:sp>
      <p:sp>
        <p:nvSpPr>
          <p:cNvPr id="1048693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3200" lang="en-US" err="1"/>
              <a:t>Diplopia</a:t>
            </a:r>
            <a:endParaRPr dirty="0" sz="3200" lang="en-US"/>
          </a:p>
          <a:p>
            <a:r>
              <a:rPr dirty="0" sz="3200" lang="en-US"/>
              <a:t>Look for squint, pupil, </a:t>
            </a:r>
            <a:r>
              <a:rPr dirty="0" sz="3200" lang="en-US" err="1"/>
              <a:t>ptosis</a:t>
            </a:r>
            <a:r>
              <a:rPr dirty="0" sz="3200" lang="en-US"/>
              <a:t>, </a:t>
            </a:r>
            <a:r>
              <a:rPr dirty="0" sz="3200" lang="en-US" err="1"/>
              <a:t>nystagmus</a:t>
            </a:r>
            <a:endParaRPr dirty="0" sz="3200" lang="en-US"/>
          </a:p>
          <a:p>
            <a:r>
              <a:rPr dirty="0" sz="3200" lang="en-US"/>
              <a:t>Doll’s eye movement is used</a:t>
            </a:r>
          </a:p>
          <a:p>
            <a:r>
              <a:rPr dirty="0" sz="3200" lang="en-US"/>
              <a:t>Paralytic squint should be differentiated from concomitant squint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Occulomotor</a:t>
            </a:r>
            <a:r>
              <a:rPr dirty="0" lang="en-US"/>
              <a:t> nerve testing</a:t>
            </a:r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itchFamily="2" charset="2"/>
              <a:buChar char="v"/>
            </a:pPr>
            <a:r>
              <a:rPr dirty="0" lang="en-US" err="1"/>
              <a:t>Diplopia</a:t>
            </a:r>
            <a:endParaRPr dirty="0" lang="en-US"/>
          </a:p>
          <a:p>
            <a:pPr>
              <a:buFont typeface="Wingdings" pitchFamily="2" charset="2"/>
              <a:buChar char="v"/>
            </a:pPr>
            <a:r>
              <a:rPr dirty="0" lang="en-US"/>
              <a:t>Bilateral </a:t>
            </a:r>
            <a:r>
              <a:rPr dirty="0" lang="en-US" err="1"/>
              <a:t>ptosis</a:t>
            </a:r>
            <a:endParaRPr dirty="0" lang="en-US"/>
          </a:p>
          <a:p>
            <a:pPr>
              <a:buFont typeface="Wingdings" pitchFamily="2" charset="2"/>
              <a:buChar char="v"/>
            </a:pPr>
            <a:r>
              <a:rPr dirty="0" lang="en-US"/>
              <a:t>Pupil examination</a:t>
            </a:r>
          </a:p>
          <a:p>
            <a:pPr>
              <a:buFont typeface="Wingdings" pitchFamily="2" charset="2"/>
              <a:buChar char="v"/>
            </a:pPr>
            <a:r>
              <a:rPr dirty="0" lang="en-US"/>
              <a:t>Test of consensual reflex</a:t>
            </a:r>
          </a:p>
          <a:p>
            <a:pPr>
              <a:buFont typeface="Wingdings" pitchFamily="2" charset="2"/>
              <a:buChar char="v"/>
            </a:pPr>
            <a:r>
              <a:rPr dirty="0" lang="en-US"/>
              <a:t>Pin point pupils</a:t>
            </a:r>
          </a:p>
          <a:p>
            <a:pPr>
              <a:buFont typeface="Wingdings" pitchFamily="2" charset="2"/>
              <a:buChar char="v"/>
            </a:pPr>
            <a:r>
              <a:rPr dirty="0" lang="en-US"/>
              <a:t>Loss of </a:t>
            </a:r>
            <a:r>
              <a:rPr dirty="0" lang="en-US" err="1"/>
              <a:t>accomodation</a:t>
            </a:r>
            <a:endParaRPr dirty="0" lang="en-US"/>
          </a:p>
          <a:p>
            <a:pPr>
              <a:buFont typeface="Wingdings" pitchFamily="2" charset="2"/>
              <a:buChar char="v"/>
            </a:pPr>
            <a:r>
              <a:rPr dirty="0" lang="en-US"/>
              <a:t>Argyll </a:t>
            </a:r>
            <a:r>
              <a:rPr dirty="0" lang="en-US" err="1"/>
              <a:t>robertson</a:t>
            </a:r>
            <a:r>
              <a:rPr dirty="0" lang="en-US"/>
              <a:t> pupils</a:t>
            </a:r>
          </a:p>
          <a:p>
            <a:pPr>
              <a:buFont typeface="Wingdings" pitchFamily="2" charset="2"/>
              <a:buChar char="v"/>
            </a:pPr>
            <a:r>
              <a:rPr dirty="0" lang="en-US"/>
              <a:t>Eye is displaced outwards and downwards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Trochlear</a:t>
            </a:r>
            <a:r>
              <a:rPr dirty="0" lang="en-US"/>
              <a:t> nerve</a:t>
            </a:r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4000" lang="en-US"/>
              <a:t>Introduction</a:t>
            </a:r>
          </a:p>
          <a:p>
            <a:r>
              <a:rPr dirty="0" sz="4000" lang="en-US"/>
              <a:t>Nucleus lies in mid brain</a:t>
            </a:r>
          </a:p>
          <a:p>
            <a:r>
              <a:rPr dirty="0" sz="4000" lang="en-US"/>
              <a:t>Supplies superior oblique muscle</a:t>
            </a:r>
          </a:p>
          <a:p>
            <a:r>
              <a:rPr dirty="0" sz="4000" lang="en-US"/>
              <a:t>Slight upward and outward deviation of eye when nerve is paralyzed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6000" lang="en-US" err="1"/>
              <a:t>Abducent</a:t>
            </a:r>
            <a:r>
              <a:rPr dirty="0" sz="6000" lang="en-US"/>
              <a:t> nerve</a:t>
            </a:r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5400" lang="en-US"/>
              <a:t>Look for </a:t>
            </a:r>
            <a:r>
              <a:rPr dirty="0" sz="5400" lang="en-US" err="1"/>
              <a:t>nystagmus</a:t>
            </a:r>
            <a:r>
              <a:rPr dirty="0" sz="5400" lang="en-US"/>
              <a:t>.</a:t>
            </a:r>
          </a:p>
          <a:p>
            <a:r>
              <a:rPr dirty="0" sz="5400" lang="en-US"/>
              <a:t>What is </a:t>
            </a:r>
            <a:r>
              <a:rPr dirty="0" sz="5400" lang="en-US" err="1"/>
              <a:t>Nystagmus</a:t>
            </a:r>
            <a:r>
              <a:rPr dirty="0" sz="5400" lang="en-US"/>
              <a:t> ?</a:t>
            </a:r>
          </a:p>
          <a:p>
            <a:pPr>
              <a:buNone/>
            </a:pPr>
            <a:endParaRPr dirty="0" sz="5400" lang="en-US"/>
          </a:p>
          <a:p>
            <a:endParaRPr dirty="0" sz="5400"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2307336"/>
          </a:xfrm>
        </p:spPr>
        <p:txBody>
          <a:bodyPr/>
          <a:p>
            <a:r>
              <a:rPr dirty="0" lang="en-US"/>
              <a:t>SYNDROMES involving 3</a:t>
            </a:r>
            <a:r>
              <a:rPr baseline="30000" dirty="0" lang="en-US"/>
              <a:t>rd</a:t>
            </a:r>
            <a:r>
              <a:rPr dirty="0" lang="en-US"/>
              <a:t> 4</a:t>
            </a:r>
            <a:r>
              <a:rPr baseline="30000" dirty="0" lang="en-US"/>
              <a:t>th</a:t>
            </a:r>
            <a:r>
              <a:rPr dirty="0" lang="en-US"/>
              <a:t> 6</a:t>
            </a:r>
            <a:r>
              <a:rPr baseline="30000" dirty="0" lang="en-US"/>
              <a:t>th</a:t>
            </a:r>
            <a:r>
              <a:rPr dirty="0" lang="en-US"/>
              <a:t> </a:t>
            </a:r>
            <a:br>
              <a:rPr dirty="0" lang="en-US"/>
            </a:br>
            <a:r>
              <a:rPr dirty="0" lang="en-US"/>
              <a:t>       CRANIAL NERVES</a:t>
            </a:r>
          </a:p>
        </p:txBody>
      </p:sp>
      <p:sp>
        <p:nvSpPr>
          <p:cNvPr id="1048701" name="Content Placeholder 3"/>
          <p:cNvSpPr>
            <a:spLocks noGrp="1"/>
          </p:cNvSpPr>
          <p:nvPr>
            <p:ph sz="half" idx="1"/>
          </p:nvPr>
        </p:nvSpPr>
        <p:spPr>
          <a:xfrm>
            <a:off x="304800" y="3276600"/>
            <a:ext cx="4038600" cy="4525963"/>
          </a:xfrm>
        </p:spPr>
        <p:txBody>
          <a:bodyPr/>
          <a:p>
            <a:pPr>
              <a:buFont typeface="Courier New" pitchFamily="49" charset="0"/>
              <a:buChar char="o"/>
            </a:pPr>
            <a:r>
              <a:rPr dirty="0" lang="en-US"/>
              <a:t>Horner syndrome</a:t>
            </a:r>
          </a:p>
          <a:p>
            <a:pPr>
              <a:buFont typeface="Courier New" pitchFamily="49" charset="0"/>
              <a:buChar char="o"/>
            </a:pPr>
            <a:r>
              <a:rPr dirty="0" lang="en-US" err="1"/>
              <a:t>Perinaud’s</a:t>
            </a:r>
            <a:r>
              <a:rPr dirty="0" lang="en-US"/>
              <a:t> syndrome</a:t>
            </a:r>
          </a:p>
          <a:p>
            <a:pPr>
              <a:buFont typeface="Courier New" pitchFamily="49" charset="0"/>
              <a:buChar char="o"/>
            </a:pPr>
            <a:r>
              <a:rPr dirty="0" lang="en-US" err="1"/>
              <a:t>Gradenigo’s</a:t>
            </a:r>
            <a:r>
              <a:rPr dirty="0" lang="en-US"/>
              <a:t> syndrome</a:t>
            </a:r>
          </a:p>
          <a:p>
            <a:pPr>
              <a:buFont typeface="Courier New" pitchFamily="49" charset="0"/>
              <a:buChar char="o"/>
            </a:pPr>
            <a:r>
              <a:rPr dirty="0" lang="en-US" err="1"/>
              <a:t>Moebius</a:t>
            </a:r>
            <a:r>
              <a:rPr dirty="0" lang="en-US"/>
              <a:t> syndrome</a:t>
            </a:r>
          </a:p>
          <a:p>
            <a:pPr>
              <a:buFont typeface="Courier New" pitchFamily="49" charset="0"/>
              <a:buChar char="o"/>
            </a:pPr>
            <a:r>
              <a:rPr dirty="0" lang="en-US" err="1"/>
              <a:t>Benedikt’s</a:t>
            </a:r>
            <a:r>
              <a:rPr dirty="0" lang="en-US"/>
              <a:t> syndrome</a:t>
            </a:r>
          </a:p>
        </p:txBody>
      </p:sp>
      <p:sp>
        <p:nvSpPr>
          <p:cNvPr id="1048702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276600"/>
            <a:ext cx="4038600" cy="4525963"/>
          </a:xfrm>
        </p:spPr>
        <p:txBody>
          <a:bodyPr/>
          <a:p>
            <a:r>
              <a:rPr dirty="0" lang="en-US"/>
              <a:t>Weber’s syndrome</a:t>
            </a:r>
          </a:p>
          <a:p>
            <a:r>
              <a:rPr dirty="0" lang="en-US"/>
              <a:t>Pontine crossed paralysis</a:t>
            </a:r>
          </a:p>
          <a:p>
            <a:r>
              <a:rPr dirty="0" lang="en-US"/>
              <a:t>Milliard-</a:t>
            </a:r>
            <a:r>
              <a:rPr dirty="0" lang="en-US" err="1"/>
              <a:t>Gubler</a:t>
            </a:r>
            <a:r>
              <a:rPr dirty="0" lang="en-US"/>
              <a:t> syndrome</a:t>
            </a:r>
          </a:p>
          <a:p>
            <a:r>
              <a:rPr dirty="0" lang="en-US" err="1"/>
              <a:t>Foville’s</a:t>
            </a:r>
            <a:r>
              <a:rPr dirty="0" lang="en-US"/>
              <a:t> syndrome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TRIGEMINAL NERVE</a:t>
            </a:r>
          </a:p>
        </p:txBody>
      </p:sp>
      <p:sp>
        <p:nvSpPr>
          <p:cNvPr id="1048704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None/>
            </a:pPr>
            <a:r>
              <a:rPr dirty="0" sz="3600" lang="en-US"/>
              <a:t>                          TESTING :-</a:t>
            </a:r>
          </a:p>
          <a:p>
            <a:r>
              <a:rPr dirty="0" sz="3600" lang="en-US"/>
              <a:t>Corneal or </a:t>
            </a:r>
            <a:r>
              <a:rPr dirty="0" sz="3600" lang="en-US" err="1"/>
              <a:t>conjuctival</a:t>
            </a:r>
            <a:r>
              <a:rPr dirty="0" sz="3600" lang="en-US"/>
              <a:t> reflex is lost</a:t>
            </a:r>
          </a:p>
          <a:p>
            <a:r>
              <a:rPr dirty="0" sz="3600" lang="en-US"/>
              <a:t>Sensory loss over scalp, cheek and mandible</a:t>
            </a:r>
          </a:p>
          <a:p>
            <a:r>
              <a:rPr dirty="0" sz="3600" lang="en-US"/>
              <a:t>Loss of pain, sensation on touch</a:t>
            </a:r>
          </a:p>
          <a:p>
            <a:r>
              <a:rPr dirty="0" sz="3600" lang="en-US"/>
              <a:t>Can’t clench his teeth</a:t>
            </a:r>
          </a:p>
          <a:p>
            <a:r>
              <a:rPr dirty="0" sz="3600" lang="en-US"/>
              <a:t>Deviation of Jaw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/>
              <a:t>CLASSIFICATION OF NERVOUS SYSTEM</a:t>
            </a:r>
          </a:p>
        </p:txBody>
      </p:sp>
      <p:pic>
        <p:nvPicPr>
          <p:cNvPr id="2097153" name="Content Placeholder 4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l="3180" t="16296"/>
          <a:stretch>
            <a:fillRect/>
          </a:stretch>
        </p:blipFill>
        <p:spPr>
          <a:xfrm>
            <a:off x="533400" y="1219200"/>
            <a:ext cx="8394883" cy="5443207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FACIAL NERVE</a:t>
            </a:r>
          </a:p>
        </p:txBody>
      </p:sp>
      <p:sp>
        <p:nvSpPr>
          <p:cNvPr id="1048706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>
            <a:normAutofit fontScale="96667" lnSpcReduction="10000"/>
          </a:bodyPr>
          <a:p>
            <a:pPr>
              <a:buNone/>
            </a:pPr>
            <a:r>
              <a:rPr dirty="0" lang="en-US"/>
              <a:t>                                    TESTING :-</a:t>
            </a:r>
          </a:p>
          <a:p>
            <a:r>
              <a:rPr dirty="0" lang="en-US"/>
              <a:t>Bell’s phenomenon</a:t>
            </a:r>
          </a:p>
          <a:p>
            <a:r>
              <a:rPr dirty="0" lang="en-US"/>
              <a:t>Ask to look upwards</a:t>
            </a:r>
          </a:p>
          <a:p>
            <a:r>
              <a:rPr dirty="0" lang="en-US"/>
              <a:t>Ask to cry</a:t>
            </a:r>
          </a:p>
          <a:p>
            <a:r>
              <a:rPr dirty="0" lang="en-US"/>
              <a:t>Ask to show teeth</a:t>
            </a:r>
          </a:p>
          <a:p>
            <a:r>
              <a:rPr dirty="0" lang="en-US"/>
              <a:t>Ask to whistle</a:t>
            </a:r>
          </a:p>
          <a:p>
            <a:r>
              <a:rPr dirty="0" lang="en-US"/>
              <a:t>Ask to blow cheeks</a:t>
            </a:r>
          </a:p>
          <a:p>
            <a:r>
              <a:rPr dirty="0" lang="en-US"/>
              <a:t>Examination of taste</a:t>
            </a:r>
          </a:p>
          <a:p>
            <a:r>
              <a:rPr dirty="0" lang="en-US" err="1"/>
              <a:t>Hyperacusis</a:t>
            </a:r>
            <a:endParaRPr dirty="0" lang="en-US"/>
          </a:p>
          <a:p>
            <a:pPr>
              <a:buNone/>
            </a:pPr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VESTIBULO COCHLEAR NERVE</a:t>
            </a:r>
          </a:p>
        </p:txBody>
      </p:sp>
      <p:sp>
        <p:nvSpPr>
          <p:cNvPr id="10487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None/>
            </a:pPr>
            <a:r>
              <a:rPr dirty="0" lang="en-US"/>
              <a:t>                                TESTING :-</a:t>
            </a:r>
          </a:p>
          <a:p>
            <a:r>
              <a:rPr dirty="0" lang="en-US"/>
              <a:t>Enquire about hearing defect</a:t>
            </a:r>
          </a:p>
          <a:p>
            <a:r>
              <a:rPr dirty="0" lang="en-US"/>
              <a:t>Response of child to noise</a:t>
            </a:r>
          </a:p>
          <a:p>
            <a:r>
              <a:rPr dirty="0" lang="en-US"/>
              <a:t>Assessment  of  infant with temple bell</a:t>
            </a:r>
          </a:p>
          <a:p>
            <a:r>
              <a:rPr dirty="0" lang="en-US" err="1"/>
              <a:t>Rinne’s</a:t>
            </a:r>
            <a:r>
              <a:rPr dirty="0" lang="en-US"/>
              <a:t> test</a:t>
            </a:r>
          </a:p>
          <a:p>
            <a:r>
              <a:rPr dirty="0" lang="en-US"/>
              <a:t>Weber’s test</a:t>
            </a:r>
          </a:p>
          <a:p>
            <a:r>
              <a:rPr dirty="0" lang="en-US"/>
              <a:t>Audiometric evaluation</a:t>
            </a:r>
          </a:p>
          <a:p>
            <a:r>
              <a:rPr dirty="0" lang="en-US"/>
              <a:t>Caloric test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9</a:t>
            </a:r>
            <a:r>
              <a:rPr baseline="30000" dirty="0" lang="en-US"/>
              <a:t>th</a:t>
            </a:r>
            <a:r>
              <a:rPr dirty="0" lang="en-US"/>
              <a:t> 10</a:t>
            </a:r>
            <a:r>
              <a:rPr baseline="30000" dirty="0" lang="en-US"/>
              <a:t>th</a:t>
            </a:r>
            <a:r>
              <a:rPr dirty="0" lang="en-US"/>
              <a:t> 11</a:t>
            </a:r>
            <a:r>
              <a:rPr baseline="30000" dirty="0" lang="en-US"/>
              <a:t>th</a:t>
            </a:r>
            <a:r>
              <a:rPr dirty="0" lang="en-US"/>
              <a:t> NERVE</a:t>
            </a:r>
          </a:p>
        </p:txBody>
      </p:sp>
      <p:sp>
        <p:nvSpPr>
          <p:cNvPr id="10487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667"/>
          </a:bodyPr>
          <a:p>
            <a:pPr>
              <a:buNone/>
            </a:pPr>
            <a:r>
              <a:rPr lang="en-US"/>
              <a:t>                                   TESTING </a:t>
            </a:r>
            <a:r>
              <a:rPr dirty="0" lang="en-US"/>
              <a:t>:-</a:t>
            </a:r>
          </a:p>
          <a:p>
            <a:r>
              <a:rPr dirty="0" lang="en-US" err="1"/>
              <a:t>Dysphagia</a:t>
            </a:r>
            <a:r>
              <a:rPr dirty="0" lang="en-US"/>
              <a:t>, nasal regurgitation of fluids</a:t>
            </a:r>
          </a:p>
          <a:p>
            <a:r>
              <a:rPr dirty="0" lang="en-US"/>
              <a:t>Loss of swallowing reflex</a:t>
            </a:r>
          </a:p>
          <a:p>
            <a:r>
              <a:rPr dirty="0" lang="en-US" err="1"/>
              <a:t>Pharayngeal</a:t>
            </a:r>
            <a:r>
              <a:rPr dirty="0" lang="en-US"/>
              <a:t> reflex is lost</a:t>
            </a:r>
          </a:p>
          <a:p>
            <a:r>
              <a:rPr dirty="0" lang="en-US"/>
              <a:t>Soft </a:t>
            </a:r>
            <a:r>
              <a:rPr dirty="0" lang="en-US" err="1"/>
              <a:t>pallate</a:t>
            </a:r>
            <a:r>
              <a:rPr dirty="0" lang="en-US"/>
              <a:t> is pulled up when ask to say ’ah’</a:t>
            </a:r>
          </a:p>
          <a:p>
            <a:r>
              <a:rPr dirty="0" lang="en-US" err="1"/>
              <a:t>Stridor</a:t>
            </a:r>
            <a:r>
              <a:rPr dirty="0" lang="en-US"/>
              <a:t>, hoarseness of voice, </a:t>
            </a:r>
            <a:r>
              <a:rPr dirty="0" lang="en-US" err="1"/>
              <a:t>apnoea</a:t>
            </a:r>
            <a:endParaRPr dirty="0" lang="en-US"/>
          </a:p>
          <a:p>
            <a:r>
              <a:rPr dirty="0" lang="en-US"/>
              <a:t>Inability to shrug shoulders</a:t>
            </a:r>
          </a:p>
          <a:p>
            <a:r>
              <a:rPr dirty="0" lang="en-US"/>
              <a:t>Weakness in rotation of chin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HYPOGLOSSAL NERVE</a:t>
            </a:r>
          </a:p>
        </p:txBody>
      </p:sp>
      <p:sp>
        <p:nvSpPr>
          <p:cNvPr id="10487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222"/>
          </a:bodyPr>
          <a:p>
            <a:pPr>
              <a:buNone/>
            </a:pPr>
            <a:r>
              <a:rPr dirty="0" sz="3600" lang="en-US"/>
              <a:t>                                   TESTING :-</a:t>
            </a:r>
          </a:p>
          <a:p>
            <a:r>
              <a:rPr dirty="0" sz="3600" lang="en-US"/>
              <a:t>Deviation of protruding </a:t>
            </a:r>
            <a:r>
              <a:rPr dirty="0" sz="3600" lang="en-US" err="1"/>
              <a:t>toungue</a:t>
            </a:r>
            <a:endParaRPr dirty="0" sz="3600" lang="en-US"/>
          </a:p>
          <a:p>
            <a:r>
              <a:rPr dirty="0" sz="3600" lang="en-US"/>
              <a:t>Ask child to move </a:t>
            </a:r>
            <a:r>
              <a:rPr dirty="0" sz="3600" lang="en-US" err="1"/>
              <a:t>toungue</a:t>
            </a:r>
            <a:r>
              <a:rPr dirty="0" sz="3600" lang="en-US"/>
              <a:t> from side to side and lick inner side of each cheek </a:t>
            </a:r>
          </a:p>
          <a:p>
            <a:r>
              <a:rPr dirty="0" sz="3600" lang="en-US"/>
              <a:t>Bulbar paralysis</a:t>
            </a:r>
          </a:p>
          <a:p>
            <a:r>
              <a:rPr dirty="0" sz="3600" lang="en-US" err="1"/>
              <a:t>Pseudobulbar</a:t>
            </a:r>
            <a:r>
              <a:rPr dirty="0" sz="3600" lang="en-US"/>
              <a:t>/ </a:t>
            </a:r>
            <a:r>
              <a:rPr dirty="0" sz="3600" lang="en-US" err="1"/>
              <a:t>suprabulbar</a:t>
            </a:r>
            <a:r>
              <a:rPr dirty="0" sz="3600" lang="en-US"/>
              <a:t> paralysis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MOTOR SYSTEM</a:t>
            </a:r>
          </a:p>
        </p:txBody>
      </p:sp>
      <p:sp>
        <p:nvSpPr>
          <p:cNvPr id="10487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POSTURE</a:t>
            </a:r>
          </a:p>
          <a:p>
            <a:r>
              <a:rPr dirty="0" lang="en-US"/>
              <a:t>INVOLUNTARY  MOVEMENTS</a:t>
            </a:r>
          </a:p>
          <a:p>
            <a:r>
              <a:rPr dirty="0" lang="en-US"/>
              <a:t>BULK OF MUSCLES</a:t>
            </a:r>
          </a:p>
          <a:p>
            <a:r>
              <a:rPr dirty="0" lang="en-US"/>
              <a:t>TROPHIC CHANGES</a:t>
            </a:r>
          </a:p>
          <a:p>
            <a:r>
              <a:rPr dirty="0" lang="en-US"/>
              <a:t>MUSCLE TONE</a:t>
            </a:r>
          </a:p>
          <a:p>
            <a:r>
              <a:rPr dirty="0" lang="en-US"/>
              <a:t>POWER</a:t>
            </a:r>
          </a:p>
          <a:p>
            <a:r>
              <a:rPr dirty="0" lang="en-US"/>
              <a:t>COORDINATION</a:t>
            </a:r>
          </a:p>
          <a:p>
            <a:r>
              <a:rPr lang="en-US"/>
              <a:t>DEEP TENDON REFLEXES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INVOLUNTARY MOVEMENTS</a:t>
            </a:r>
          </a:p>
        </p:txBody>
      </p:sp>
      <p:sp>
        <p:nvSpPr>
          <p:cNvPr id="104871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dirty="0" lang="en-US"/>
              <a:t>Tremors</a:t>
            </a:r>
          </a:p>
          <a:p>
            <a:r>
              <a:rPr dirty="0" lang="en-US"/>
              <a:t>Chorea</a:t>
            </a:r>
          </a:p>
          <a:p>
            <a:r>
              <a:rPr dirty="0" lang="en-US" err="1"/>
              <a:t>Athetosis</a:t>
            </a:r>
            <a:endParaRPr dirty="0" lang="en-US"/>
          </a:p>
          <a:p>
            <a:r>
              <a:rPr dirty="0" lang="en-US" err="1"/>
              <a:t>Dystonia</a:t>
            </a:r>
            <a:r>
              <a:rPr dirty="0" lang="en-US"/>
              <a:t> </a:t>
            </a:r>
            <a:r>
              <a:rPr dirty="0" lang="en-US" err="1"/>
              <a:t>musculorum</a:t>
            </a:r>
            <a:r>
              <a:rPr dirty="0" lang="en-US"/>
              <a:t> </a:t>
            </a:r>
            <a:r>
              <a:rPr dirty="0" lang="en-US" err="1"/>
              <a:t>deformans</a:t>
            </a:r>
            <a:endParaRPr dirty="0" lang="en-US"/>
          </a:p>
          <a:p>
            <a:r>
              <a:rPr dirty="0" lang="en-US" err="1"/>
              <a:t>Hemiballismus</a:t>
            </a:r>
            <a:endParaRPr dirty="0" lang="en-US"/>
          </a:p>
          <a:p>
            <a:r>
              <a:rPr dirty="0" lang="en-US" err="1"/>
              <a:t>Myoclonus</a:t>
            </a:r>
            <a:endParaRPr dirty="0" lang="en-US"/>
          </a:p>
          <a:p>
            <a:r>
              <a:rPr dirty="0" lang="en-US" err="1"/>
              <a:t>Fasciculations</a:t>
            </a:r>
            <a:r>
              <a:rPr dirty="0" lang="en-US"/>
              <a:t> and </a:t>
            </a:r>
            <a:r>
              <a:rPr dirty="0" lang="en-US" err="1"/>
              <a:t>twitchings</a:t>
            </a:r>
            <a:endParaRPr dirty="0" lang="en-US"/>
          </a:p>
          <a:p>
            <a:r>
              <a:rPr dirty="0" lang="en-US"/>
              <a:t>Tics</a:t>
            </a:r>
          </a:p>
          <a:p>
            <a:r>
              <a:rPr dirty="0" lang="en-US" err="1"/>
              <a:t>Carpopedal</a:t>
            </a:r>
            <a:r>
              <a:rPr dirty="0" lang="en-US"/>
              <a:t> spasms</a:t>
            </a:r>
          </a:p>
          <a:p>
            <a:r>
              <a:rPr dirty="0" lang="en-US" err="1"/>
              <a:t>Asterixis</a:t>
            </a:r>
            <a:r>
              <a:rPr dirty="0" lang="en-US"/>
              <a:t> or flapping tremors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COORDINATION</a:t>
            </a:r>
          </a:p>
        </p:txBody>
      </p:sp>
      <p:sp>
        <p:nvSpPr>
          <p:cNvPr id="10487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3600" lang="en-US"/>
              <a:t>Finger nose test</a:t>
            </a:r>
          </a:p>
          <a:p>
            <a:r>
              <a:rPr dirty="0" sz="3600" lang="en-US" err="1"/>
              <a:t>Dysdiadochokinesia</a:t>
            </a:r>
            <a:endParaRPr dirty="0" sz="3600" lang="en-US"/>
          </a:p>
          <a:p>
            <a:r>
              <a:rPr dirty="0" sz="3600" lang="en-US"/>
              <a:t>Hand writing record</a:t>
            </a:r>
          </a:p>
          <a:p>
            <a:r>
              <a:rPr dirty="0" sz="3600" lang="en-US"/>
              <a:t>Rebound phenomenon</a:t>
            </a:r>
          </a:p>
          <a:p>
            <a:r>
              <a:rPr dirty="0" sz="3600" lang="en-US"/>
              <a:t>Heel knee test</a:t>
            </a:r>
          </a:p>
          <a:p>
            <a:r>
              <a:rPr dirty="0" sz="3600" lang="en-US"/>
              <a:t>Romberg’s sign</a:t>
            </a:r>
          </a:p>
          <a:p>
            <a:r>
              <a:rPr dirty="0" sz="3600" lang="en-US"/>
              <a:t>Gait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DEEP TENDON REFLEXES</a:t>
            </a:r>
          </a:p>
        </p:txBody>
      </p:sp>
      <p:sp>
        <p:nvSpPr>
          <p:cNvPr id="1048720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dirty="0" sz="4400" lang="en-US"/>
              <a:t>Jaw jerk</a:t>
            </a:r>
          </a:p>
          <a:p>
            <a:r>
              <a:rPr dirty="0" sz="4400" lang="en-US"/>
              <a:t>Biceps jerk</a:t>
            </a:r>
          </a:p>
          <a:p>
            <a:r>
              <a:rPr dirty="0" sz="4400" lang="en-US"/>
              <a:t>Triceps jerk</a:t>
            </a:r>
          </a:p>
          <a:p>
            <a:r>
              <a:rPr dirty="0" sz="4400" lang="en-US" err="1"/>
              <a:t>Supinator</a:t>
            </a:r>
            <a:r>
              <a:rPr dirty="0" sz="4400" lang="en-US"/>
              <a:t> jerk</a:t>
            </a:r>
          </a:p>
        </p:txBody>
      </p:sp>
      <p:sp>
        <p:nvSpPr>
          <p:cNvPr id="1048721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dirty="0" sz="4400" lang="en-US"/>
              <a:t>Knee jerk</a:t>
            </a:r>
          </a:p>
          <a:p>
            <a:r>
              <a:rPr dirty="0" sz="4400" lang="en-US"/>
              <a:t>Ankle jerk</a:t>
            </a:r>
          </a:p>
          <a:p>
            <a:r>
              <a:rPr dirty="0" sz="4400" lang="en-US"/>
              <a:t>Patellar </a:t>
            </a:r>
            <a:r>
              <a:rPr dirty="0" sz="4400" lang="en-US" err="1"/>
              <a:t>clonus</a:t>
            </a:r>
            <a:endParaRPr dirty="0" sz="4400" lang="en-US"/>
          </a:p>
          <a:p>
            <a:r>
              <a:rPr dirty="0" sz="4400" lang="en-US"/>
              <a:t>Ankle </a:t>
            </a:r>
            <a:r>
              <a:rPr dirty="0" sz="4400" lang="en-US" err="1"/>
              <a:t>clonus</a:t>
            </a:r>
            <a:endParaRPr dirty="0" sz="4400"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SENSATIONS</a:t>
            </a:r>
          </a:p>
        </p:txBody>
      </p:sp>
      <p:sp>
        <p:nvSpPr>
          <p:cNvPr id="104872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3600" lang="en-US"/>
              <a:t>Superficial sensations</a:t>
            </a:r>
          </a:p>
          <a:p>
            <a:r>
              <a:rPr dirty="0" sz="3600" lang="en-US"/>
              <a:t>Deep sensations</a:t>
            </a:r>
          </a:p>
          <a:p>
            <a:r>
              <a:rPr dirty="0" sz="3600" lang="en-US"/>
              <a:t>Cortical sensations</a:t>
            </a:r>
          </a:p>
          <a:p>
            <a:pPr indent="-514350" marL="582930">
              <a:buFont typeface="+mj-lt"/>
              <a:buAutoNum type="alphaLcParenR"/>
            </a:pPr>
            <a:r>
              <a:rPr dirty="0" sz="3600" lang="en-US"/>
              <a:t>Two point discrimination</a:t>
            </a:r>
          </a:p>
          <a:p>
            <a:pPr indent="-514350" marL="582930">
              <a:buFont typeface="+mj-lt"/>
              <a:buAutoNum type="alphaLcParenR"/>
            </a:pPr>
            <a:r>
              <a:rPr dirty="0" sz="3600" lang="en-US"/>
              <a:t>Sensory inattention</a:t>
            </a:r>
          </a:p>
          <a:p>
            <a:pPr indent="-514350" marL="582930">
              <a:buFont typeface="+mj-lt"/>
              <a:buAutoNum type="alphaLcParenR"/>
            </a:pPr>
            <a:r>
              <a:rPr dirty="0" sz="3600" lang="en-US" err="1"/>
              <a:t>Astereognosis</a:t>
            </a:r>
            <a:endParaRPr dirty="0" sz="3600" lang="en-US"/>
          </a:p>
          <a:p>
            <a:pPr indent="-514350" marL="582930">
              <a:buFont typeface="+mj-lt"/>
              <a:buAutoNum type="alphaLcParenR"/>
            </a:pPr>
            <a:r>
              <a:rPr dirty="0" sz="3600" lang="en-US" err="1"/>
              <a:t>Graphesthesia</a:t>
            </a:r>
            <a:r>
              <a:rPr dirty="0" sz="3600" lang="en-US"/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SUPERFICIAL REFLEXES</a:t>
            </a:r>
          </a:p>
        </p:txBody>
      </p:sp>
      <p:sp>
        <p:nvSpPr>
          <p:cNvPr id="104872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05400"/>
          </a:xfrm>
        </p:spPr>
        <p:txBody>
          <a:bodyPr>
            <a:normAutofit fontScale="96667"/>
          </a:bodyPr>
          <a:p>
            <a:r>
              <a:rPr dirty="0" lang="en-US"/>
              <a:t>Corneal and </a:t>
            </a:r>
            <a:r>
              <a:rPr dirty="0" lang="en-US" err="1"/>
              <a:t>conjuctival</a:t>
            </a:r>
            <a:r>
              <a:rPr dirty="0" lang="en-US"/>
              <a:t> reflex [ 5</a:t>
            </a:r>
            <a:r>
              <a:rPr baseline="30000" dirty="0" lang="en-US"/>
              <a:t>th</a:t>
            </a:r>
            <a:r>
              <a:rPr dirty="0" lang="en-US"/>
              <a:t> and 7</a:t>
            </a:r>
            <a:r>
              <a:rPr baseline="30000" dirty="0" lang="en-US"/>
              <a:t>th</a:t>
            </a:r>
            <a:r>
              <a:rPr dirty="0" lang="en-US"/>
              <a:t> ]</a:t>
            </a:r>
          </a:p>
          <a:p>
            <a:r>
              <a:rPr dirty="0" lang="en-US"/>
              <a:t>Abdominal reflexes [ D6 – D12 ]</a:t>
            </a:r>
          </a:p>
          <a:p>
            <a:r>
              <a:rPr dirty="0" lang="en-US" err="1"/>
              <a:t>Cremastric</a:t>
            </a:r>
            <a:r>
              <a:rPr dirty="0" lang="en-US"/>
              <a:t> reflex [L1 – L2]</a:t>
            </a:r>
          </a:p>
          <a:p>
            <a:r>
              <a:rPr dirty="0" lang="en-US"/>
              <a:t>Anal reflex [S3 – S4]</a:t>
            </a:r>
          </a:p>
          <a:p>
            <a:r>
              <a:rPr dirty="0" lang="en-US"/>
              <a:t>Plantar reflex or </a:t>
            </a:r>
            <a:r>
              <a:rPr dirty="0" lang="en-US" err="1"/>
              <a:t>babinski</a:t>
            </a:r>
            <a:r>
              <a:rPr dirty="0" lang="en-US"/>
              <a:t> response [S1 – S2]</a:t>
            </a:r>
          </a:p>
          <a:p>
            <a:r>
              <a:rPr dirty="0" lang="en-US" err="1"/>
              <a:t>Glabellar</a:t>
            </a:r>
            <a:r>
              <a:rPr dirty="0" lang="en-US"/>
              <a:t> tap reflex</a:t>
            </a:r>
          </a:p>
          <a:p>
            <a:r>
              <a:rPr dirty="0" lang="en-US"/>
              <a:t>Palm0-mental reflex</a:t>
            </a:r>
          </a:p>
          <a:p>
            <a:r>
              <a:rPr dirty="0" lang="en-US"/>
              <a:t>Grasp reflex</a:t>
            </a:r>
          </a:p>
          <a:p>
            <a:r>
              <a:rPr dirty="0" lang="en-US" err="1"/>
              <a:t>Ciliospinal</a:t>
            </a:r>
            <a:r>
              <a:rPr dirty="0" lang="en-US"/>
              <a:t> reflex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PERIPHERAL NERVOUS SYSTEM</a:t>
            </a:r>
          </a:p>
        </p:txBody>
      </p:sp>
      <p:pic>
        <p:nvPicPr>
          <p:cNvPr id="2097154" name="Content Placeholder 4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l="3363" t="14775" r="1779" b="718"/>
          <a:stretch>
            <a:fillRect/>
          </a:stretch>
        </p:blipFill>
        <p:spPr>
          <a:xfrm>
            <a:off x="762000" y="1371600"/>
            <a:ext cx="7982121" cy="5333266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WHAT IS GAIT ?</a:t>
            </a:r>
          </a:p>
        </p:txBody>
      </p:sp>
      <p:sp>
        <p:nvSpPr>
          <p:cNvPr id="104872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334000"/>
          </a:xfrm>
        </p:spPr>
        <p:txBody>
          <a:bodyPr>
            <a:normAutofit/>
          </a:bodyPr>
          <a:p>
            <a:r>
              <a:rPr dirty="0" sz="3200" lang="en-US"/>
              <a:t>Gait of the child should be closely observed to identify any abnormalities</a:t>
            </a:r>
          </a:p>
          <a:p>
            <a:r>
              <a:rPr dirty="0" sz="3200" lang="en-US"/>
              <a:t>Child is asked to squat and watched as he gets up</a:t>
            </a:r>
          </a:p>
          <a:p>
            <a:r>
              <a:rPr dirty="0" sz="3200" lang="en-US"/>
              <a:t>GOWER’s SIGN  is seen in DMD</a:t>
            </a:r>
          </a:p>
          <a:p>
            <a:r>
              <a:rPr dirty="0" sz="3200" lang="en-US"/>
              <a:t>Ask the child to walk on heels and toes, skip on one foot and climb upstairs</a:t>
            </a:r>
          </a:p>
          <a:p>
            <a:r>
              <a:rPr dirty="0" sz="3200" lang="en-US"/>
              <a:t>Gait is best evaluated when child is unaware of being watched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GAIT</a:t>
            </a:r>
          </a:p>
        </p:txBody>
      </p:sp>
      <p:sp>
        <p:nvSpPr>
          <p:cNvPr id="1048729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dirty="0" sz="3200" lang="en-US"/>
              <a:t>Spastic gait</a:t>
            </a:r>
          </a:p>
          <a:p>
            <a:r>
              <a:rPr dirty="0" sz="3200" lang="en-US"/>
              <a:t>Stamping gait</a:t>
            </a:r>
          </a:p>
          <a:p>
            <a:r>
              <a:rPr dirty="0" sz="3200" lang="en-US"/>
              <a:t>High stepping gait</a:t>
            </a:r>
          </a:p>
          <a:p>
            <a:r>
              <a:rPr dirty="0" sz="3200" lang="en-US"/>
              <a:t>Ataxic gait</a:t>
            </a:r>
          </a:p>
          <a:p>
            <a:r>
              <a:rPr dirty="0" sz="3200" lang="en-US" err="1"/>
              <a:t>Festinent</a:t>
            </a:r>
            <a:r>
              <a:rPr dirty="0" sz="3200" lang="en-US"/>
              <a:t> gait</a:t>
            </a:r>
          </a:p>
        </p:txBody>
      </p:sp>
      <p:sp>
        <p:nvSpPr>
          <p:cNvPr id="1048730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dirty="0" sz="3200" lang="en-US"/>
              <a:t>Wadding gait</a:t>
            </a:r>
          </a:p>
          <a:p>
            <a:r>
              <a:rPr dirty="0" sz="3200" lang="en-US"/>
              <a:t>Scissor gait</a:t>
            </a:r>
          </a:p>
          <a:p>
            <a:r>
              <a:rPr dirty="0" sz="3200" lang="en-US"/>
              <a:t>Limping gait</a:t>
            </a:r>
          </a:p>
          <a:p>
            <a:r>
              <a:rPr dirty="0" sz="3200" lang="en-US" err="1"/>
              <a:t>Astasia</a:t>
            </a:r>
            <a:r>
              <a:rPr dirty="0" sz="3200" lang="en-US"/>
              <a:t> </a:t>
            </a:r>
            <a:r>
              <a:rPr dirty="0" sz="3200" lang="en-US" err="1"/>
              <a:t>abasia</a:t>
            </a:r>
            <a:endParaRPr dirty="0" sz="3200"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CEREBELLAR SIGNS</a:t>
            </a:r>
          </a:p>
        </p:txBody>
      </p:sp>
      <p:sp>
        <p:nvSpPr>
          <p:cNvPr id="1048732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7222"/>
          </a:bodyPr>
          <a:p>
            <a:r>
              <a:rPr dirty="0" sz="3600" lang="en-US"/>
              <a:t>Tone is decreased</a:t>
            </a:r>
          </a:p>
          <a:p>
            <a:r>
              <a:rPr dirty="0" sz="3600" lang="en-US" err="1"/>
              <a:t>Nystagmus</a:t>
            </a:r>
            <a:endParaRPr dirty="0" sz="3600" lang="en-US"/>
          </a:p>
          <a:p>
            <a:r>
              <a:rPr dirty="0" sz="3600" lang="en-US"/>
              <a:t>Skew deviation of eyes</a:t>
            </a:r>
          </a:p>
          <a:p>
            <a:r>
              <a:rPr dirty="0" sz="3600" lang="en-US" err="1"/>
              <a:t>Incoordination</a:t>
            </a:r>
            <a:endParaRPr dirty="0" sz="3600" lang="en-US"/>
          </a:p>
          <a:p>
            <a:r>
              <a:rPr dirty="0" sz="3600" lang="en-US"/>
              <a:t>Deep tendon jerks</a:t>
            </a:r>
          </a:p>
          <a:p>
            <a:r>
              <a:rPr dirty="0" sz="3600" lang="en-US"/>
              <a:t>Speech is explosive</a:t>
            </a:r>
          </a:p>
          <a:p>
            <a:r>
              <a:rPr dirty="0" sz="3600" lang="en-US"/>
              <a:t>Gait is ataxic or reeling in character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AUTONOMIC FUNCTIONS</a:t>
            </a:r>
          </a:p>
        </p:txBody>
      </p:sp>
      <p:sp>
        <p:nvSpPr>
          <p:cNvPr id="1048734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5105400"/>
          </a:xfrm>
        </p:spPr>
        <p:txBody>
          <a:bodyPr>
            <a:noAutofit/>
          </a:bodyPr>
          <a:p>
            <a:r>
              <a:rPr dirty="0" sz="3600" lang="en-US"/>
              <a:t>Evidenced by excessive fluctuations of vital signs, excessive or reduced sweating, areas of skin with blanching or </a:t>
            </a:r>
            <a:r>
              <a:rPr dirty="0" sz="3600" lang="en-US" err="1"/>
              <a:t>blotchyness</a:t>
            </a:r>
            <a:r>
              <a:rPr dirty="0" sz="3600" lang="en-US"/>
              <a:t>, inadequate or absent salivation</a:t>
            </a:r>
          </a:p>
          <a:p>
            <a:r>
              <a:rPr dirty="0" sz="3600" lang="en-US"/>
              <a:t>Record pulse </a:t>
            </a:r>
            <a:r>
              <a:rPr dirty="0" sz="3600" lang="en-US" err="1"/>
              <a:t>rate,following</a:t>
            </a:r>
            <a:r>
              <a:rPr dirty="0" sz="3600" lang="en-US"/>
              <a:t> 6 maximal deep breathe</a:t>
            </a:r>
          </a:p>
          <a:p>
            <a:r>
              <a:rPr dirty="0" sz="3600" lang="en-US"/>
              <a:t>Autonomic dysfunction pulse rate &lt;10beats/min.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DIAGNOSIS AND LOCALISATION</a:t>
            </a:r>
          </a:p>
        </p:txBody>
      </p:sp>
      <p:sp>
        <p:nvSpPr>
          <p:cNvPr id="104873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/>
          </a:bodyPr>
          <a:p>
            <a:r>
              <a:rPr dirty="0" sz="3200" lang="en-US"/>
              <a:t>Imaging technology </a:t>
            </a:r>
            <a:r>
              <a:rPr dirty="0" sz="3200" lang="en-US" err="1"/>
              <a:t>i.e</a:t>
            </a:r>
            <a:r>
              <a:rPr dirty="0" sz="3200" lang="en-US"/>
              <a:t> CT scan and MRI</a:t>
            </a:r>
          </a:p>
          <a:p>
            <a:r>
              <a:rPr dirty="0" sz="3200" lang="en-US"/>
              <a:t>Most reliable</a:t>
            </a:r>
          </a:p>
          <a:p>
            <a:r>
              <a:rPr dirty="0" sz="3200" lang="en-US"/>
              <a:t>Non invasive means for </a:t>
            </a:r>
            <a:r>
              <a:rPr dirty="0" sz="3200" lang="en-US" err="1"/>
              <a:t>localisation</a:t>
            </a:r>
            <a:r>
              <a:rPr dirty="0" sz="3200" lang="en-US"/>
              <a:t> of space occupying lesion and other disorders of CNS</a:t>
            </a:r>
          </a:p>
          <a:p>
            <a:r>
              <a:rPr dirty="0" sz="3200" lang="en-US"/>
              <a:t>Diagnosis based on clinical evaluation should be correlated with CT/MRI to finding to augment the learning process</a:t>
            </a:r>
          </a:p>
          <a:p>
            <a:endParaRPr dirty="0" sz="3200"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CLINICAL PARAMETERS</a:t>
            </a:r>
          </a:p>
        </p:txBody>
      </p:sp>
      <p:sp>
        <p:nvSpPr>
          <p:cNvPr id="1048738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5060160"/>
          </a:xfrm>
        </p:spPr>
        <p:txBody>
          <a:bodyPr>
            <a:normAutofit/>
          </a:bodyPr>
          <a:p>
            <a:r>
              <a:rPr dirty="0" sz="3200" lang="en-US"/>
              <a:t>Is disease acute or dramatic in onset ?</a:t>
            </a:r>
          </a:p>
          <a:p>
            <a:r>
              <a:rPr dirty="0" sz="3200" lang="en-US"/>
              <a:t>Is disorder </a:t>
            </a:r>
            <a:r>
              <a:rPr dirty="0" sz="3200" lang="en-US" err="1"/>
              <a:t>stationory</a:t>
            </a:r>
            <a:r>
              <a:rPr dirty="0" sz="3200" lang="en-US"/>
              <a:t> or progressive ?</a:t>
            </a:r>
          </a:p>
          <a:p>
            <a:r>
              <a:rPr dirty="0" sz="3200" lang="en-US"/>
              <a:t>Is it upper motor neuron or lower motor neuron disorder ?</a:t>
            </a:r>
          </a:p>
          <a:p>
            <a:r>
              <a:rPr dirty="0" sz="3200" lang="en-US"/>
              <a:t>Any associated C.F of ICT ?</a:t>
            </a:r>
          </a:p>
          <a:p>
            <a:r>
              <a:rPr dirty="0" sz="3200" lang="en-US"/>
              <a:t>Is it white matter, white matter disease or combined ?</a:t>
            </a:r>
          </a:p>
          <a:p>
            <a:r>
              <a:rPr dirty="0" sz="3200" lang="en-US" err="1"/>
              <a:t>Summarise</a:t>
            </a:r>
            <a:r>
              <a:rPr dirty="0" sz="3200" lang="en-US"/>
              <a:t> findings and their </a:t>
            </a:r>
            <a:r>
              <a:rPr dirty="0" sz="3200" lang="en-US" err="1"/>
              <a:t>localisation</a:t>
            </a:r>
            <a:r>
              <a:rPr dirty="0" sz="3200" lang="en-US"/>
              <a:t> in CNS?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3"/>
          <p:cNvSpPr>
            <a:spLocks noGrp="1"/>
          </p:cNvSpPr>
          <p:nvPr>
            <p:ph type="title"/>
          </p:nvPr>
        </p:nvSpPr>
        <p:spPr>
          <a:xfrm>
            <a:off x="1066800" y="2667000"/>
            <a:ext cx="7772400" cy="914400"/>
          </a:xfrm>
        </p:spPr>
        <p:txBody>
          <a:bodyPr/>
          <a:p>
            <a:r>
              <a:rPr b="1" dirty="0" sz="9600" lang="en-US"/>
              <a:t>THANK YOU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CNS AND PNS OVERVIEW</a:t>
            </a:r>
          </a:p>
        </p:txBody>
      </p:sp>
      <p:pic>
        <p:nvPicPr>
          <p:cNvPr id="2097155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232140" y="2286000"/>
            <a:ext cx="4458713" cy="4024177"/>
          </a:xfrm>
        </p:spPr>
      </p:pic>
      <p:sp>
        <p:nvSpPr>
          <p:cNvPr id="1048621" name="Rectangle 5"/>
          <p:cNvSpPr/>
          <p:nvPr/>
        </p:nvSpPr>
        <p:spPr>
          <a:xfrm>
            <a:off x="1796223" y="2438400"/>
            <a:ext cx="347979" cy="8915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cap="none" dirty="0" sz="5400" lang="en-US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048622" name="Arrow: Curved Right 14"/>
          <p:cNvSpPr/>
          <p:nvPr/>
        </p:nvSpPr>
        <p:spPr>
          <a:xfrm>
            <a:off x="990600" y="1905000"/>
            <a:ext cx="2209800" cy="2438400"/>
          </a:xfrm>
          <a:prstGeom prst="curvedRightArrow">
            <a:avLst>
              <a:gd name="adj1" fmla="val 25000"/>
              <a:gd name="adj2" fmla="val 39984"/>
              <a:gd name="adj3" fmla="val 29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accent4"/>
                </a:solidFill>
              </a:rPr>
              <a:t>HISTORY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667"/>
          </a:bodyPr>
          <a:p>
            <a:r>
              <a:rPr dirty="0" sz="3600" lang="en-US"/>
              <a:t>Presenting complaints</a:t>
            </a:r>
          </a:p>
          <a:p>
            <a:r>
              <a:rPr dirty="0" sz="3600" lang="en-US"/>
              <a:t>Onset : Sudden, </a:t>
            </a:r>
            <a:r>
              <a:rPr dirty="0" sz="3600" lang="en-US" err="1"/>
              <a:t>Subacute</a:t>
            </a:r>
            <a:r>
              <a:rPr dirty="0" sz="3600" lang="en-US"/>
              <a:t>, </a:t>
            </a:r>
            <a:r>
              <a:rPr dirty="0" sz="3600" lang="en-US" err="1"/>
              <a:t>Insidous</a:t>
            </a:r>
            <a:endParaRPr dirty="0" sz="3600" lang="en-US"/>
          </a:p>
          <a:p>
            <a:r>
              <a:rPr dirty="0" sz="3600" lang="en-US"/>
              <a:t>Fever: </a:t>
            </a:r>
            <a:r>
              <a:rPr dirty="0" sz="3600" lang="en-US" err="1"/>
              <a:t>Preceeding</a:t>
            </a:r>
            <a:r>
              <a:rPr dirty="0" sz="3600" lang="en-US"/>
              <a:t> or concurrent and its severity</a:t>
            </a:r>
          </a:p>
          <a:p>
            <a:r>
              <a:rPr dirty="0" sz="3600" lang="en-US"/>
              <a:t>Evolution</a:t>
            </a:r>
          </a:p>
          <a:p>
            <a:r>
              <a:rPr dirty="0" sz="3600" lang="en-US"/>
              <a:t>Is there any symptoms of raised ICT ? </a:t>
            </a:r>
          </a:p>
          <a:p>
            <a:r>
              <a:rPr dirty="0" sz="3600" lang="en-US"/>
              <a:t>Seizure and their morphology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088136"/>
          </a:xfrm>
        </p:spPr>
        <p:txBody>
          <a:bodyPr/>
          <a:p>
            <a:r>
              <a:rPr dirty="0" sz="5400" lang="en-US">
                <a:solidFill>
                  <a:schemeClr val="accent4"/>
                </a:solidFill>
              </a:rPr>
              <a:t>HISTORY</a:t>
            </a: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772400" cy="4495800"/>
          </a:xfrm>
        </p:spPr>
        <p:txBody>
          <a:bodyPr>
            <a:normAutofit fontScale="96667" lnSpcReduction="20000"/>
          </a:bodyPr>
          <a:p>
            <a:r>
              <a:rPr dirty="0" sz="4800" lang="en-US"/>
              <a:t>Any involvement of special senses &amp; sphincters ?</a:t>
            </a:r>
          </a:p>
          <a:p>
            <a:r>
              <a:rPr dirty="0" sz="4800" lang="en-US"/>
              <a:t>Mental status</a:t>
            </a:r>
          </a:p>
          <a:p>
            <a:r>
              <a:rPr dirty="0" sz="4800" lang="en-US"/>
              <a:t>Family History</a:t>
            </a:r>
          </a:p>
          <a:p>
            <a:r>
              <a:rPr dirty="0" sz="4800" lang="en-US"/>
              <a:t>Etiologic History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8001000" cy="1011936"/>
          </a:xfrm>
        </p:spPr>
        <p:txBody>
          <a:bodyPr/>
          <a:p>
            <a:r>
              <a:rPr dirty="0" sz="3600" lang="en-US"/>
              <a:t>GENERAL PHYSICAL EXAMINNATION</a:t>
            </a: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4907760"/>
          </a:xfrm>
        </p:spPr>
        <p:txBody>
          <a:bodyPr>
            <a:normAutofit/>
          </a:bodyPr>
          <a:p>
            <a:r>
              <a:rPr dirty="0" lang="en-US"/>
              <a:t>Look for 5S and FS</a:t>
            </a:r>
          </a:p>
          <a:p>
            <a:r>
              <a:rPr dirty="0" lang="en-US"/>
              <a:t>Look for MACEWEN’s SIGN</a:t>
            </a:r>
          </a:p>
          <a:p>
            <a:r>
              <a:rPr dirty="0" lang="en-US"/>
              <a:t>Look for operative scars on spine</a:t>
            </a:r>
          </a:p>
          <a:p>
            <a:r>
              <a:rPr dirty="0" lang="en-US"/>
              <a:t>Face should be examined</a:t>
            </a:r>
          </a:p>
          <a:p>
            <a:r>
              <a:rPr dirty="0" lang="en-US"/>
              <a:t>Skin should be screened</a:t>
            </a:r>
          </a:p>
          <a:p>
            <a:r>
              <a:rPr dirty="0" lang="en-US"/>
              <a:t>Teeth should be examined</a:t>
            </a:r>
          </a:p>
          <a:p>
            <a:r>
              <a:rPr dirty="0" lang="en-US"/>
              <a:t>Eyes should be examined</a:t>
            </a:r>
          </a:p>
          <a:p>
            <a:r>
              <a:rPr dirty="0" lang="en-US"/>
              <a:t>Vital signs should be recorded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"/>
          <p:cNvSpPr>
            <a:spLocks noGrp="1"/>
          </p:cNvSpPr>
          <p:nvPr>
            <p:ph type="subTitle" idx="1"/>
          </p:nvPr>
        </p:nvSpPr>
        <p:spPr>
          <a:xfrm>
            <a:off x="914400" y="0"/>
            <a:ext cx="7772400" cy="1508760"/>
          </a:xfrm>
        </p:spPr>
        <p:txBody>
          <a:bodyPr/>
          <a:p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endParaRPr lang="en-IN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57728" y="-240400"/>
            <a:ext cx="4609986" cy="2959038"/>
          </a:xfrm>
          <a:prstGeom prst="rect"/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640454" y="-5232"/>
            <a:ext cx="5533885" cy="2750258"/>
          </a:xfrm>
          <a:prstGeom prst="rect"/>
        </p:spPr>
      </p:pic>
      <p:sp>
        <p:nvSpPr>
          <p:cNvPr id="1048630" name=""/>
          <p:cNvSpPr txBox="1"/>
          <p:nvPr/>
        </p:nvSpPr>
        <p:spPr>
          <a:xfrm>
            <a:off x="989669" y="2959038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FFFFFF"/>
                </a:solidFill>
              </a:rPr>
              <a:t>Adenoma sebacium</a:t>
            </a:r>
            <a:endParaRPr sz="2800" lang="en-IN">
              <a:solidFill>
                <a:srgbClr val="FFFFFF"/>
              </a:solidFill>
            </a:endParaRPr>
          </a:p>
        </p:txBody>
      </p:sp>
      <p:sp>
        <p:nvSpPr>
          <p:cNvPr id="1048631" name=""/>
          <p:cNvSpPr txBox="1"/>
          <p:nvPr/>
        </p:nvSpPr>
        <p:spPr>
          <a:xfrm>
            <a:off x="4989669" y="2953805"/>
            <a:ext cx="4000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FFFFFF"/>
                </a:solidFill>
              </a:rPr>
              <a:t>Shagreen spots</a:t>
            </a:r>
            <a:endParaRPr sz="2800" lang="en-IN">
              <a:solidFill>
                <a:srgbClr val="FFFFFF"/>
              </a:solidFill>
            </a:endParaRPr>
          </a:p>
          <a:p>
            <a:endParaRPr sz="2800" lang="en-IN">
              <a:solidFill>
                <a:srgbClr val="FFFFFF"/>
              </a:solidFill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92362" y="3883444"/>
            <a:ext cx="4143780" cy="2379303"/>
          </a:xfrm>
          <a:prstGeom prst="rect"/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4867714" y="3883444"/>
            <a:ext cx="4121955" cy="2893754"/>
          </a:xfrm>
          <a:prstGeom prst="rect"/>
        </p:spPr>
      </p:pic>
      <p:sp>
        <p:nvSpPr>
          <p:cNvPr id="1048632" name=""/>
          <p:cNvSpPr txBox="1"/>
          <p:nvPr/>
        </p:nvSpPr>
        <p:spPr>
          <a:xfrm>
            <a:off x="736141" y="5928360"/>
            <a:ext cx="4000000" cy="9296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FFFFFF"/>
              </a:solidFill>
            </a:endParaRPr>
          </a:p>
          <a:p>
            <a:r>
              <a:rPr altLang="en" sz="2800" lang="en-US">
                <a:solidFill>
                  <a:srgbClr val="FFFFFF"/>
                </a:solidFill>
              </a:rPr>
              <a:t>Strawberry</a:t>
            </a:r>
            <a:r>
              <a:rPr sz="2800" lang="en-IN">
                <a:solidFill>
                  <a:srgbClr val="FFFFFF"/>
                </a:solidFill>
              </a:rPr>
              <a:t> mark</a:t>
            </a:r>
            <a:endParaRPr sz="2800" lang="en-IN">
              <a:solidFill>
                <a:srgbClr val="FFFFFF"/>
              </a:solidFill>
            </a:endParaRPr>
          </a:p>
        </p:txBody>
      </p:sp>
      <p:sp>
        <p:nvSpPr>
          <p:cNvPr id="1048633" name=""/>
          <p:cNvSpPr txBox="1"/>
          <p:nvPr/>
        </p:nvSpPr>
        <p:spPr>
          <a:xfrm>
            <a:off x="4640454" y="6857999"/>
            <a:ext cx="4000000" cy="510541"/>
          </a:xfrm>
          <a:prstGeom prst="rect"/>
        </p:spPr>
        <p:txBody>
          <a:bodyPr rtlCol="0" wrap="square">
            <a:spAutoFit/>
          </a:bodyPr>
          <a:p>
            <a:r>
              <a:rPr altLang="en" sz="2800" lang="en-US">
                <a:solidFill>
                  <a:srgbClr val="FFFFFF"/>
                </a:solidFill>
              </a:rPr>
              <a:t> </a:t>
            </a:r>
            <a:r>
              <a:rPr altLang="en" sz="2800" lang="en-US">
                <a:solidFill>
                  <a:srgbClr val="FFFFFF"/>
                </a:solidFill>
              </a:rPr>
              <a:t> </a:t>
            </a:r>
            <a:r>
              <a:rPr altLang="en" sz="2800" lang="en-US">
                <a:solidFill>
                  <a:srgbClr val="FFFFFF"/>
                </a:solidFill>
              </a:rPr>
              <a:t> </a:t>
            </a:r>
            <a:endParaRPr sz="28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Apex">
      <a:dk1>
        <a:sysClr lastClr="000000" val="windowText"/>
      </a:dk1>
      <a:lt1>
        <a:sysClr lastClr="FFFFFF" val="window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dir="tl" rig="brightRoom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dir="t" rig="glow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algn="tl" flip="none" sx="80000" sy="8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CENTRAL NERVOUS SYSTEM</dc:title>
  <dc:creator>HP</dc:creator>
  <cp:lastModifiedBy>t.aggarwal Aggarwal</cp:lastModifiedBy>
  <dcterms:created xsi:type="dcterms:W3CDTF">2006-08-14T15:00:00Z</dcterms:created>
  <dcterms:modified xsi:type="dcterms:W3CDTF">2019-11-27T06:36:50Z</dcterms:modified>
</cp:coreProperties>
</file>