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  <p:sldId id="281" r:id="rId11"/>
    <p:sldId id="282" r:id="rId12"/>
    <p:sldId id="283" r:id="rId13"/>
    <p:sldId id="284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9" r:id="rId23"/>
    <p:sldId id="285" r:id="rId24"/>
    <p:sldId id="288" r:id="rId25"/>
    <p:sldId id="287" r:id="rId26"/>
    <p:sldId id="289" r:id="rId27"/>
    <p:sldId id="290" r:id="rId28"/>
    <p:sldId id="286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5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6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13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1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9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15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8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9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3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9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64FB5C-1DE6-4021-A7DA-038047BB9FBD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0B6FE8-E2E7-47CE-8A29-B4B3C24A7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677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1BF8-665A-61A2-07B3-64005730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83363"/>
            <a:ext cx="9440034" cy="1049867"/>
          </a:xfrm>
        </p:spPr>
        <p:txBody>
          <a:bodyPr/>
          <a:lstStyle/>
          <a:p>
            <a:r>
              <a:rPr lang="en-IN" dirty="0"/>
              <a:t>Alumni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2001-C41A-19BB-1B78-4876EE75F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607670"/>
            <a:ext cx="9440034" cy="147751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Name: Shubham Sanjay Sahane</a:t>
            </a:r>
          </a:p>
          <a:p>
            <a:r>
              <a:rPr lang="en-IN" dirty="0"/>
              <a:t>Class : MCA-II</a:t>
            </a:r>
          </a:p>
          <a:p>
            <a:r>
              <a:rPr lang="en-IN" dirty="0"/>
              <a:t>Roll No:106</a:t>
            </a:r>
          </a:p>
          <a:p>
            <a:r>
              <a:rPr lang="en-IN" dirty="0"/>
              <a:t>Seat No: 1632</a:t>
            </a:r>
          </a:p>
        </p:txBody>
      </p:sp>
    </p:spTree>
    <p:extLst>
      <p:ext uri="{BB962C8B-B14F-4D97-AF65-F5344CB8AC3E}">
        <p14:creationId xmlns:p14="http://schemas.microsoft.com/office/powerpoint/2010/main" val="52862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C21F-414D-362C-E312-00EE5BB9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1257"/>
            <a:ext cx="10353762" cy="970450"/>
          </a:xfrm>
        </p:spPr>
        <p:txBody>
          <a:bodyPr/>
          <a:lstStyle/>
          <a:p>
            <a:r>
              <a:rPr lang="en-IN" dirty="0"/>
              <a:t>Module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265D-A4D4-42C5-30A2-21B625EE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231707"/>
            <a:ext cx="11868538" cy="5365036"/>
          </a:xfrm>
        </p:spPr>
        <p:txBody>
          <a:bodyPr numCol="2">
            <a:normAutofit fontScale="85000" lnSpcReduction="20000"/>
          </a:bodyPr>
          <a:lstStyle/>
          <a:p>
            <a:pPr marL="369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Add Student: Add new students to the student database.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Add Teacher: Add new teachers to the teacher database.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Teacher Profile: Access and view teacher profiles and their details.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Student Profile: Access and view student profiles and their details.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Alumni: View a list of all alumni registered in the system.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Update Footer Content: Modify and update footer content on the system's pages.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Add Event: Create and add new events to the platform.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Event: Access and view a list of all events organized by the institution.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Add Photos: Upload and add photos to the system's gallery.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Photos: Access and view all the photos available in the system's gallery.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Edit Event: Edit event details such as date, time, and description.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Add Session: Create and schedule sessions or webinars for users.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Session: Access and view all scheduled sessions and webinars.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Delete Session: Remove scheduled sessions from the system.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Delete Event: Delete events from the system.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Delete Photos: Remove photos from the gallery.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Delete Student: Delete student profiles from the system.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Delete Teacher: Delete teacher profiles from the system.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Add/Delete FAQs: Add or delete frequently asked questions from the system.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View Contact Us Requests: Access and view messages received via the "Contact Us" form.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Send Newsletter: Create and send newsletters to all registered users, including alumni, teachers, and students.</a:t>
            </a:r>
          </a:p>
          <a:p>
            <a:pPr marL="342900" marR="92710" lvl="1" indent="-306000" algn="just">
              <a:lnSpc>
                <a:spcPct val="180000"/>
              </a:lnSpc>
              <a:buFont typeface="Wingdings 2" charset="2"/>
              <a:buChar char=""/>
            </a:pPr>
            <a:r>
              <a:rPr lang="en-IN" sz="1400" dirty="0">
                <a:effectLst/>
                <a:latin typeface="Times New Roman" panose="02020603050405020304" pitchFamily="18" charset="0"/>
              </a:rPr>
              <a:t>Generate Reports: Generate reports in various formats like CSV, Excel, PDF, or direct print.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7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C472-FF64-A412-850B-6C834C1D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29209"/>
            <a:ext cx="10850941" cy="6083558"/>
          </a:xfrm>
        </p:spPr>
        <p:txBody>
          <a:bodyPr/>
          <a:lstStyle/>
          <a:p>
            <a:pPr marL="36900" marR="9271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Alumni: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Update Profile: Access and edit your personal and professional information.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Alumni Directory: Explore the directory to find and connect with other alumni based on location, industry, or profession.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Message Alumni: Send direct messages to fellow alumni through the system.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Events: Access and view a list of upcoming events organized by the institution.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Job Posts: Explore job postings shared by other alumni.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Sessions: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Enroll</a:t>
            </a: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 for sessions or webinars and leave joined sessions.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Chat Box: Interact with teachers, current students, and public chat groups.</a:t>
            </a:r>
          </a:p>
          <a:p>
            <a:pPr marR="9271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Gallery: Access and view photos in the system's gallery.</a:t>
            </a:r>
          </a:p>
        </p:txBody>
      </p:sp>
    </p:spTree>
    <p:extLst>
      <p:ext uri="{BB962C8B-B14F-4D97-AF65-F5344CB8AC3E}">
        <p14:creationId xmlns:p14="http://schemas.microsoft.com/office/powerpoint/2010/main" val="47333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388B-A58E-EC29-B9C8-930418E9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091682"/>
            <a:ext cx="10832839" cy="5542383"/>
          </a:xfrm>
        </p:spPr>
        <p:txBody>
          <a:bodyPr numCol="2">
            <a:normAutofit fontScale="92500"/>
          </a:bodyPr>
          <a:lstStyle/>
          <a:p>
            <a:pPr marL="0" marR="92710" lv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Teacher:</a:t>
            </a:r>
            <a:endParaRPr lang="en-US" sz="1800" b="1" dirty="0">
              <a:effectLst/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Update Profile: Access and edit your personal and professional details.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Message Alumni: Send direct messages to alumni through the system.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Message Students: Send direct messages to students through the system.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Events: Access and view a list of upcoming events organized by the institution.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Job Posts: Explore job postings shared by alumni.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Sessions: View scheduled sessions and arrange sessions for students.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Edit Session: Modify session details such as date, time, and description.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Delete Session: Remove scheduled sessions from the system.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Participants: Access the list of participants in a session.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endParaRPr lang="en-IN" sz="1400" dirty="0">
              <a:effectLst/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Chat Box: Interact with alumni, current students, and public chat groups.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Gallery: Access and view photos in the system's gallery.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34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9218-F5AF-537F-7DCD-5005B071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6490"/>
            <a:ext cx="10353762" cy="5878285"/>
          </a:xfrm>
        </p:spPr>
        <p:txBody>
          <a:bodyPr/>
          <a:lstStyle/>
          <a:p>
            <a:pPr marL="3690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Student :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Update Profile: Access and edit your personal and academic details.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Message Alumni: Send direct messages to alumni through the system.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Events: Access and view a list of upcoming events organized by the institution.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Job Posts: Explore job postings shared by alumni.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View Sessions: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Enroll</a:t>
            </a: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 for sessions or webinars and leave joined sessions.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Chat Box: Interact with alumni, teachers, and public chat groups.</a:t>
            </a:r>
          </a:p>
          <a:p>
            <a:pPr marL="342900" marR="92710" lvl="1" indent="-306000" algn="just">
              <a:lnSpc>
                <a:spcPct val="150000"/>
              </a:lnSpc>
              <a:spcAft>
                <a:spcPts val="1000"/>
              </a:spcAft>
              <a:buFont typeface="Wingdings 2" charset="2"/>
              <a:buChar char=""/>
              <a:tabLst>
                <a:tab pos="4572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Gallery: Access and view photos in the system's gallery.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77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6019-2F74-220A-F191-A6AED0DE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IN" dirty="0"/>
              <a:t>User Interface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D6BA3-5F86-D1FA-3C1B-8E9BD98B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12375" y="1066800"/>
            <a:ext cx="5872535" cy="569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07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6E45-A88D-75E4-2A29-A6308A0D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5037"/>
            <a:ext cx="10353762" cy="970450"/>
          </a:xfrm>
        </p:spPr>
        <p:txBody>
          <a:bodyPr/>
          <a:lstStyle/>
          <a:p>
            <a:r>
              <a:rPr lang="en-IN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F39A0-6015-0B9A-B662-DBFB2305A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0197" y="1225550"/>
            <a:ext cx="6599568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36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1F73-B035-0293-147A-0B776724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IN" dirty="0"/>
              <a:t>Object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35DE4-5344-2AC6-0D9C-C5CBF711E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3889" y="1066800"/>
            <a:ext cx="3794697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97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533-045E-1F3C-6C81-3EF9C5C7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7FE6F-8BA4-B16B-193F-8B5058454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73" y="1066800"/>
            <a:ext cx="4744729" cy="569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6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F7E1-6436-91CF-87A1-AB64BBAB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148F8-416F-402E-2074-251D9EFCD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89" y="1066800"/>
            <a:ext cx="3974840" cy="5783393"/>
          </a:xfrm>
        </p:spPr>
      </p:pic>
    </p:spTree>
    <p:extLst>
      <p:ext uri="{BB962C8B-B14F-4D97-AF65-F5344CB8AC3E}">
        <p14:creationId xmlns:p14="http://schemas.microsoft.com/office/powerpoint/2010/main" val="146096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79C0-ED0F-C862-363C-75B0E90A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0EB98F-A8AA-5784-33BA-E658E11E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892175"/>
            <a:ext cx="4353159" cy="57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A19D6-9F9D-966E-A946-AAFB6AA9E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1" y="900213"/>
            <a:ext cx="4102964" cy="5751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9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CB89-629C-DC55-987E-C7F3AC5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330"/>
            <a:ext cx="10353762" cy="970450"/>
          </a:xfrm>
        </p:spPr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FD2D-39D4-C547-FDB2-B48A6467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79780"/>
            <a:ext cx="10353762" cy="5663617"/>
          </a:xfrm>
        </p:spPr>
        <p:txBody>
          <a:bodyPr numCol="2">
            <a:noAutofit/>
          </a:bodyPr>
          <a:lstStyle/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Objective: Connect alumni of an educational institution for networking and information sharing.</a:t>
            </a:r>
          </a:p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Problem: Lack of a centralized platform for alumni engagement and easy access to institute-related information.</a:t>
            </a:r>
          </a:p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Solution: Alumni Hub provides a platform to connect, share experiences, and stay updated about events.</a:t>
            </a:r>
          </a:p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Features: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Alumni Profiles and Search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Contact with Teachers and Students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Event Postings and Job Opportunities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Photo Gallery and Scheduled Events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Arrange Sessions for Current Students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Alumni Job Postings for Career Support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Easy Access to Relevant Institute Information</a:t>
            </a:r>
          </a:p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Technology: Java-based web technologies - JSP, Servlets, and JDBC.</a:t>
            </a:r>
          </a:p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Benefits: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Encourages collaboration and support among alumni.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Boosts alumni engagement and participation in events.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Provides a sense of community among alumni and the institute.</a:t>
            </a:r>
          </a:p>
          <a:p>
            <a:pPr marR="92710" algn="just">
              <a:lnSpc>
                <a:spcPct val="16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</a:rPr>
              <a:t>Additional Features: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Alumni can arrange sessions for current students.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Alumni can post job vacancies to help current students.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Students can seek guidance from alumni.</a:t>
            </a:r>
          </a:p>
          <a:p>
            <a:pPr marL="682650" marR="92710" lvl="3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</a:rPr>
              <a:t>Photo gallery and event scheduling features.</a:t>
            </a:r>
          </a:p>
        </p:txBody>
      </p:sp>
    </p:spTree>
    <p:extLst>
      <p:ext uri="{BB962C8B-B14F-4D97-AF65-F5344CB8AC3E}">
        <p14:creationId xmlns:p14="http://schemas.microsoft.com/office/powerpoint/2010/main" val="421327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099D8-733B-5946-A36D-0A264B2B4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23520" y="476250"/>
            <a:ext cx="3935434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281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3216-CEBE-501A-AF11-252E12C0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50B459-54E4-4872-7FEA-746D0365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886604"/>
            <a:ext cx="10095722" cy="5801675"/>
          </a:xfrm>
        </p:spPr>
      </p:pic>
    </p:spTree>
    <p:extLst>
      <p:ext uri="{BB962C8B-B14F-4D97-AF65-F5344CB8AC3E}">
        <p14:creationId xmlns:p14="http://schemas.microsoft.com/office/powerpoint/2010/main" val="250107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407D-4F16-0115-48DB-7C5528BD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143070"/>
            <a:ext cx="10353762" cy="970450"/>
          </a:xfrm>
        </p:spPr>
        <p:txBody>
          <a:bodyPr/>
          <a:lstStyle/>
          <a:p>
            <a:r>
              <a:rPr lang="en-IN" dirty="0"/>
              <a:t>Deployment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E30DC-7B6E-E797-A80B-179DA7379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7" y="1736167"/>
            <a:ext cx="7408306" cy="4222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0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6F26-4B91-8908-9D54-A6046F71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9723"/>
            <a:ext cx="10353762" cy="970450"/>
          </a:xfrm>
        </p:spPr>
        <p:txBody>
          <a:bodyPr/>
          <a:lstStyle/>
          <a:p>
            <a:r>
              <a:rPr lang="en-IN" dirty="0"/>
              <a:t>Data 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14C85-E0FF-FF6A-F8B3-686B09A5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054359"/>
            <a:ext cx="11364686" cy="5613918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adminrecord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communication_details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4A6700-DE4F-C4CF-9A98-42752DF8C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00690"/>
              </p:ext>
            </p:extLst>
          </p:nvPr>
        </p:nvGraphicFramePr>
        <p:xfrm>
          <a:off x="913795" y="1793196"/>
          <a:ext cx="10353764" cy="12233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464">
                  <a:extLst>
                    <a:ext uri="{9D8B030D-6E8A-4147-A177-3AD203B41FA5}">
                      <a16:colId xmlns:a16="http://schemas.microsoft.com/office/drawing/2014/main" val="2473138552"/>
                    </a:ext>
                  </a:extLst>
                </a:gridCol>
                <a:gridCol w="1720260">
                  <a:extLst>
                    <a:ext uri="{9D8B030D-6E8A-4147-A177-3AD203B41FA5}">
                      <a16:colId xmlns:a16="http://schemas.microsoft.com/office/drawing/2014/main" val="3300661555"/>
                    </a:ext>
                  </a:extLst>
                </a:gridCol>
                <a:gridCol w="1720260">
                  <a:extLst>
                    <a:ext uri="{9D8B030D-6E8A-4147-A177-3AD203B41FA5}">
                      <a16:colId xmlns:a16="http://schemas.microsoft.com/office/drawing/2014/main" val="2595838035"/>
                    </a:ext>
                  </a:extLst>
                </a:gridCol>
                <a:gridCol w="1720260">
                  <a:extLst>
                    <a:ext uri="{9D8B030D-6E8A-4147-A177-3AD203B41FA5}">
                      <a16:colId xmlns:a16="http://schemas.microsoft.com/office/drawing/2014/main" val="1412017397"/>
                    </a:ext>
                  </a:extLst>
                </a:gridCol>
                <a:gridCol w="1720260">
                  <a:extLst>
                    <a:ext uri="{9D8B030D-6E8A-4147-A177-3AD203B41FA5}">
                      <a16:colId xmlns:a16="http://schemas.microsoft.com/office/drawing/2014/main" val="3627315443"/>
                    </a:ext>
                  </a:extLst>
                </a:gridCol>
                <a:gridCol w="1720260">
                  <a:extLst>
                    <a:ext uri="{9D8B030D-6E8A-4147-A177-3AD203B41FA5}">
                      <a16:colId xmlns:a16="http://schemas.microsoft.com/office/drawing/2014/main" val="1332930819"/>
                    </a:ext>
                  </a:extLst>
                </a:gridCol>
              </a:tblGrid>
              <a:tr h="208540"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Column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17937"/>
                  </a:ext>
                </a:extLst>
              </a:tr>
              <a:tr h="503736"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username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The username of the admin user.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31812"/>
                  </a:ext>
                </a:extLst>
              </a:tr>
              <a:tr h="503736"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varchar(30)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The password of the admin user.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81181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3747DC-A82A-D3FF-4F14-EF08F360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13326"/>
              </p:ext>
            </p:extLst>
          </p:nvPr>
        </p:nvGraphicFramePr>
        <p:xfrm>
          <a:off x="913796" y="3617164"/>
          <a:ext cx="10353759" cy="31165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34150">
                  <a:extLst>
                    <a:ext uri="{9D8B030D-6E8A-4147-A177-3AD203B41FA5}">
                      <a16:colId xmlns:a16="http://schemas.microsoft.com/office/drawing/2014/main" val="2300433667"/>
                    </a:ext>
                  </a:extLst>
                </a:gridCol>
                <a:gridCol w="2118889">
                  <a:extLst>
                    <a:ext uri="{9D8B030D-6E8A-4147-A177-3AD203B41FA5}">
                      <a16:colId xmlns:a16="http://schemas.microsoft.com/office/drawing/2014/main" val="3556728308"/>
                    </a:ext>
                  </a:extLst>
                </a:gridCol>
                <a:gridCol w="1833075">
                  <a:extLst>
                    <a:ext uri="{9D8B030D-6E8A-4147-A177-3AD203B41FA5}">
                      <a16:colId xmlns:a16="http://schemas.microsoft.com/office/drawing/2014/main" val="2379529397"/>
                    </a:ext>
                  </a:extLst>
                </a:gridCol>
                <a:gridCol w="1441962">
                  <a:extLst>
                    <a:ext uri="{9D8B030D-6E8A-4147-A177-3AD203B41FA5}">
                      <a16:colId xmlns:a16="http://schemas.microsoft.com/office/drawing/2014/main" val="2773930548"/>
                    </a:ext>
                  </a:extLst>
                </a:gridCol>
                <a:gridCol w="1006794">
                  <a:extLst>
                    <a:ext uri="{9D8B030D-6E8A-4147-A177-3AD203B41FA5}">
                      <a16:colId xmlns:a16="http://schemas.microsoft.com/office/drawing/2014/main" val="1246143041"/>
                    </a:ext>
                  </a:extLst>
                </a:gridCol>
                <a:gridCol w="2118889">
                  <a:extLst>
                    <a:ext uri="{9D8B030D-6E8A-4147-A177-3AD203B41FA5}">
                      <a16:colId xmlns:a16="http://schemas.microsoft.com/office/drawing/2014/main" val="3958273312"/>
                    </a:ext>
                  </a:extLst>
                </a:gridCol>
              </a:tblGrid>
              <a:tr h="343350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</a:rPr>
                        <a:t>Column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</a:rPr>
                        <a:t>Data Type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</a:rPr>
                        <a:t>Nullability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</a:rPr>
                        <a:t>Primary Key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</a:rPr>
                        <a:t>Foreign Key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51273"/>
                  </a:ext>
                </a:extLst>
              </a:tr>
              <a:tr h="505266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int(11)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NOT NULL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The ID of the communication record.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245068"/>
                  </a:ext>
                </a:extLst>
              </a:tr>
              <a:tr h="505266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from_id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varchar(30)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The ID of the sender of the communication.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84576"/>
                  </a:ext>
                </a:extLst>
              </a:tr>
              <a:tr h="505266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to_id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varchar(30)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The ID of the recipient of the communication.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310339"/>
                  </a:ext>
                </a:extLst>
              </a:tr>
              <a:tr h="343350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msg_content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The content of the communication.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201412"/>
                  </a:ext>
                </a:extLst>
              </a:tr>
              <a:tr h="505266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msg_date_time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varchar(30)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The date and time of the communication.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730258"/>
                  </a:ext>
                </a:extLst>
              </a:tr>
              <a:tr h="343350"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msg_type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varchar(30)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71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</a:rPr>
                        <a:t>The type of the communication.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10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5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14C85-E0FF-FF6A-F8B3-686B09A5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5" y="124259"/>
            <a:ext cx="11364686" cy="6544018"/>
          </a:xfrm>
        </p:spPr>
        <p:txBody>
          <a:bodyPr/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contactus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event_details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1244D1-38E1-284D-CCD9-32C8E6544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60821"/>
              </p:ext>
            </p:extLst>
          </p:nvPr>
        </p:nvGraphicFramePr>
        <p:xfrm>
          <a:off x="913795" y="788782"/>
          <a:ext cx="10353760" cy="186111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74041">
                  <a:extLst>
                    <a:ext uri="{9D8B030D-6E8A-4147-A177-3AD203B41FA5}">
                      <a16:colId xmlns:a16="http://schemas.microsoft.com/office/drawing/2014/main" val="3446648342"/>
                    </a:ext>
                  </a:extLst>
                </a:gridCol>
                <a:gridCol w="1209371">
                  <a:extLst>
                    <a:ext uri="{9D8B030D-6E8A-4147-A177-3AD203B41FA5}">
                      <a16:colId xmlns:a16="http://schemas.microsoft.com/office/drawing/2014/main" val="3326747422"/>
                    </a:ext>
                  </a:extLst>
                </a:gridCol>
                <a:gridCol w="1209371">
                  <a:extLst>
                    <a:ext uri="{9D8B030D-6E8A-4147-A177-3AD203B41FA5}">
                      <a16:colId xmlns:a16="http://schemas.microsoft.com/office/drawing/2014/main" val="742192366"/>
                    </a:ext>
                  </a:extLst>
                </a:gridCol>
                <a:gridCol w="1209371">
                  <a:extLst>
                    <a:ext uri="{9D8B030D-6E8A-4147-A177-3AD203B41FA5}">
                      <a16:colId xmlns:a16="http://schemas.microsoft.com/office/drawing/2014/main" val="3879455314"/>
                    </a:ext>
                  </a:extLst>
                </a:gridCol>
                <a:gridCol w="1209371">
                  <a:extLst>
                    <a:ext uri="{9D8B030D-6E8A-4147-A177-3AD203B41FA5}">
                      <a16:colId xmlns:a16="http://schemas.microsoft.com/office/drawing/2014/main" val="2761839156"/>
                    </a:ext>
                  </a:extLst>
                </a:gridCol>
                <a:gridCol w="4442235">
                  <a:extLst>
                    <a:ext uri="{9D8B030D-6E8A-4147-A177-3AD203B41FA5}">
                      <a16:colId xmlns:a16="http://schemas.microsoft.com/office/drawing/2014/main" val="3868509066"/>
                    </a:ext>
                  </a:extLst>
                </a:gridCol>
              </a:tblGrid>
              <a:tr h="3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98176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contact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55596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varchar(200)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person who contacted us.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55364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varchar(200)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email address of the person who contacted us.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221578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subject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varchar(200)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subject of the contact message.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19728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message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message of the contact message.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469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A343BA-B3D1-7CCE-0DAE-43C57878F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23419"/>
              </p:ext>
            </p:extLst>
          </p:nvPr>
        </p:nvGraphicFramePr>
        <p:xfrm>
          <a:off x="885545" y="3570937"/>
          <a:ext cx="11020314" cy="31628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36719">
                  <a:extLst>
                    <a:ext uri="{9D8B030D-6E8A-4147-A177-3AD203B41FA5}">
                      <a16:colId xmlns:a16="http://schemas.microsoft.com/office/drawing/2014/main" val="3816330088"/>
                    </a:ext>
                  </a:extLst>
                </a:gridCol>
                <a:gridCol w="1836719">
                  <a:extLst>
                    <a:ext uri="{9D8B030D-6E8A-4147-A177-3AD203B41FA5}">
                      <a16:colId xmlns:a16="http://schemas.microsoft.com/office/drawing/2014/main" val="63624517"/>
                    </a:ext>
                  </a:extLst>
                </a:gridCol>
                <a:gridCol w="1836719">
                  <a:extLst>
                    <a:ext uri="{9D8B030D-6E8A-4147-A177-3AD203B41FA5}">
                      <a16:colId xmlns:a16="http://schemas.microsoft.com/office/drawing/2014/main" val="3091464559"/>
                    </a:ext>
                  </a:extLst>
                </a:gridCol>
                <a:gridCol w="1836719">
                  <a:extLst>
                    <a:ext uri="{9D8B030D-6E8A-4147-A177-3AD203B41FA5}">
                      <a16:colId xmlns:a16="http://schemas.microsoft.com/office/drawing/2014/main" val="3082822318"/>
                    </a:ext>
                  </a:extLst>
                </a:gridCol>
                <a:gridCol w="1836719">
                  <a:extLst>
                    <a:ext uri="{9D8B030D-6E8A-4147-A177-3AD203B41FA5}">
                      <a16:colId xmlns:a16="http://schemas.microsoft.com/office/drawing/2014/main" val="1151227096"/>
                    </a:ext>
                  </a:extLst>
                </a:gridCol>
                <a:gridCol w="1836719">
                  <a:extLst>
                    <a:ext uri="{9D8B030D-6E8A-4147-A177-3AD203B41FA5}">
                      <a16:colId xmlns:a16="http://schemas.microsoft.com/office/drawing/2014/main" val="208274874"/>
                    </a:ext>
                  </a:extLst>
                </a:gridCol>
              </a:tblGrid>
              <a:tr h="273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6255"/>
                  </a:ext>
                </a:extLst>
              </a:tr>
              <a:tr h="273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event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30740"/>
                  </a:ext>
                </a:extLst>
              </a:tr>
              <a:tr h="273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title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title of the event.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97439"/>
                  </a:ext>
                </a:extLst>
              </a:tr>
              <a:tr h="273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event_details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details of the event.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27840"/>
                  </a:ext>
                </a:extLst>
              </a:tr>
              <a:tr h="517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pic_name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image associated with the event.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897965"/>
                  </a:ext>
                </a:extLst>
              </a:tr>
              <a:tr h="517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upload_by_id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user who uploaded the event.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075342"/>
                  </a:ext>
                </a:extLst>
              </a:tr>
              <a:tr h="517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upload_by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'NA'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user who uploaded the event.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03976"/>
                  </a:ext>
                </a:extLst>
              </a:tr>
              <a:tr h="517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archive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tinyint(4)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'0'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Indicates whether the event is archived.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1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8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14C85-E0FF-FF6A-F8B3-686B09A5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373224"/>
            <a:ext cx="11364686" cy="6295053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footer: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0F1D7E-ACDA-50E4-4EDB-A9ECDCEC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55639"/>
              </p:ext>
            </p:extLst>
          </p:nvPr>
        </p:nvGraphicFramePr>
        <p:xfrm>
          <a:off x="924445" y="869211"/>
          <a:ext cx="10944096" cy="45425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4016">
                  <a:extLst>
                    <a:ext uri="{9D8B030D-6E8A-4147-A177-3AD203B41FA5}">
                      <a16:colId xmlns:a16="http://schemas.microsoft.com/office/drawing/2014/main" val="519360055"/>
                    </a:ext>
                  </a:extLst>
                </a:gridCol>
                <a:gridCol w="1824016">
                  <a:extLst>
                    <a:ext uri="{9D8B030D-6E8A-4147-A177-3AD203B41FA5}">
                      <a16:colId xmlns:a16="http://schemas.microsoft.com/office/drawing/2014/main" val="2784301680"/>
                    </a:ext>
                  </a:extLst>
                </a:gridCol>
                <a:gridCol w="1824016">
                  <a:extLst>
                    <a:ext uri="{9D8B030D-6E8A-4147-A177-3AD203B41FA5}">
                      <a16:colId xmlns:a16="http://schemas.microsoft.com/office/drawing/2014/main" val="3810039530"/>
                    </a:ext>
                  </a:extLst>
                </a:gridCol>
                <a:gridCol w="1824016">
                  <a:extLst>
                    <a:ext uri="{9D8B030D-6E8A-4147-A177-3AD203B41FA5}">
                      <a16:colId xmlns:a16="http://schemas.microsoft.com/office/drawing/2014/main" val="1447130187"/>
                    </a:ext>
                  </a:extLst>
                </a:gridCol>
                <a:gridCol w="1824016">
                  <a:extLst>
                    <a:ext uri="{9D8B030D-6E8A-4147-A177-3AD203B41FA5}">
                      <a16:colId xmlns:a16="http://schemas.microsoft.com/office/drawing/2014/main" val="1538421875"/>
                    </a:ext>
                  </a:extLst>
                </a:gridCol>
                <a:gridCol w="1824016">
                  <a:extLst>
                    <a:ext uri="{9D8B030D-6E8A-4147-A177-3AD203B41FA5}">
                      <a16:colId xmlns:a16="http://schemas.microsoft.com/office/drawing/2014/main" val="1081927801"/>
                    </a:ext>
                  </a:extLst>
                </a:gridCol>
              </a:tblGrid>
              <a:tr h="263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900950"/>
                  </a:ext>
                </a:extLst>
              </a:tr>
              <a:tr h="263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footer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99673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contact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contact information for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303200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email address for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296593"/>
                  </a:ext>
                </a:extLst>
              </a:tr>
              <a:tr h="263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address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address of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28701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map_link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link to the website's map.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03854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twitter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Twitter handle for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540406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facebook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Facebook page for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298588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instagram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Instagram handle for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0519"/>
                  </a:ext>
                </a:extLst>
              </a:tr>
              <a:tr h="498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github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GitHub handle for the website.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33956"/>
                  </a:ext>
                </a:extLst>
              </a:tr>
              <a:tr h="263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website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website's URL.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72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65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14C85-E0FF-FF6A-F8B3-686B09A5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373224"/>
            <a:ext cx="11364686" cy="6295053"/>
          </a:xfrm>
        </p:spPr>
        <p:txBody>
          <a:bodyPr/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faq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marR="92710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gallery: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630CCA-2F5E-3207-7040-28B91506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8327"/>
              </p:ext>
            </p:extLst>
          </p:nvPr>
        </p:nvGraphicFramePr>
        <p:xfrm>
          <a:off x="919163" y="781478"/>
          <a:ext cx="10501506" cy="191507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0251">
                  <a:extLst>
                    <a:ext uri="{9D8B030D-6E8A-4147-A177-3AD203B41FA5}">
                      <a16:colId xmlns:a16="http://schemas.microsoft.com/office/drawing/2014/main" val="1361586824"/>
                    </a:ext>
                  </a:extLst>
                </a:gridCol>
                <a:gridCol w="1750251">
                  <a:extLst>
                    <a:ext uri="{9D8B030D-6E8A-4147-A177-3AD203B41FA5}">
                      <a16:colId xmlns:a16="http://schemas.microsoft.com/office/drawing/2014/main" val="1889737015"/>
                    </a:ext>
                  </a:extLst>
                </a:gridCol>
                <a:gridCol w="1750251">
                  <a:extLst>
                    <a:ext uri="{9D8B030D-6E8A-4147-A177-3AD203B41FA5}">
                      <a16:colId xmlns:a16="http://schemas.microsoft.com/office/drawing/2014/main" val="578406039"/>
                    </a:ext>
                  </a:extLst>
                </a:gridCol>
                <a:gridCol w="1750251">
                  <a:extLst>
                    <a:ext uri="{9D8B030D-6E8A-4147-A177-3AD203B41FA5}">
                      <a16:colId xmlns:a16="http://schemas.microsoft.com/office/drawing/2014/main" val="956410922"/>
                    </a:ext>
                  </a:extLst>
                </a:gridCol>
                <a:gridCol w="1750251">
                  <a:extLst>
                    <a:ext uri="{9D8B030D-6E8A-4147-A177-3AD203B41FA5}">
                      <a16:colId xmlns:a16="http://schemas.microsoft.com/office/drawing/2014/main" val="2870837724"/>
                    </a:ext>
                  </a:extLst>
                </a:gridCol>
                <a:gridCol w="1750251">
                  <a:extLst>
                    <a:ext uri="{9D8B030D-6E8A-4147-A177-3AD203B41FA5}">
                      <a16:colId xmlns:a16="http://schemas.microsoft.com/office/drawing/2014/main" val="3078648245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68814"/>
                  </a:ext>
                </a:extLst>
              </a:tr>
              <a:tr h="2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FAQ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63390"/>
                  </a:ext>
                </a:extLst>
              </a:tr>
              <a:tr h="28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question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question in the FAQ.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83550"/>
                  </a:ext>
                </a:extLst>
              </a:tr>
              <a:tr h="534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answer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answer to the FAQ question.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767897"/>
                  </a:ext>
                </a:extLst>
              </a:tr>
              <a:tr h="534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DEFAULT NULL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date the FAQ was created.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7731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87E16F-E685-336F-D234-BFF5CAC1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07698"/>
              </p:ext>
            </p:extLst>
          </p:nvPr>
        </p:nvGraphicFramePr>
        <p:xfrm>
          <a:off x="919164" y="3321698"/>
          <a:ext cx="10353672" cy="348940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25612">
                  <a:extLst>
                    <a:ext uri="{9D8B030D-6E8A-4147-A177-3AD203B41FA5}">
                      <a16:colId xmlns:a16="http://schemas.microsoft.com/office/drawing/2014/main" val="250048013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838312065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141239660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021194557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810753156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386458031"/>
                    </a:ext>
                  </a:extLst>
                </a:gridCol>
              </a:tblGrid>
              <a:tr h="243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Nullability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88362"/>
                  </a:ext>
                </a:extLst>
              </a:tr>
              <a:tr h="46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gallery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05008"/>
                  </a:ext>
                </a:extLst>
              </a:tr>
              <a:tr h="243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title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title of the gallery.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50768"/>
                  </a:ext>
                </a:extLst>
              </a:tr>
              <a:tr h="243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details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details of the gallery.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410100"/>
                  </a:ext>
                </a:extLst>
              </a:tr>
              <a:tr h="46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pic_name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image in the gallery.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68800"/>
                  </a:ext>
                </a:extLst>
              </a:tr>
              <a:tr h="46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upload_by_id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'0'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user who uploaded the image.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993118"/>
                  </a:ext>
                </a:extLst>
              </a:tr>
              <a:tr h="46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upload_by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'NA'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user who uploaded the image.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057771"/>
                  </a:ext>
                </a:extLst>
              </a:tr>
              <a:tr h="46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archive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'0'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Indicates whether the gallery is archived.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42979"/>
                  </a:ext>
                </a:extLst>
              </a:tr>
              <a:tr h="46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date the gallery was created.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4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43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14C85-E0FF-FF6A-F8B3-686B09A5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74646"/>
            <a:ext cx="11364686" cy="6593632"/>
          </a:xfrm>
        </p:spPr>
        <p:txBody>
          <a:bodyPr/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job_details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(job post’s details):</a:t>
            </a: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marR="92710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marR="92710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session_join_list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56D32-5FC8-AA78-36AF-BE06B9D51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57902"/>
              </p:ext>
            </p:extLst>
          </p:nvPr>
        </p:nvGraphicFramePr>
        <p:xfrm>
          <a:off x="774441" y="498919"/>
          <a:ext cx="10913706" cy="26734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8951">
                  <a:extLst>
                    <a:ext uri="{9D8B030D-6E8A-4147-A177-3AD203B41FA5}">
                      <a16:colId xmlns:a16="http://schemas.microsoft.com/office/drawing/2014/main" val="38120106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2661767082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4260723806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1794102946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1418523552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798757680"/>
                    </a:ext>
                  </a:extLst>
                </a:gridCol>
              </a:tblGrid>
              <a:tr h="226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73842324"/>
                  </a:ext>
                </a:extLst>
              </a:tr>
              <a:tr h="429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job details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233208519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designation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designation of the job.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131765746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requirments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requirements for the job.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523087284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company_name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company.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43742341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salary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salary for the job.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868543585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email address for the job.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10405496"/>
                  </a:ext>
                </a:extLst>
              </a:tr>
              <a:tr h="429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add_by_id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user who added the job.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909933301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date the job was added.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551581386"/>
                  </a:ext>
                </a:extLst>
              </a:tr>
              <a:tr h="226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jd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varchar(150)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job description.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463428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3C784C-1F9D-00A9-3721-857B9F672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7681"/>
              </p:ext>
            </p:extLst>
          </p:nvPr>
        </p:nvGraphicFramePr>
        <p:xfrm>
          <a:off x="774440" y="3865671"/>
          <a:ext cx="10913706" cy="12491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8951">
                  <a:extLst>
                    <a:ext uri="{9D8B030D-6E8A-4147-A177-3AD203B41FA5}">
                      <a16:colId xmlns:a16="http://schemas.microsoft.com/office/drawing/2014/main" val="2007380282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2393029273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3750902180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1505427680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410168740"/>
                    </a:ext>
                  </a:extLst>
                </a:gridCol>
                <a:gridCol w="1818951">
                  <a:extLst>
                    <a:ext uri="{9D8B030D-6E8A-4147-A177-3AD203B41FA5}">
                      <a16:colId xmlns:a16="http://schemas.microsoft.com/office/drawing/2014/main" val="2090191069"/>
                    </a:ext>
                  </a:extLst>
                </a:gridCol>
              </a:tblGrid>
              <a:tr h="21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60987"/>
                  </a:ext>
                </a:extLst>
              </a:tr>
              <a:tr h="408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session join list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347864"/>
                  </a:ext>
                </a:extLst>
              </a:tr>
              <a:tr h="21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session.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271915"/>
                  </a:ext>
                </a:extLst>
              </a:tr>
              <a:tr h="408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student_id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ID of the student who joined the session.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8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0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71FFC2-5902-227B-035B-AF3AF79754D3}"/>
              </a:ext>
            </a:extLst>
          </p:cNvPr>
          <p:cNvSpPr txBox="1"/>
          <p:nvPr/>
        </p:nvSpPr>
        <p:spPr>
          <a:xfrm>
            <a:off x="566835" y="398497"/>
            <a:ext cx="654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profile_details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(work detail’s):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3C81E7-61EC-9CD2-8377-7D02126D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44372"/>
              </p:ext>
            </p:extLst>
          </p:nvPr>
        </p:nvGraphicFramePr>
        <p:xfrm>
          <a:off x="306354" y="1079645"/>
          <a:ext cx="11579292" cy="41550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29882">
                  <a:extLst>
                    <a:ext uri="{9D8B030D-6E8A-4147-A177-3AD203B41FA5}">
                      <a16:colId xmlns:a16="http://schemas.microsoft.com/office/drawing/2014/main" val="2577640612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253001672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2764978134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910273946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43046584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2638672976"/>
                    </a:ext>
                  </a:extLst>
                </a:gridCol>
              </a:tblGrid>
              <a:tr h="196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60804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int(11)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profile details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880029"/>
                  </a:ext>
                </a:extLst>
              </a:tr>
              <a:tr h="196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DEFAULT NULL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user.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832204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org_name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varchar(100)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organization.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35142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org_city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city of the organization.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286755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designation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designation of the user in the organization.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497058"/>
                  </a:ext>
                </a:extLst>
              </a:tr>
              <a:tr h="54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org_j_date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start date of the user's employment in the organization.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65473"/>
                  </a:ext>
                </a:extLst>
              </a:tr>
              <a:tr h="54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org_e_date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end date of the user's employment in the organization.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78524"/>
                  </a:ext>
                </a:extLst>
              </a:tr>
              <a:tr h="54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current_org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Whether the user is currently employed in the organization.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888114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job_detail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'NA'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A brief description of the user's job.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5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71FFC2-5902-227B-035B-AF3AF79754D3}"/>
              </a:ext>
            </a:extLst>
          </p:cNvPr>
          <p:cNvSpPr txBox="1"/>
          <p:nvPr/>
        </p:nvSpPr>
        <p:spPr>
          <a:xfrm>
            <a:off x="566835" y="398497"/>
            <a:ext cx="654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sessions_details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F6699-A6E6-D029-03F4-C8FD6AD9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5264"/>
              </p:ext>
            </p:extLst>
          </p:nvPr>
        </p:nvGraphicFramePr>
        <p:xfrm>
          <a:off x="690466" y="1030618"/>
          <a:ext cx="10898154" cy="24983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6359">
                  <a:extLst>
                    <a:ext uri="{9D8B030D-6E8A-4147-A177-3AD203B41FA5}">
                      <a16:colId xmlns:a16="http://schemas.microsoft.com/office/drawing/2014/main" val="3742755641"/>
                    </a:ext>
                  </a:extLst>
                </a:gridCol>
                <a:gridCol w="1816359">
                  <a:extLst>
                    <a:ext uri="{9D8B030D-6E8A-4147-A177-3AD203B41FA5}">
                      <a16:colId xmlns:a16="http://schemas.microsoft.com/office/drawing/2014/main" val="3520056393"/>
                    </a:ext>
                  </a:extLst>
                </a:gridCol>
                <a:gridCol w="1816359">
                  <a:extLst>
                    <a:ext uri="{9D8B030D-6E8A-4147-A177-3AD203B41FA5}">
                      <a16:colId xmlns:a16="http://schemas.microsoft.com/office/drawing/2014/main" val="1750838886"/>
                    </a:ext>
                  </a:extLst>
                </a:gridCol>
                <a:gridCol w="1816359">
                  <a:extLst>
                    <a:ext uri="{9D8B030D-6E8A-4147-A177-3AD203B41FA5}">
                      <a16:colId xmlns:a16="http://schemas.microsoft.com/office/drawing/2014/main" val="881865459"/>
                    </a:ext>
                  </a:extLst>
                </a:gridCol>
                <a:gridCol w="1816359">
                  <a:extLst>
                    <a:ext uri="{9D8B030D-6E8A-4147-A177-3AD203B41FA5}">
                      <a16:colId xmlns:a16="http://schemas.microsoft.com/office/drawing/2014/main" val="3703285730"/>
                    </a:ext>
                  </a:extLst>
                </a:gridCol>
                <a:gridCol w="1816359">
                  <a:extLst>
                    <a:ext uri="{9D8B030D-6E8A-4147-A177-3AD203B41FA5}">
                      <a16:colId xmlns:a16="http://schemas.microsoft.com/office/drawing/2014/main" val="3623744798"/>
                    </a:ext>
                  </a:extLst>
                </a:gridCol>
              </a:tblGrid>
              <a:tr h="21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650716714"/>
                  </a:ext>
                </a:extLst>
              </a:tr>
              <a:tr h="408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session details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67551247"/>
                  </a:ext>
                </a:extLst>
              </a:tr>
              <a:tr h="21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session_types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varchar(100)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type of session.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94602299"/>
                  </a:ext>
                </a:extLst>
              </a:tr>
              <a:tr h="21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session_details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details of the session.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936878368"/>
                  </a:ext>
                </a:extLst>
              </a:tr>
              <a:tr h="408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session_d_t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date and time of the session.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66751033"/>
                  </a:ext>
                </a:extLst>
              </a:tr>
              <a:tr h="408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session_arrange_by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varchar(30)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name of the person who arranged the session.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18654794"/>
                  </a:ext>
                </a:extLst>
              </a:tr>
              <a:tr h="408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session_arrange_id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'0'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person who arranged the session.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05650175"/>
                  </a:ext>
                </a:extLst>
              </a:tr>
              <a:tr h="215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session_link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varchar(255)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'NA'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link to the session.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301964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AAA6F-2960-8AE1-97FA-AF67D557D8F7}"/>
              </a:ext>
            </a:extLst>
          </p:cNvPr>
          <p:cNvSpPr txBox="1"/>
          <p:nvPr/>
        </p:nvSpPr>
        <p:spPr>
          <a:xfrm>
            <a:off x="501521" y="36735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teacher_db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985CAC-5B0A-18A2-ABD4-3CE49F67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1390"/>
              </p:ext>
            </p:extLst>
          </p:nvPr>
        </p:nvGraphicFramePr>
        <p:xfrm>
          <a:off x="690466" y="4246157"/>
          <a:ext cx="10898154" cy="16507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306">
                  <a:extLst>
                    <a:ext uri="{9D8B030D-6E8A-4147-A177-3AD203B41FA5}">
                      <a16:colId xmlns:a16="http://schemas.microsoft.com/office/drawing/2014/main" val="68071549"/>
                    </a:ext>
                  </a:extLst>
                </a:gridCol>
                <a:gridCol w="1642664">
                  <a:extLst>
                    <a:ext uri="{9D8B030D-6E8A-4147-A177-3AD203B41FA5}">
                      <a16:colId xmlns:a16="http://schemas.microsoft.com/office/drawing/2014/main" val="3368094145"/>
                    </a:ext>
                  </a:extLst>
                </a:gridCol>
                <a:gridCol w="2136507">
                  <a:extLst>
                    <a:ext uri="{9D8B030D-6E8A-4147-A177-3AD203B41FA5}">
                      <a16:colId xmlns:a16="http://schemas.microsoft.com/office/drawing/2014/main" val="313449566"/>
                    </a:ext>
                  </a:extLst>
                </a:gridCol>
                <a:gridCol w="1642664">
                  <a:extLst>
                    <a:ext uri="{9D8B030D-6E8A-4147-A177-3AD203B41FA5}">
                      <a16:colId xmlns:a16="http://schemas.microsoft.com/office/drawing/2014/main" val="4266414345"/>
                    </a:ext>
                  </a:extLst>
                </a:gridCol>
                <a:gridCol w="4273013">
                  <a:extLst>
                    <a:ext uri="{9D8B030D-6E8A-4147-A177-3AD203B41FA5}">
                      <a16:colId xmlns:a16="http://schemas.microsoft.com/office/drawing/2014/main" val="3714587825"/>
                    </a:ext>
                  </a:extLst>
                </a:gridCol>
              </a:tblGrid>
              <a:tr h="27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01727730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teacher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69227175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t_fname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first name of the teacher.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66831640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t_lname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last name of the teacher.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11175348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t_email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email address of the teacher.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378888794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t_mobile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mobile number of the teacher.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26450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7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F80-E940-74B6-E702-A8A1E755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9598-9580-9B11-D72A-2797C9CF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01616"/>
          </a:xfrm>
        </p:spPr>
        <p:txBody>
          <a:bodyPr numCol="1">
            <a:normAutofit/>
          </a:bodyPr>
          <a:lstStyle/>
          <a:p>
            <a:pPr marR="92710" algn="just">
              <a:lnSpc>
                <a:spcPct val="14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Comprehensive platform for alumni engagement and networking.</a:t>
            </a:r>
          </a:p>
          <a:p>
            <a:pPr marR="92710" algn="just">
              <a:lnSpc>
                <a:spcPct val="14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Connect alumni of the educational institution.</a:t>
            </a:r>
          </a:p>
          <a:p>
            <a:pPr marR="92710" algn="just">
              <a:lnSpc>
                <a:spcPct val="14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User-friendly and centralized platform.</a:t>
            </a:r>
          </a:p>
          <a:p>
            <a:pPr marR="92710" algn="just">
              <a:lnSpc>
                <a:spcPct val="14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Interact, share information, and stay connected.</a:t>
            </a:r>
          </a:p>
          <a:p>
            <a:pPr marR="92710" algn="just">
              <a:lnSpc>
                <a:spcPct val="14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Key components and functionalities: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Alumni Profile Creation and Search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Contact with Teachers and Current Students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Event and Job Postings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Gallery of Photos and Memories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Organize Sessions and Workshops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Tracking Session Participation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Newsletter Distribution</a:t>
            </a:r>
          </a:p>
          <a:p>
            <a:pPr marL="682650" marR="92710" lvl="3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Admin Panel for User Management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464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71FFC2-5902-227B-035B-AF3AF79754D3}"/>
              </a:ext>
            </a:extLst>
          </p:cNvPr>
          <p:cNvSpPr txBox="1"/>
          <p:nvPr/>
        </p:nvSpPr>
        <p:spPr>
          <a:xfrm>
            <a:off x="566835" y="398497"/>
            <a:ext cx="654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user_details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EF822D-4997-1DE9-5F12-B7ED6CAFB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41837"/>
              </p:ext>
            </p:extLst>
          </p:nvPr>
        </p:nvGraphicFramePr>
        <p:xfrm>
          <a:off x="676986" y="990354"/>
          <a:ext cx="10864980" cy="51118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72996">
                  <a:extLst>
                    <a:ext uri="{9D8B030D-6E8A-4147-A177-3AD203B41FA5}">
                      <a16:colId xmlns:a16="http://schemas.microsoft.com/office/drawing/2014/main" val="3048152038"/>
                    </a:ext>
                  </a:extLst>
                </a:gridCol>
                <a:gridCol w="2172996">
                  <a:extLst>
                    <a:ext uri="{9D8B030D-6E8A-4147-A177-3AD203B41FA5}">
                      <a16:colId xmlns:a16="http://schemas.microsoft.com/office/drawing/2014/main" val="3267745564"/>
                    </a:ext>
                  </a:extLst>
                </a:gridCol>
                <a:gridCol w="2172996">
                  <a:extLst>
                    <a:ext uri="{9D8B030D-6E8A-4147-A177-3AD203B41FA5}">
                      <a16:colId xmlns:a16="http://schemas.microsoft.com/office/drawing/2014/main" val="1561610991"/>
                    </a:ext>
                  </a:extLst>
                </a:gridCol>
                <a:gridCol w="2172996">
                  <a:extLst>
                    <a:ext uri="{9D8B030D-6E8A-4147-A177-3AD203B41FA5}">
                      <a16:colId xmlns:a16="http://schemas.microsoft.com/office/drawing/2014/main" val="3906550136"/>
                    </a:ext>
                  </a:extLst>
                </a:gridCol>
                <a:gridCol w="2172996">
                  <a:extLst>
                    <a:ext uri="{9D8B030D-6E8A-4147-A177-3AD203B41FA5}">
                      <a16:colId xmlns:a16="http://schemas.microsoft.com/office/drawing/2014/main" val="1846371589"/>
                    </a:ext>
                  </a:extLst>
                </a:gridCol>
              </a:tblGrid>
              <a:tr h="244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Column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Nullability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extLst>
                  <a:ext uri="{0D108BD9-81ED-4DB2-BD59-A6C34878D82A}">
                    <a16:rowId xmlns:a16="http://schemas.microsoft.com/office/drawing/2014/main" val="2822288368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int(11)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3007026317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user_type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type of user (student, teacher, admin, etc.).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ctr"/>
                </a:tc>
                <a:extLst>
                  <a:ext uri="{0D108BD9-81ED-4DB2-BD59-A6C34878D82A}">
                    <a16:rowId xmlns:a16="http://schemas.microsoft.com/office/drawing/2014/main" val="4165539379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fname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first name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4001871103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lname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last name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1635203157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mobile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mobile number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1095278532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email address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343977833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dob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date of birth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3313390050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gender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3391295516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pwd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varchar(50)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password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2148707639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instagram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Instagram handle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703487604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facebook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Facebook handle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1711157117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twitter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Twitter handle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1535059579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git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GitHub handle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2158663822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address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1504904529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varchar(50)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profession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3738652565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skill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skills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2314950436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website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website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66283690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photo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'NA'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The photo of the user.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243996815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bio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varchar(200)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DEFAULT 'Add bio'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00" dirty="0">
                          <a:effectLst/>
                        </a:rPr>
                        <a:t>The bio of the user.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5765" marR="25765" marT="17177" marB="17177" anchor="b"/>
                </a:tc>
                <a:extLst>
                  <a:ext uri="{0D108BD9-81ED-4DB2-BD59-A6C34878D82A}">
                    <a16:rowId xmlns:a16="http://schemas.microsoft.com/office/drawing/2014/main" val="360153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0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71FFC2-5902-227B-035B-AF3AF79754D3}"/>
              </a:ext>
            </a:extLst>
          </p:cNvPr>
          <p:cNvSpPr txBox="1"/>
          <p:nvPr/>
        </p:nvSpPr>
        <p:spPr>
          <a:xfrm>
            <a:off x="566835" y="398497"/>
            <a:ext cx="654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271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structure for table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student_db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2E567-8ED2-BF5D-E5F5-F51F1DE32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9651"/>
              </p:ext>
            </p:extLst>
          </p:nvPr>
        </p:nvGraphicFramePr>
        <p:xfrm>
          <a:off x="761188" y="1086671"/>
          <a:ext cx="10724795" cy="4465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44959">
                  <a:extLst>
                    <a:ext uri="{9D8B030D-6E8A-4147-A177-3AD203B41FA5}">
                      <a16:colId xmlns:a16="http://schemas.microsoft.com/office/drawing/2014/main" val="2451957081"/>
                    </a:ext>
                  </a:extLst>
                </a:gridCol>
                <a:gridCol w="2144959">
                  <a:extLst>
                    <a:ext uri="{9D8B030D-6E8A-4147-A177-3AD203B41FA5}">
                      <a16:colId xmlns:a16="http://schemas.microsoft.com/office/drawing/2014/main" val="1968388375"/>
                    </a:ext>
                  </a:extLst>
                </a:gridCol>
                <a:gridCol w="2144959">
                  <a:extLst>
                    <a:ext uri="{9D8B030D-6E8A-4147-A177-3AD203B41FA5}">
                      <a16:colId xmlns:a16="http://schemas.microsoft.com/office/drawing/2014/main" val="2690259234"/>
                    </a:ext>
                  </a:extLst>
                </a:gridCol>
                <a:gridCol w="2144959">
                  <a:extLst>
                    <a:ext uri="{9D8B030D-6E8A-4147-A177-3AD203B41FA5}">
                      <a16:colId xmlns:a16="http://schemas.microsoft.com/office/drawing/2014/main" val="1964750543"/>
                    </a:ext>
                  </a:extLst>
                </a:gridCol>
                <a:gridCol w="2144959">
                  <a:extLst>
                    <a:ext uri="{9D8B030D-6E8A-4147-A177-3AD203B41FA5}">
                      <a16:colId xmlns:a16="http://schemas.microsoft.com/office/drawing/2014/main" val="3992225702"/>
                    </a:ext>
                  </a:extLst>
                </a:gridCol>
              </a:tblGrid>
              <a:tr h="294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Column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Data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Nullability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866133583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int(11)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ID of the student record.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688059193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s_fname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varchar(70)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first name of the student.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2713406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s_lname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varchar(70)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last name of the student.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82090690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email address of the student.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31582058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s_batch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batch of the student.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32456704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s_div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'NA'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division of the student.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483874768"/>
                  </a:ext>
                </a:extLst>
              </a:tr>
              <a:tr h="821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s_mobile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varchar(45)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DEFAULT 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The mobile number of the student.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26729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BC9E-0392-9824-68F3-49DB404B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586"/>
            <a:ext cx="10353762" cy="970450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3431-9EB4-DA1E-5368-DBD11FFB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6093"/>
            <a:ext cx="10353762" cy="5184321"/>
          </a:xfrm>
        </p:spPr>
        <p:txBody>
          <a:bodyPr>
            <a:normAutofit/>
          </a:bodyPr>
          <a:lstStyle/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Alumni Profile Creation: Personalized profiles with contact details, professional experience, and other relevant information, facilitating effective networking.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Searchable Alumni Directory: Enables targeted searches based on location, industry, skills, and profession for meaningful collaborations.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Contact with Teachers and Current Students: Seamless communication for knowledge exchange, mentorship, and appreciation.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Interaction with Current Students: Offers guidance, shares experiences, and supports the educational journey of current students.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Event and Job Postings: Posts and views upcoming events and job opportunities, promoting career growth and networking.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Gallery of Photos and Memories: Upload and share photos to strengthen the emotional bond between alumni and their alma mater.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Organize Sessions and Workshops: Alumni can host knowledge exchange sessions and invite participants.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Tracking Session Participation: Visibility into the list of participants in organized sessions fosters a sense of community.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Newsletter Distribution: Regular updates on institutional activities, alumni achievements, and events.</a:t>
            </a:r>
          </a:p>
          <a:p>
            <a:pPr marR="9271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</a:rPr>
              <a:t>Admin Panel: Manage user accounts, monitor activities, and moderate content for smooth functioning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1812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10D9-025B-5ADC-2BCC-E673650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743"/>
            <a:ext cx="10353762" cy="970450"/>
          </a:xfrm>
        </p:spPr>
        <p:txBody>
          <a:bodyPr/>
          <a:lstStyle/>
          <a:p>
            <a:r>
              <a:rPr lang="en-IN" dirty="0"/>
              <a:t>Objective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6D28-820D-BCA6-B8B3-458C7EB1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04207"/>
            <a:ext cx="10744805" cy="5853793"/>
          </a:xfrm>
        </p:spPr>
        <p:txBody>
          <a:bodyPr>
            <a:normAutofit/>
          </a:bodyPr>
          <a:lstStyle/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Enhanced Alumni Engagement: Create a centralized platform for networking and interaction, fostering a sense of community and belonging with the educational institution.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Facilitate Networking: Enable seamless networking among alumni through a searchable directory, promoting meaningful collaborations.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Promote Knowledge Exchange: Foster knowledge exchange, mentorship, and appreciation by facilitating alumni's interaction with current and retired teachers.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Support for Current Students: Provide guidance, share experiences, and offer valuable insights to support the educational journey of current students.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Event and Job Opportunities: Enable alumni to post and view upcoming events and job opportunities, promoting career growth and networking.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Memories and Nostalgia: Allow alumni to share photos and memories, fostering nostalgia and strengthening emotional bonds with their alma mater.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Knowledge Sharing Sessions: Empower alumni to organize sessions, workshops, or webinars, promoting knowledge sharing and skill development.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Timely Communication: Facilitate communication through newsletters containing updates on institutional activities and achievements.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Admin Management: Provide an admin panel for smooth user account management, system monitoring, and content moderation.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Enhanced Alumni-Teacher Relationship: Strengthen the bond between alumni and teachers through continued interaction and appreciation.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Professional Networking: Foster professional networking opportunities, enabling alumni to connect with peers in their industries.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Institutional Involvement: Encourage greater alumni participation in the institution's events and activities, strengthening their ties with the alma mater.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User-Friendly Interface: Design an intuitive and user-friendly interface for a seamless experience, regardless of technical proficiency.</a:t>
            </a:r>
          </a:p>
        </p:txBody>
      </p:sp>
    </p:spTree>
    <p:extLst>
      <p:ext uri="{BB962C8B-B14F-4D97-AF65-F5344CB8AC3E}">
        <p14:creationId xmlns:p14="http://schemas.microsoft.com/office/powerpoint/2010/main" val="426980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52D5-255F-1F54-6196-EDB51A9E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Operating Environment-Hardware and 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3FE2-EF9E-26EC-775A-F1373194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699792"/>
            <a:ext cx="11601450" cy="4058751"/>
          </a:xfrm>
        </p:spPr>
        <p:txBody>
          <a:bodyPr numCol="2">
            <a:normAutofit/>
          </a:bodyPr>
          <a:lstStyle/>
          <a:p>
            <a:pPr marR="92710" algn="just">
              <a:lnSpc>
                <a:spcPct val="15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Server: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Operating System: Ubuntu 20.04 LTS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Web Server: Apache HTTP Server 2.4.41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Java Development Kit (JDK): OpenJDK 11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Java Servlet Container: Apache Tomcat 9.0.41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Database Management System: MySQL 5.7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Version Control System: Git 2.25.1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SSL Certificate: Let's Encrypt (latest version)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Email Server: Scala (SMTP Server)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Build Tools: Apache Maven 3.8.1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200" dirty="0">
              <a:effectLst/>
              <a:latin typeface="Times New Roman" panose="02020603050405020304" pitchFamily="18" charset="0"/>
            </a:endParaRPr>
          </a:p>
          <a:p>
            <a:pPr marR="92710" algn="just">
              <a:lnSpc>
                <a:spcPct val="15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Client:</a:t>
            </a:r>
          </a:p>
          <a:p>
            <a:pPr marR="9271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Web Browser: Any latest version (Chrome, Firefox, Safari,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64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AF28-82E6-D1E0-F081-CD3A6AB3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E196-C529-DDC9-0E40-A7B6322F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92710" algn="just">
              <a:lnSpc>
                <a:spcPct val="17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Lack of a centralized platform for alumni to connect and stay engaged.</a:t>
            </a:r>
          </a:p>
          <a:p>
            <a:pPr marR="92710" algn="just">
              <a:lnSpc>
                <a:spcPct val="17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Inefficient reliance on social media and personal networks for communication.</a:t>
            </a:r>
          </a:p>
          <a:p>
            <a:pPr marR="92710" algn="just">
              <a:lnSpc>
                <a:spcPct val="17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Limited interaction between alumni and current students or teachers.</a:t>
            </a:r>
          </a:p>
          <a:p>
            <a:pPr marR="92710" algn="just">
              <a:lnSpc>
                <a:spcPct val="17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Absence of a centralized event and job posting mechanism.</a:t>
            </a:r>
          </a:p>
          <a:p>
            <a:pPr marR="92710" algn="just">
              <a:lnSpc>
                <a:spcPct val="17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No dedicated space for sharing photo galleries or arranging sessions.</a:t>
            </a:r>
          </a:p>
          <a:p>
            <a:pPr marR="92710" algn="just">
              <a:lnSpc>
                <a:spcPct val="17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Inefficient distribution of newsletters.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9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A72C-529F-B54B-A363-648E619E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Of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0EAD-7D98-7659-8A96-ED0965A7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 numCol="2">
            <a:normAutofit/>
          </a:bodyPr>
          <a:lstStyle/>
          <a:p>
            <a:pPr marL="36900" marR="9271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Admin:</a:t>
            </a:r>
            <a:endParaRPr lang="en-IN" sz="1900" b="1" dirty="0">
              <a:effectLst/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Highest level of access and privileges.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Responsible for system management and oversight.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Manages user accounts and permissions.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Moderates content and monitors system performance.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Generates analytics and reports.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Handles system maintenance and updates.</a:t>
            </a:r>
          </a:p>
          <a:p>
            <a:pPr marR="92710" algn="just">
              <a:lnSpc>
                <a:spcPct val="170000"/>
              </a:lnSpc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R="92710" algn="just">
              <a:lnSpc>
                <a:spcPct val="170000"/>
              </a:lnSpc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R="92710" algn="just">
              <a:lnSpc>
                <a:spcPct val="170000"/>
              </a:lnSpc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6900" marR="9271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Alumni: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Former students maintaining a connection with the institution.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Access to alumni directory and resources.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Engage with teachers and current students.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Participate in alumni events and sessions.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Share experiences and provide career guidance.</a:t>
            </a:r>
          </a:p>
          <a:p>
            <a:pPr marR="92710" algn="just">
              <a:lnSpc>
                <a:spcPct val="17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Contribute through donations and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90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EE8C-6B45-9CFE-0158-E978753B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5029"/>
            <a:ext cx="10646834" cy="4751614"/>
          </a:xfrm>
        </p:spPr>
        <p:txBody>
          <a:bodyPr numCol="2">
            <a:normAutofit/>
          </a:bodyPr>
          <a:lstStyle/>
          <a:p>
            <a:pPr marL="36900" marR="92710" indent="0" algn="just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Student: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Current students actively participating in learning activities.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Access to course sessions and event gallery.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Interact with alumni for mentorship and guidance.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Participate in alumni-organized sessions and events.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View job postings shared within the alumni community.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6900" marR="92710" indent="0" algn="just"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cs typeface="Mangal" panose="02040503050203030202" pitchFamily="18" charset="0"/>
              </a:rPr>
              <a:t>Teachers: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Responsible for instructing and guiding students.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Create and manage instructional materials.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Assess student progress and provide feedback.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Engage with alumni for mentorship and updates.</a:t>
            </a:r>
          </a:p>
          <a:p>
            <a:pPr marL="342900" marR="92710" lvl="1" indent="-306000" algn="just">
              <a:lnSpc>
                <a:spcPct val="170000"/>
              </a:lnSpc>
              <a:buFont typeface="Wingdings 2" charset="2"/>
              <a:buChar char=""/>
            </a:pPr>
            <a:r>
              <a:rPr lang="en-US" sz="1200" dirty="0">
                <a:effectLst/>
                <a:latin typeface="Times New Roman" panose="02020603050405020304" pitchFamily="18" charset="0"/>
              </a:rPr>
              <a:t>Participate in alumni-organized sessions and events.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5259</TotalTime>
  <Words>3632</Words>
  <Application>Microsoft Office PowerPoint</Application>
  <PresentationFormat>Widescreen</PresentationFormat>
  <Paragraphs>882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Calisto MT</vt:lpstr>
      <vt:lpstr>Times New Roman</vt:lpstr>
      <vt:lpstr>Wingdings</vt:lpstr>
      <vt:lpstr>Wingdings 2</vt:lpstr>
      <vt:lpstr>Slate</vt:lpstr>
      <vt:lpstr>Alumni Hub</vt:lpstr>
      <vt:lpstr>Introduction </vt:lpstr>
      <vt:lpstr>Scope of System</vt:lpstr>
      <vt:lpstr>Proposed System</vt:lpstr>
      <vt:lpstr>Objective Of System</vt:lpstr>
      <vt:lpstr>Operating Environment-Hardware and Software</vt:lpstr>
      <vt:lpstr>Need Of System</vt:lpstr>
      <vt:lpstr>Users Of System </vt:lpstr>
      <vt:lpstr>PowerPoint Presentation</vt:lpstr>
      <vt:lpstr>Module Specification </vt:lpstr>
      <vt:lpstr>PowerPoint Presentation</vt:lpstr>
      <vt:lpstr>PowerPoint Presentation</vt:lpstr>
      <vt:lpstr>PowerPoint Presentation</vt:lpstr>
      <vt:lpstr>User Interface Screen</vt:lpstr>
      <vt:lpstr>ERD</vt:lpstr>
      <vt:lpstr>Object Diagram</vt:lpstr>
      <vt:lpstr>Class Diagram</vt:lpstr>
      <vt:lpstr>Use Case Diagram</vt:lpstr>
      <vt:lpstr>Sequence Diagram</vt:lpstr>
      <vt:lpstr>PowerPoint Presentation</vt:lpstr>
      <vt:lpstr>Activity Diagram</vt:lpstr>
      <vt:lpstr>Deployment Diagram </vt:lpstr>
      <vt:lpstr>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Hub</dc:title>
  <dc:creator>Silent Virus</dc:creator>
  <cp:lastModifiedBy>Silent Virus</cp:lastModifiedBy>
  <cp:revision>4</cp:revision>
  <dcterms:created xsi:type="dcterms:W3CDTF">2023-07-04T06:50:22Z</dcterms:created>
  <dcterms:modified xsi:type="dcterms:W3CDTF">2023-08-11T10:03:31Z</dcterms:modified>
</cp:coreProperties>
</file>