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6" r:id="rId1"/>
  </p:sldMasterIdLst>
  <p:notesMasterIdLst>
    <p:notesMasterId r:id="rId42"/>
  </p:notesMasterIdLst>
  <p:sldIdLst>
    <p:sldId id="256" r:id="rId2"/>
    <p:sldId id="257" r:id="rId3"/>
    <p:sldId id="258" r:id="rId4"/>
    <p:sldId id="285" r:id="rId5"/>
    <p:sldId id="286" r:id="rId6"/>
    <p:sldId id="287" r:id="rId7"/>
    <p:sldId id="288" r:id="rId8"/>
    <p:sldId id="260" r:id="rId9"/>
    <p:sldId id="261" r:id="rId10"/>
    <p:sldId id="289" r:id="rId11"/>
    <p:sldId id="262" r:id="rId12"/>
    <p:sldId id="290" r:id="rId13"/>
    <p:sldId id="263" r:id="rId14"/>
    <p:sldId id="264" r:id="rId15"/>
    <p:sldId id="265" r:id="rId16"/>
    <p:sldId id="291" r:id="rId17"/>
    <p:sldId id="292" r:id="rId18"/>
    <p:sldId id="293"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94" r:id="rId39"/>
    <p:sldId id="295" r:id="rId40"/>
    <p:sldId id="321"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4895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428096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651333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20640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957043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32881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566679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016559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412223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875497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91392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072703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46493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466290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4100507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279502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2605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t>4/23/2024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t>‹#›</a:t>
            </a:fld>
            <a:endParaRPr lang="en-US" dirty="0"/>
          </a:p>
        </p:txBody>
      </p:sp>
    </p:spTree>
    <p:extLst>
      <p:ext uri="{BB962C8B-B14F-4D97-AF65-F5344CB8AC3E}">
        <p14:creationId xmlns:p14="http://schemas.microsoft.com/office/powerpoint/2010/main" val="2696776907"/>
      </p:ext>
    </p:extLst>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6117" y="1481667"/>
            <a:ext cx="8453718" cy="1947333"/>
          </a:xfrm>
        </p:spPr>
        <p:txBody>
          <a:bodyPr>
            <a:normAutofit fontScale="90000"/>
          </a:bodyPr>
          <a:lstStyle/>
          <a:p>
            <a:r>
              <a:rPr lang="en-US" sz="5300" b="1" dirty="0">
                <a:effectLst>
                  <a:outerShdw blurRad="38100" dist="38100" dir="2700000" algn="tl">
                    <a:srgbClr val="000000">
                      <a:alpha val="43137"/>
                    </a:srgbClr>
                  </a:outerShdw>
                </a:effectLst>
                <a:latin typeface="Arial Rounded MT Bold" panose="020F0704030504030204" pitchFamily="34" charset="0"/>
              </a:rPr>
              <a:t>Pets shop management system…</a:t>
            </a:r>
            <a:br>
              <a:rPr lang="en-US" dirty="0"/>
            </a:br>
            <a:endParaRPr lang="en-IN" dirty="0"/>
          </a:p>
        </p:txBody>
      </p:sp>
      <p:sp>
        <p:nvSpPr>
          <p:cNvPr id="3" name="Subtitle 2"/>
          <p:cNvSpPr>
            <a:spLocks noGrp="1"/>
          </p:cNvSpPr>
          <p:nvPr>
            <p:ph type="subTitle" idx="1"/>
          </p:nvPr>
        </p:nvSpPr>
        <p:spPr>
          <a:xfrm>
            <a:off x="1907705" y="3045377"/>
            <a:ext cx="6400800" cy="1947333"/>
          </a:xfrm>
        </p:spPr>
        <p:txBody>
          <a:bodyPr/>
          <a:lstStyle/>
          <a:p>
            <a:r>
              <a:rPr lang="en-US">
                <a:solidFill>
                  <a:schemeClr val="bg1"/>
                </a:solidFill>
                <a:latin typeface="Algerian" panose="04020705040A02060702" pitchFamily="82" charset="0"/>
              </a:rPr>
              <a:t>NAME  : Sarthak </a:t>
            </a:r>
            <a:r>
              <a:rPr lang="en-US" dirty="0">
                <a:solidFill>
                  <a:schemeClr val="bg1"/>
                </a:solidFill>
                <a:latin typeface="Algerian" panose="04020705040A02060702" pitchFamily="82" charset="0"/>
              </a:rPr>
              <a:t>Santosh Shinde &amp;</a:t>
            </a:r>
          </a:p>
          <a:p>
            <a:r>
              <a:rPr lang="en-US" dirty="0">
                <a:solidFill>
                  <a:schemeClr val="bg1"/>
                </a:solidFill>
                <a:latin typeface="Algerian" panose="04020705040A02060702" pitchFamily="82" charset="0"/>
              </a:rPr>
              <a:t>               Aman Harun Shaikh</a:t>
            </a:r>
          </a:p>
          <a:p>
            <a:r>
              <a:rPr lang="en-US" altLang="en-IN" dirty="0">
                <a:solidFill>
                  <a:schemeClr val="bg1"/>
                </a:solidFill>
                <a:latin typeface="Algerian" panose="04020705040A02060702" pitchFamily="82" charset="0"/>
              </a:rPr>
              <a:t>SEAT NO : 156 &amp; 158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939" y="173355"/>
            <a:ext cx="7624931" cy="1204595"/>
          </a:xfrm>
        </p:spPr>
        <p:txBody>
          <a:bodyPr>
            <a:normAutofit/>
          </a:bodyPr>
          <a:lstStyle/>
          <a:p>
            <a:r>
              <a:rPr lang="en-US" dirty="0"/>
              <a:t>OPERATING ENVIRONMENT</a:t>
            </a:r>
          </a:p>
        </p:txBody>
      </p:sp>
      <p:sp>
        <p:nvSpPr>
          <p:cNvPr id="3" name="Content Placeholder 2"/>
          <p:cNvSpPr>
            <a:spLocks noGrp="1"/>
          </p:cNvSpPr>
          <p:nvPr>
            <p:ph idx="1"/>
          </p:nvPr>
        </p:nvSpPr>
        <p:spPr>
          <a:xfrm>
            <a:off x="660400" y="1831975"/>
            <a:ext cx="10611485" cy="3615055"/>
          </a:xfrm>
        </p:spPr>
        <p:txBody>
          <a:bodyPr>
            <a:noAutofit/>
          </a:bodyPr>
          <a:lstStyle/>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Hardware Requirements:</a:t>
            </a:r>
          </a:p>
          <a:p>
            <a:r>
              <a:rPr lang="en-US" sz="1600">
                <a:latin typeface="Times New Roman" panose="02020603050405020304" charset="0"/>
                <a:cs typeface="Times New Roman" panose="02020603050405020304" charset="0"/>
              </a:rPr>
              <a:t>Server: A web server is required to host the PHP-based system. It can be a physical server or a cloud-based server.</a:t>
            </a:r>
          </a:p>
          <a:p>
            <a:r>
              <a:rPr lang="en-US" sz="1600">
                <a:latin typeface="Times New Roman" panose="02020603050405020304" charset="0"/>
                <a:cs typeface="Times New Roman" panose="02020603050405020304" charset="0"/>
              </a:rPr>
              <a:t>Storage: Sufficient storage capacity is needed to store the system files, pet images, customer data, and other related information.</a:t>
            </a:r>
          </a:p>
          <a:p>
            <a:r>
              <a:rPr lang="en-US" sz="1600">
                <a:latin typeface="Times New Roman" panose="02020603050405020304" charset="0"/>
                <a:cs typeface="Times New Roman" panose="02020603050405020304" charset="0"/>
              </a:rPr>
              <a:t>Networking: A stable internet connection is necessary for the system to be accessible to users.</a:t>
            </a:r>
          </a:p>
          <a:p>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Software Requirements:</a:t>
            </a:r>
          </a:p>
          <a:p>
            <a:r>
              <a:rPr lang="en-US" sz="1600">
                <a:latin typeface="Times New Roman" panose="02020603050405020304" charset="0"/>
                <a:cs typeface="Times New Roman" panose="02020603050405020304" charset="0"/>
              </a:rPr>
              <a:t>Operating System: The server should have a compatible operating system such as Linux, Windows, or macOS.</a:t>
            </a:r>
          </a:p>
          <a:p>
            <a:r>
              <a:rPr lang="en-US" sz="1600">
                <a:latin typeface="Times New Roman" panose="02020603050405020304" charset="0"/>
                <a:cs typeface="Times New Roman" panose="02020603050405020304" charset="0"/>
              </a:rPr>
              <a:t>Web Server: Apache, Nginx, or Microsoft IIS can be used as the web server software.</a:t>
            </a:r>
          </a:p>
          <a:p>
            <a:r>
              <a:rPr lang="en-US" sz="1600">
                <a:latin typeface="Times New Roman" panose="02020603050405020304" charset="0"/>
                <a:cs typeface="Times New Roman" panose="02020603050405020304" charset="0"/>
              </a:rPr>
              <a:t>PHP: The system should be developed using PHP programming language, so PHP runtime environment needs to be installed.</a:t>
            </a:r>
          </a:p>
          <a:p>
            <a:r>
              <a:rPr lang="en-US" sz="1600">
                <a:latin typeface="Times New Roman" panose="02020603050405020304" charset="0"/>
                <a:cs typeface="Times New Roman" panose="02020603050405020304" charset="0"/>
              </a:rPr>
              <a:t>Database Management System: A database management system like MySQL, PostgreSQL, or SQLite is required to store and retrieve data.</a:t>
            </a:r>
          </a:p>
          <a:p>
            <a:r>
              <a:rPr lang="en-US" sz="1600">
                <a:latin typeface="Times New Roman" panose="02020603050405020304" charset="0"/>
                <a:cs typeface="Times New Roman" panose="02020603050405020304" charset="0"/>
              </a:rPr>
              <a:t>Browser Compatibility: The system should be compatible with popular web browsers such as Chrome, Firefox, Safari, and Edge.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718" y="108585"/>
            <a:ext cx="12864353" cy="850900"/>
          </a:xfrm>
        </p:spPr>
        <p:txBody>
          <a:bodyPr>
            <a:normAutofit/>
          </a:bodyPr>
          <a:lstStyle/>
          <a:p>
            <a:r>
              <a:rPr lang="en-US" sz="3200" dirty="0">
                <a:latin typeface="Algerian" panose="04020705040A02060702" pitchFamily="82" charset="0"/>
              </a:rPr>
              <a:t>REQUIREMENT DETERMINATION AND ANALYSIS</a:t>
            </a:r>
          </a:p>
        </p:txBody>
      </p:sp>
      <p:sp>
        <p:nvSpPr>
          <p:cNvPr id="3" name="Subtitle 2"/>
          <p:cNvSpPr>
            <a:spLocks noGrp="1"/>
          </p:cNvSpPr>
          <p:nvPr>
            <p:ph type="subTitle" idx="1"/>
          </p:nvPr>
        </p:nvSpPr>
        <p:spPr>
          <a:xfrm>
            <a:off x="1308918" y="1908960"/>
            <a:ext cx="8962064" cy="3754668"/>
          </a:xfrm>
        </p:spPr>
        <p:txBody>
          <a:bodyPr>
            <a:normAutofit fontScale="90000" lnSpcReduction="20000"/>
          </a:bodyPr>
          <a:lstStyle/>
          <a:p>
            <a:pPr marL="457200" indent="-457200">
              <a:buAutoNum type="arabicPeriod"/>
            </a:pPr>
            <a:r>
              <a:rPr lang="en-US" sz="2400" dirty="0">
                <a:solidFill>
                  <a:schemeClr val="bg1"/>
                </a:solidFill>
                <a:latin typeface="Times New Roman" panose="02020603050405020304" charset="0"/>
                <a:cs typeface="Times New Roman" panose="02020603050405020304" charset="0"/>
              </a:rPr>
              <a:t>Identify Stakeholders: Determine the key stakeholders involved in the project, such as pet shop owners, customers, employees, and administrators.</a:t>
            </a:r>
          </a:p>
          <a:p>
            <a:pPr marL="457200" indent="-457200">
              <a:buAutoNum type="arabicPeriod"/>
            </a:pPr>
            <a:r>
              <a:rPr lang="en-US" sz="2400" dirty="0">
                <a:solidFill>
                  <a:schemeClr val="bg1"/>
                </a:solidFill>
                <a:latin typeface="Times New Roman" panose="02020603050405020304" charset="0"/>
                <a:cs typeface="Times New Roman" panose="02020603050405020304" charset="0"/>
              </a:rPr>
              <a:t>Conduct Interviews: Schedule interviews with the stakeholders to gather their requirements, expectations, and pain points related to the online pet shop management system. Prepare a set of questions to cover different aspects of the system, including inventory management, customer management, payment processing, order tracking, and reporting.</a:t>
            </a:r>
          </a:p>
          <a:p>
            <a:pPr marL="457200" indent="-457200">
              <a:buAutoNum type="arabicPeriod"/>
            </a:pPr>
            <a:r>
              <a:rPr lang="en-US" sz="2400" dirty="0">
                <a:solidFill>
                  <a:schemeClr val="bg1"/>
                </a:solidFill>
                <a:latin typeface="Times New Roman" panose="02020603050405020304" charset="0"/>
                <a:cs typeface="Times New Roman" panose="02020603050405020304" charset="0"/>
              </a:rPr>
              <a:t>Questionnaires: Create online questionnaires or surveys to collect additional information from stakeholders who may not be available for interviews. This method can help gather feedback and insights from a larger audience.</a:t>
            </a:r>
          </a:p>
        </p:txBody>
      </p:sp>
      <p:sp>
        <p:nvSpPr>
          <p:cNvPr id="100" name="Text Box 99"/>
          <p:cNvSpPr txBox="1"/>
          <p:nvPr/>
        </p:nvSpPr>
        <p:spPr>
          <a:xfrm>
            <a:off x="1727200" y="1125855"/>
            <a:ext cx="3996690" cy="460375"/>
          </a:xfrm>
          <a:prstGeom prst="rect">
            <a:avLst/>
          </a:prstGeom>
          <a:noFill/>
          <a:ln w="9525">
            <a:noFill/>
          </a:ln>
        </p:spPr>
        <p:txBody>
          <a:bodyPr wrap="square">
            <a:spAutoFit/>
            <a:scene3d>
              <a:camera prst="orthographicFront"/>
              <a:lightRig rig="threePt" dir="t"/>
            </a:scene3d>
          </a:bodyPr>
          <a:lstStyle/>
          <a:p>
            <a:pPr indent="0"/>
            <a:r>
              <a:rPr lang="en-US" sz="2400" b="0">
                <a:solidFill>
                  <a:schemeClr val="tx1"/>
                </a:solidFill>
                <a:effectLst>
                  <a:outerShdw blurRad="38100" dist="19050" dir="2700000" algn="tl" rotWithShape="0">
                    <a:schemeClr val="dk1">
                      <a:alpha val="40000"/>
                    </a:schemeClr>
                  </a:outerShdw>
                </a:effectLst>
                <a:latin typeface="Times New Roman" panose="02020603050405020304" charset="0"/>
                <a:ea typeface="SimSun" panose="02010600030101010101" pitchFamily="2" charset="-122"/>
              </a:rPr>
              <a:t>FACT FINDING METHODS</a:t>
            </a:r>
            <a:r>
              <a:rPr lang="en-US" sz="1200" b="0">
                <a:solidFill>
                  <a:schemeClr val="tx1"/>
                </a:solidFill>
                <a:effectLst>
                  <a:outerShdw blurRad="38100" dist="19050" dir="2700000" algn="tl" rotWithShape="0">
                    <a:schemeClr val="dk1">
                      <a:alpha val="40000"/>
                    </a:schemeClr>
                  </a:outerShdw>
                </a:effectLst>
                <a:latin typeface="Times New Roman" panose="02020603050405020304" charset="0"/>
                <a:ea typeface="SimSun" panose="02010600030101010101" pitchFamily="2" charset="-122"/>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2" y="96942"/>
            <a:ext cx="8534400" cy="1507067"/>
          </a:xfrm>
        </p:spPr>
        <p:txBody>
          <a:bodyPr/>
          <a:lstStyle/>
          <a:p>
            <a:r>
              <a:rPr lang="en-US"/>
              <a:t>FEASIBILITY STUDY</a:t>
            </a:r>
          </a:p>
        </p:txBody>
      </p:sp>
      <p:sp>
        <p:nvSpPr>
          <p:cNvPr id="3" name="Content Placeholder 2"/>
          <p:cNvSpPr>
            <a:spLocks noGrp="1"/>
          </p:cNvSpPr>
          <p:nvPr>
            <p:ph idx="1"/>
          </p:nvPr>
        </p:nvSpPr>
        <p:spPr>
          <a:xfrm>
            <a:off x="1635442" y="2118995"/>
            <a:ext cx="8534400" cy="3615267"/>
          </a:xfrm>
        </p:spPr>
        <p:txBody>
          <a:bodyPr>
            <a:noAutofit/>
          </a:bodyPr>
          <a:lstStyle/>
          <a:p>
            <a:pPr marL="342900" indent="-342900">
              <a:buAutoNum type="arabicPeriod"/>
            </a:pPr>
            <a:r>
              <a:rPr lang="en-US" sz="18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Project Description: Provide a clear and concise overview of the project,         including its objectives, scope, and expected outcomes.</a:t>
            </a:r>
          </a:p>
          <a:p>
            <a:pPr marL="342900" indent="-342900">
              <a:buAutoNum type="arabicPeriod"/>
            </a:pPr>
            <a:r>
              <a:rPr lang="en-US" sz="18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Market Analysis: Assess the target market for the project and analyze factors such as market size, trends, competition, and customer demand. Determine if there is a viable market for the product or service being offered.</a:t>
            </a:r>
          </a:p>
          <a:p>
            <a:pPr marL="342900" indent="-342900">
              <a:buAutoNum type="arabicPeriod"/>
            </a:pPr>
            <a:r>
              <a:rPr lang="en-US" sz="18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Technical Feasibility: Evaluate the technical requirements of the project, including the technology, infrastructure, and resources needed to implement and maintain the system. Consider any potential challenges or limitations that may arise.</a:t>
            </a:r>
          </a:p>
          <a:p>
            <a:pPr marL="342900" indent="-342900">
              <a:buAutoNum type="arabicPeriod"/>
            </a:pPr>
            <a:r>
              <a:rPr lang="en-US" sz="18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Financial Feasibility: Conduct a thorough financial analysis, including cost estimation, revenue projections, and return on investment (ROI) calculations. Assess the financial viability and profitability of the project.</a:t>
            </a:r>
          </a:p>
          <a:p>
            <a:pPr marL="342900" indent="-342900">
              <a:buAutoNum type="arabicPeriod"/>
            </a:pPr>
            <a:r>
              <a:rPr lang="en-US" sz="180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Operational Feasibility: Evaluate the project's operational requirements, including staffing needs, workflow processes, and potential impacts on existing operations. Determine if the project can be integrated smoothly into the current operations or if any significant adjustments are required.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0" y="170815"/>
            <a:ext cx="5362577" cy="1285240"/>
          </a:xfrm>
        </p:spPr>
        <p:txBody>
          <a:bodyPr>
            <a:normAutofit/>
          </a:bodyPr>
          <a:lstStyle/>
          <a:p>
            <a:r>
              <a:rPr lang="en-US" sz="2665" dirty="0"/>
              <a:t>SYSTEM ANALYSIS AND DESIGN</a:t>
            </a:r>
            <a:br>
              <a:rPr lang="en-US" dirty="0"/>
            </a:br>
            <a:r>
              <a:rPr lang="en-US" sz="1780" dirty="0">
                <a:latin typeface="Times New Roman" panose="02020603050405020304" charset="0"/>
                <a:cs typeface="Times New Roman" panose="02020603050405020304" charset="0"/>
              </a:rPr>
              <a:t>ENTITY RELATIONSHIP DIAGRAM</a:t>
            </a:r>
            <a:r>
              <a:rPr lang="en-US" dirty="0"/>
              <a:t> </a:t>
            </a:r>
          </a:p>
        </p:txBody>
      </p:sp>
      <p:pic>
        <p:nvPicPr>
          <p:cNvPr id="7" name="Picture 2" descr="Untitled Diagram-pet er (6)"/>
          <p:cNvPicPr>
            <a:picLocks noChangeAspect="1"/>
          </p:cNvPicPr>
          <p:nvPr/>
        </p:nvPicPr>
        <p:blipFill>
          <a:blip r:embed="rId2"/>
          <a:stretch>
            <a:fillRect/>
          </a:stretch>
        </p:blipFill>
        <p:spPr>
          <a:xfrm>
            <a:off x="5174318" y="170180"/>
            <a:ext cx="5273040" cy="65170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329" y="0"/>
            <a:ext cx="5482441" cy="824230"/>
          </a:xfrm>
        </p:spPr>
        <p:txBody>
          <a:bodyPr>
            <a:normAutofit fontScale="90000"/>
          </a:bodyPr>
          <a:lstStyle/>
          <a:p>
            <a:r>
              <a:rPr lang="en-US" dirty="0">
                <a:latin typeface="Algerian" panose="04020705040A02060702" pitchFamily="82" charset="0"/>
              </a:rPr>
              <a:t>USE CASE DIAGRAM</a:t>
            </a:r>
          </a:p>
        </p:txBody>
      </p:sp>
      <p:pic>
        <p:nvPicPr>
          <p:cNvPr id="4" name="Picture 3" descr="Untitled Diagram-pets usecase (2)"/>
          <p:cNvPicPr>
            <a:picLocks noChangeAspect="1"/>
          </p:cNvPicPr>
          <p:nvPr/>
        </p:nvPicPr>
        <p:blipFill>
          <a:blip r:embed="rId2"/>
          <a:stretch>
            <a:fillRect/>
          </a:stretch>
        </p:blipFill>
        <p:spPr>
          <a:xfrm>
            <a:off x="3461385" y="935990"/>
            <a:ext cx="5269865" cy="57086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245" y="226060"/>
            <a:ext cx="3311525" cy="559435"/>
          </a:xfrm>
        </p:spPr>
        <p:txBody>
          <a:bodyPr>
            <a:normAutofit/>
          </a:bodyPr>
          <a:lstStyle/>
          <a:p>
            <a:r>
              <a:rPr lang="en-US" sz="2800" dirty="0">
                <a:solidFill>
                  <a:schemeClr val="tx1"/>
                </a:solidFill>
                <a:effectLst>
                  <a:outerShdw blurRad="38100" dist="19050" dir="2700000" algn="tl" rotWithShape="0">
                    <a:schemeClr val="dk1">
                      <a:alpha val="40000"/>
                    </a:schemeClr>
                  </a:outerShdw>
                </a:effectLst>
                <a:latin typeface="Algerian" panose="04020705040A02060702" pitchFamily="82" charset="0"/>
              </a:rPr>
              <a:t>CLASS DIAGRAM</a:t>
            </a:r>
          </a:p>
        </p:txBody>
      </p:sp>
      <p:pic>
        <p:nvPicPr>
          <p:cNvPr id="41" name="Picture 41" descr="Untitled Diagram-pets class (3)"/>
          <p:cNvPicPr>
            <a:picLocks noChangeAspect="1"/>
          </p:cNvPicPr>
          <p:nvPr/>
        </p:nvPicPr>
        <p:blipFill>
          <a:blip r:embed="rId2"/>
          <a:stretch>
            <a:fillRect/>
          </a:stretch>
        </p:blipFill>
        <p:spPr>
          <a:xfrm>
            <a:off x="3461703" y="256858"/>
            <a:ext cx="5268595" cy="63442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3506657" cy="1183341"/>
          </a:xfrm>
        </p:spPr>
        <p:txBody>
          <a:bodyPr>
            <a:normAutofit/>
          </a:bodyPr>
          <a:lstStyle/>
          <a:p>
            <a:r>
              <a:rPr lang="en-US" sz="2400" dirty="0">
                <a:solidFill>
                  <a:schemeClr val="tx1"/>
                </a:solidFill>
                <a:effectLst>
                  <a:outerShdw blurRad="38100" dist="19050" dir="2700000" algn="tl" rotWithShape="0">
                    <a:schemeClr val="dk1">
                      <a:alpha val="40000"/>
                    </a:schemeClr>
                  </a:outerShdw>
                </a:effectLst>
              </a:rPr>
              <a:t>SEQUENCE DIAGRAM </a:t>
            </a:r>
          </a:p>
        </p:txBody>
      </p:sp>
      <p:pic>
        <p:nvPicPr>
          <p:cNvPr id="4" name="Picture 4" descr="Untitled Diagram-Sequence (7)"/>
          <p:cNvPicPr>
            <a:picLocks noGrp="1" noChangeAspect="1"/>
          </p:cNvPicPr>
          <p:nvPr>
            <p:ph idx="1"/>
          </p:nvPr>
        </p:nvPicPr>
        <p:blipFill>
          <a:blip r:embed="rId2"/>
          <a:stretch>
            <a:fillRect/>
          </a:stretch>
        </p:blipFill>
        <p:spPr>
          <a:xfrm>
            <a:off x="3506657" y="685799"/>
            <a:ext cx="3826472" cy="486335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738282" cy="753110"/>
          </a:xfrm>
        </p:spPr>
        <p:txBody>
          <a:bodyPr>
            <a:normAutofit/>
          </a:bodyPr>
          <a:lstStyle/>
          <a:p>
            <a:r>
              <a:rPr lang="en-US" sz="2400" dirty="0">
                <a:solidFill>
                  <a:schemeClr val="tx1"/>
                </a:solidFill>
                <a:effectLst>
                  <a:outerShdw blurRad="38100" dist="19050" dir="2700000" algn="tl" rotWithShape="0">
                    <a:schemeClr val="dk1">
                      <a:alpha val="40000"/>
                    </a:schemeClr>
                  </a:outerShdw>
                </a:effectLst>
              </a:rPr>
              <a:t>ACTIVITY DIAGRAM</a:t>
            </a:r>
          </a:p>
        </p:txBody>
      </p:sp>
      <p:pic>
        <p:nvPicPr>
          <p:cNvPr id="6" name="Picture 6" descr="Untitled Diagram-pets activity (2)"/>
          <p:cNvPicPr>
            <a:picLocks noGrp="1" noChangeAspect="1"/>
          </p:cNvPicPr>
          <p:nvPr>
            <p:ph idx="1"/>
          </p:nvPr>
        </p:nvPicPr>
        <p:blipFill>
          <a:blip r:embed="rId2"/>
          <a:stretch>
            <a:fillRect/>
          </a:stretch>
        </p:blipFill>
        <p:spPr>
          <a:xfrm>
            <a:off x="3416817" y="685800"/>
            <a:ext cx="3069191" cy="497989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685" y="476250"/>
            <a:ext cx="6633621" cy="858520"/>
          </a:xfrm>
        </p:spPr>
        <p:txBody>
          <a:bodyPr>
            <a:normAutofit/>
          </a:bodyPr>
          <a:lstStyle/>
          <a:p>
            <a:r>
              <a:rPr lang="en-US" dirty="0"/>
              <a:t>DRAWBACKS AND LIMITAION</a:t>
            </a:r>
          </a:p>
        </p:txBody>
      </p:sp>
      <p:sp>
        <p:nvSpPr>
          <p:cNvPr id="3" name="Content Placeholder 2"/>
          <p:cNvSpPr>
            <a:spLocks noGrp="1"/>
          </p:cNvSpPr>
          <p:nvPr>
            <p:ph idx="1"/>
          </p:nvPr>
        </p:nvSpPr>
        <p:spPr>
          <a:xfrm>
            <a:off x="655002" y="2071370"/>
            <a:ext cx="8534400" cy="3615267"/>
          </a:xfrm>
        </p:spPr>
        <p:txBody>
          <a:bodyPr>
            <a:noAutofit/>
          </a:bodyPr>
          <a:lstStyle/>
          <a:p>
            <a:pPr>
              <a:buAutoNum type="arabicPeriod"/>
            </a:pPr>
            <a:r>
              <a:rPr lang="en-US" sz="1700">
                <a:latin typeface="Times New Roman" panose="02020603050405020304" charset="0"/>
                <a:cs typeface="Times New Roman" panose="02020603050405020304" charset="0"/>
              </a:rPr>
              <a:t>Assumptions and Predictions: Feasibility studies rely on assumptions and predictions about various factors, including market conditions, costs, revenues, and technological advancements. These assumptions may not always accurately reflect the actual outcomes, leading to potential deviations from the study's findings.</a:t>
            </a:r>
          </a:p>
          <a:p>
            <a:pPr>
              <a:buAutoNum type="arabicPeriod"/>
            </a:pPr>
            <a:r>
              <a:rPr lang="en-US" sz="1700">
                <a:latin typeface="Times New Roman" panose="02020603050405020304" charset="0"/>
                <a:cs typeface="Times New Roman" panose="02020603050405020304" charset="0"/>
              </a:rPr>
              <a:t>Limited Scope: Feasibility studies typically focus on specific aspects of a project, such as financial feasibility or technical feasibility. As a result, they may not capture the full complexity and inter dependencies of all project elements. This can lead to overlooked factors that could impact the project's success.</a:t>
            </a:r>
          </a:p>
          <a:p>
            <a:pPr>
              <a:buAutoNum type="arabicPeriod"/>
            </a:pPr>
            <a:r>
              <a:rPr lang="en-US" sz="1700">
                <a:latin typeface="Times New Roman" panose="02020603050405020304" charset="0"/>
                <a:cs typeface="Times New Roman" panose="02020603050405020304" charset="0"/>
              </a:rPr>
              <a:t>Uncertainty and Risk: Feasibility studies involve assessing risks and uncertainties associated with the project. However, it is impossible to predict or account for all potential risks, and unexpected events or market shifts can occur, affecting the project's outcome.</a:t>
            </a:r>
          </a:p>
          <a:p>
            <a:pPr>
              <a:buAutoNum type="arabicPeriod"/>
            </a:pPr>
            <a:r>
              <a:rPr lang="en-US" sz="1700">
                <a:latin typeface="Times New Roman" panose="02020603050405020304" charset="0"/>
                <a:cs typeface="Times New Roman" panose="02020603050405020304" charset="0"/>
              </a:rPr>
              <a:t>Limited Data Availability: Feasibility studies heavily rely on the availability and accuracy of data. In some cases, comprehensive and reliable data may be limited or difficult to obtain, making it challenging to make accurate projections and assessments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480" y="221615"/>
            <a:ext cx="7289202" cy="807085"/>
          </a:xfrm>
        </p:spPr>
        <p:txBody>
          <a:bodyPr>
            <a:normAutofit fontScale="90000"/>
          </a:bodyPr>
          <a:lstStyle/>
          <a:p>
            <a:r>
              <a:rPr lang="en-US" dirty="0">
                <a:latin typeface="Algerian" panose="04020705040A02060702" pitchFamily="82" charset="0"/>
              </a:rPr>
              <a:t>PROPOSED ENHANSMENT</a:t>
            </a:r>
          </a:p>
        </p:txBody>
      </p:sp>
      <p:sp>
        <p:nvSpPr>
          <p:cNvPr id="3" name="Subtitle 2"/>
          <p:cNvSpPr>
            <a:spLocks noGrp="1"/>
          </p:cNvSpPr>
          <p:nvPr>
            <p:ph type="subTitle" idx="1"/>
          </p:nvPr>
        </p:nvSpPr>
        <p:spPr>
          <a:xfrm>
            <a:off x="411480" y="1403350"/>
            <a:ext cx="10960735" cy="4950460"/>
          </a:xfrm>
        </p:spPr>
        <p:txBody>
          <a:bodyPr>
            <a:normAutofit/>
          </a:bodyPr>
          <a:lstStyle/>
          <a:p>
            <a:pPr marL="457200" indent="-457200">
              <a:buAutoNum type="arabicPeriod"/>
            </a:pPr>
            <a:r>
              <a:rPr lang="en-IN" dirty="0">
                <a:latin typeface="Times New Roman" panose="02020603050405020304" charset="0"/>
                <a:cs typeface="Times New Roman" panose="02020603050405020304" charset="0"/>
              </a:rPr>
              <a:t>Identify Current Limitations: Evaluate the existing project or system and identify its current limitations or areas that need improvement. This could be based on user feedback, performance issues, outdated technology, or any other factors that hinder the project's effectiveness.</a:t>
            </a:r>
          </a:p>
          <a:p>
            <a:pPr marL="457200" indent="-457200">
              <a:buAutoNum type="arabicPeriod"/>
            </a:pPr>
            <a:r>
              <a:rPr lang="en-IN" dirty="0">
                <a:latin typeface="Times New Roman" panose="02020603050405020304" charset="0"/>
                <a:cs typeface="Times New Roman" panose="02020603050405020304" charset="0"/>
              </a:rPr>
              <a:t>Gather Stakeholder Input: Engage with project stakeholders, including end-users, clients, and team members, to understand their needs and expectations. Gather feedback and suggestions from them to identify areas where enhancements are desired.</a:t>
            </a:r>
          </a:p>
          <a:p>
            <a:pPr marL="457200" indent="-457200">
              <a:buAutoNum type="arabicPeriod"/>
            </a:pPr>
            <a:r>
              <a:rPr lang="en-IN" dirty="0">
                <a:latin typeface="Times New Roman" panose="02020603050405020304" charset="0"/>
                <a:cs typeface="Times New Roman" panose="02020603050405020304" charset="0"/>
              </a:rPr>
              <a:t>Prioritize Enhancements: Assess the potential enhancements based on their impact, feasibility, and alignment with project goals. Prioritize the enhancements that offer the most significant benefits or address critical pain points.</a:t>
            </a:r>
          </a:p>
          <a:p>
            <a:pPr marL="457200" indent="-457200">
              <a:buAutoNum type="arabicPeriod"/>
            </a:pPr>
            <a:r>
              <a:rPr lang="en-IN" dirty="0">
                <a:latin typeface="Times New Roman" panose="02020603050405020304" charset="0"/>
                <a:cs typeface="Times New Roman" panose="02020603050405020304" charset="0"/>
              </a:rPr>
              <a:t>Cost and Resource Analysis: Evaluate the cost and resource requirements associated with each enhancement proposal. Consider factors like development effort, additional infrastructure, training, and ongoing maintenance. Assess the feasibility of implementing the enhancements within the project's constraints.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8494" y="717177"/>
            <a:ext cx="8217477" cy="748491"/>
          </a:xfrm>
        </p:spPr>
        <p:txBody>
          <a:bodyPr>
            <a:normAutofit fontScale="90000"/>
          </a:bodyPr>
          <a:lstStyle/>
          <a:p>
            <a:r>
              <a:rPr lang="en-US" dirty="0">
                <a:latin typeface="Algerian" panose="04020705040A02060702" pitchFamily="82" charset="0"/>
              </a:rPr>
              <a:t>INTRODUCTION</a:t>
            </a:r>
            <a:endParaRPr lang="en-IN" dirty="0">
              <a:latin typeface="Algerian" panose="04020705040A02060702" pitchFamily="82" charset="0"/>
            </a:endParaRPr>
          </a:p>
        </p:txBody>
      </p:sp>
      <p:sp>
        <p:nvSpPr>
          <p:cNvPr id="3" name="Subtitle 2"/>
          <p:cNvSpPr>
            <a:spLocks noGrp="1"/>
          </p:cNvSpPr>
          <p:nvPr>
            <p:ph type="subTitle" idx="1"/>
          </p:nvPr>
        </p:nvSpPr>
        <p:spPr>
          <a:xfrm>
            <a:off x="1221740" y="1908175"/>
            <a:ext cx="9926320" cy="3563620"/>
          </a:xfrm>
        </p:spPr>
        <p:txBody>
          <a:bodyPr>
            <a:normAutofit/>
          </a:bodyPr>
          <a:lstStyle/>
          <a:p>
            <a:r>
              <a:rPr lang="en-US" sz="1800" dirty="0">
                <a:latin typeface="Times New Roman" panose="02020603050405020304" charset="0"/>
                <a:cs typeface="Times New Roman" panose="02020603050405020304" charset="0"/>
              </a:rPr>
              <a:t>This proposed Online Pet Shop Management System in PHP was designed to manage the pet information such to produce the pet breed and the vaccine schedules. It is also performed in systematic through its function requirement.</a:t>
            </a:r>
          </a:p>
          <a:p>
            <a:r>
              <a:rPr lang="en-US" sz="1800" dirty="0">
                <a:latin typeface="Times New Roman" panose="02020603050405020304" charset="0"/>
                <a:cs typeface="Times New Roman" panose="02020603050405020304" charset="0"/>
              </a:rPr>
              <a:t>The management of pet shop includes the services offers such as cleaning, scissoring, bathing and blow-drying.</a:t>
            </a:r>
          </a:p>
          <a:p>
            <a:r>
              <a:rPr lang="en-US" sz="1800" dirty="0">
                <a:latin typeface="Times New Roman" panose="02020603050405020304" charset="0"/>
                <a:cs typeface="Times New Roman" panose="02020603050405020304" charset="0"/>
              </a:rPr>
              <a:t>First, the pet must be registered before having any services. Any piece of information about the pets must be correct and organized to avoid any problem to be in countered like the bad feedback from the customer.</a:t>
            </a:r>
          </a:p>
          <a:p>
            <a:r>
              <a:rPr lang="en-US" sz="1800" dirty="0">
                <a:latin typeface="Times New Roman" panose="02020603050405020304" charset="0"/>
                <a:cs typeface="Times New Roman" panose="02020603050405020304" charset="0"/>
              </a:rPr>
              <a:t>The purpose of this system is to transact and deals with a nice and easier way by simply gathering information from the customer. It also helps to every individual by searching for the information needed.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9965" y="663575"/>
            <a:ext cx="4076065" cy="894080"/>
          </a:xfrm>
        </p:spPr>
        <p:txBody>
          <a:bodyPr>
            <a:normAutofit/>
          </a:bodyPr>
          <a:lstStyle/>
          <a:p>
            <a:r>
              <a:rPr lang="en-US" dirty="0">
                <a:latin typeface="Algerian" panose="04020705040A02060702" pitchFamily="82" charset="0"/>
              </a:rPr>
              <a:t>CONCLUSION</a:t>
            </a:r>
          </a:p>
        </p:txBody>
      </p:sp>
      <p:sp>
        <p:nvSpPr>
          <p:cNvPr id="3" name="Subtitle 2"/>
          <p:cNvSpPr>
            <a:spLocks noGrp="1"/>
          </p:cNvSpPr>
          <p:nvPr>
            <p:ph type="subTitle" idx="1"/>
          </p:nvPr>
        </p:nvSpPr>
        <p:spPr>
          <a:xfrm>
            <a:off x="989965" y="2057400"/>
            <a:ext cx="10512425" cy="3333115"/>
          </a:xfrm>
        </p:spPr>
        <p:txBody>
          <a:bodyPr>
            <a:noAutofit/>
          </a:bodyPr>
          <a:lstStyle/>
          <a:p>
            <a:r>
              <a:rPr lang="en-IN" sz="1700" dirty="0">
                <a:latin typeface="Times New Roman" panose="02020603050405020304" charset="0"/>
                <a:cs typeface="Times New Roman" panose="02020603050405020304" charset="0"/>
              </a:rPr>
              <a:t>As part of the project detailed study has been made about the designing and development aspects of the project “Online Pet Shop” which is an opening to the component world of computerization. We have tried our best to achieve our goals. The project has to meet all the requirements that were collected during analysis and designing phase. In this project, we will be designing a simple platform for buying and selling pets. Besides these we also provide users with an option to adopt street dogs with the help of NGOs. The main objectives are to avoid the middle man in dealings and to decrease the count of street dog in public places. The project is developed in such a way that it is able to undergo future enhancement in reliable, secure manner. The successful completion of this project has expanded my boundaries of imagination, invoked confidence,raised my creativity and has provided with knowledge and experience.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8065" y="287020"/>
            <a:ext cx="5067935" cy="1043940"/>
          </a:xfrm>
        </p:spPr>
        <p:txBody>
          <a:bodyPr>
            <a:normAutofit/>
          </a:bodyPr>
          <a:lstStyle/>
          <a:p>
            <a:r>
              <a:rPr lang="en-US" dirty="0">
                <a:latin typeface="Algerian" panose="04020705040A02060702" pitchFamily="82" charset="0"/>
              </a:rPr>
              <a:t>BIBILOGRAPHY</a:t>
            </a:r>
            <a:endParaRPr lang="en-IN" dirty="0">
              <a:latin typeface="Algerian" panose="04020705040A02060702" pitchFamily="82" charset="0"/>
            </a:endParaRPr>
          </a:p>
        </p:txBody>
      </p:sp>
      <p:sp>
        <p:nvSpPr>
          <p:cNvPr id="3" name="Subtitle 2"/>
          <p:cNvSpPr>
            <a:spLocks noGrp="1"/>
          </p:cNvSpPr>
          <p:nvPr>
            <p:ph type="subTitle" idx="1"/>
          </p:nvPr>
        </p:nvSpPr>
        <p:spPr>
          <a:xfrm>
            <a:off x="904240" y="1486535"/>
            <a:ext cx="10528300" cy="4156075"/>
          </a:xfrm>
        </p:spPr>
        <p:txBody>
          <a:bodyPr>
            <a:normAutofit/>
          </a:bodyPr>
          <a:lstStyle/>
          <a:p>
            <a:pPr marL="457200" indent="-457200">
              <a:buAutoNum type="arabicPeriod"/>
            </a:pPr>
            <a:r>
              <a:rPr lang="en-IN" sz="2400">
                <a:latin typeface="Times New Roman" panose="02020603050405020304" charset="0"/>
                <a:cs typeface="Times New Roman" panose="02020603050405020304" charset="0"/>
              </a:rPr>
              <a:t>Animals information” Retrieved from - https://kids.nationalgeographic.com/animals “Animals (pet) photo” Retrieved form - https://unsplash.com/s/photos/pets.</a:t>
            </a:r>
          </a:p>
          <a:p>
            <a:pPr marL="457200" indent="-457200">
              <a:buAutoNum type="arabicPeriod"/>
            </a:pPr>
            <a:r>
              <a:rPr lang="en-IN" sz="2400">
                <a:latin typeface="Times New Roman" panose="02020603050405020304" charset="0"/>
                <a:cs typeface="Times New Roman" panose="02020603050405020304" charset="0"/>
              </a:rPr>
              <a:t>Java script- https://code.visualstudio.com/</a:t>
            </a:r>
          </a:p>
          <a:p>
            <a:pPr marL="457200" indent="-457200">
              <a:buAutoNum type="arabicPeriod"/>
            </a:pPr>
            <a:r>
              <a:rPr lang="en-IN" sz="2400">
                <a:latin typeface="Times New Roman" panose="02020603050405020304" charset="0"/>
                <a:cs typeface="Times New Roman" panose="02020603050405020304" charset="0"/>
              </a:rPr>
              <a:t>Language use for pet shop management system retrieved form PHP, Xampp Server- https://www.apachefriends.org/index.html.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475" y="-635"/>
            <a:ext cx="7663890" cy="979170"/>
          </a:xfrm>
        </p:spPr>
        <p:txBody>
          <a:bodyPr>
            <a:normAutofit/>
          </a:bodyPr>
          <a:lstStyle/>
          <a:p>
            <a:r>
              <a:rPr lang="en-US" dirty="0">
                <a:latin typeface="Algerian" panose="04020705040A02060702" pitchFamily="82" charset="0"/>
              </a:rPr>
              <a:t>TABLE SPECIFICATION</a:t>
            </a:r>
          </a:p>
        </p:txBody>
      </p:sp>
      <p:sp>
        <p:nvSpPr>
          <p:cNvPr id="100" name="Text Box 99"/>
          <p:cNvSpPr txBox="1"/>
          <p:nvPr/>
        </p:nvSpPr>
        <p:spPr>
          <a:xfrm>
            <a:off x="744818" y="1163637"/>
            <a:ext cx="1934845" cy="460375"/>
          </a:xfrm>
          <a:prstGeom prst="rect">
            <a:avLst/>
          </a:prstGeom>
          <a:noFill/>
          <a:ln w="9525">
            <a:noFill/>
          </a:ln>
        </p:spPr>
        <p:txBody>
          <a:bodyPr wrap="square">
            <a:spAutoFit/>
          </a:bodyPr>
          <a:lstStyle/>
          <a:p>
            <a:pPr indent="0"/>
            <a:r>
              <a:rPr lang="en-US" sz="2400" b="1" dirty="0">
                <a:latin typeface="Times New Roman" panose="02020603050405020304" charset="0"/>
                <a:ea typeface="SimSun" panose="02010600030101010101" pitchFamily="2" charset="-122"/>
              </a:rPr>
              <a:t>Admin</a:t>
            </a:r>
            <a:r>
              <a:rPr lang="en-US" sz="2400" b="0" dirty="0">
                <a:latin typeface="Times New Roman" panose="02020603050405020304" charset="0"/>
                <a:ea typeface="SimSun" panose="02010600030101010101" pitchFamily="2" charset="-122"/>
              </a:rPr>
              <a:t> </a:t>
            </a:r>
            <a:endParaRPr lang="en-US" sz="2400" dirty="0"/>
          </a:p>
        </p:txBody>
      </p:sp>
      <p:graphicFrame>
        <p:nvGraphicFramePr>
          <p:cNvPr id="5" name="Table 4"/>
          <p:cNvGraphicFramePr/>
          <p:nvPr>
            <p:extLst>
              <p:ext uri="{D42A27DB-BD31-4B8C-83A1-F6EECF244321}">
                <p14:modId xmlns:p14="http://schemas.microsoft.com/office/powerpoint/2010/main" val="1196532406"/>
              </p:ext>
            </p:extLst>
          </p:nvPr>
        </p:nvGraphicFramePr>
        <p:xfrm>
          <a:off x="744818" y="2003724"/>
          <a:ext cx="9140190" cy="2151380"/>
        </p:xfrm>
        <a:graphic>
          <a:graphicData uri="http://schemas.openxmlformats.org/drawingml/2006/table">
            <a:tbl>
              <a:tblPr firstRow="1" bandRow="1">
                <a:tableStyleId>{5940675A-B579-460E-94D1-54222C63F5DA}</a:tableStyleId>
              </a:tblPr>
              <a:tblGrid>
                <a:gridCol w="2361565">
                  <a:extLst>
                    <a:ext uri="{9D8B030D-6E8A-4147-A177-3AD203B41FA5}">
                      <a16:colId xmlns:a16="http://schemas.microsoft.com/office/drawing/2014/main" val="20000"/>
                    </a:ext>
                  </a:extLst>
                </a:gridCol>
                <a:gridCol w="2343150">
                  <a:extLst>
                    <a:ext uri="{9D8B030D-6E8A-4147-A177-3AD203B41FA5}">
                      <a16:colId xmlns:a16="http://schemas.microsoft.com/office/drawing/2014/main" val="20001"/>
                    </a:ext>
                  </a:extLst>
                </a:gridCol>
                <a:gridCol w="2115820">
                  <a:extLst>
                    <a:ext uri="{9D8B030D-6E8A-4147-A177-3AD203B41FA5}">
                      <a16:colId xmlns:a16="http://schemas.microsoft.com/office/drawing/2014/main" val="20002"/>
                    </a:ext>
                  </a:extLst>
                </a:gridCol>
                <a:gridCol w="2319655">
                  <a:extLst>
                    <a:ext uri="{9D8B030D-6E8A-4147-A177-3AD203B41FA5}">
                      <a16:colId xmlns:a16="http://schemas.microsoft.com/office/drawing/2014/main" val="20003"/>
                    </a:ext>
                  </a:extLst>
                </a:gridCol>
              </a:tblGrid>
              <a:tr h="702310">
                <a:tc>
                  <a:txBody>
                    <a:bodyPr/>
                    <a:lstStyle/>
                    <a:p>
                      <a:pPr indent="0">
                        <a:buNone/>
                      </a:pPr>
                      <a:r>
                        <a:rPr lang="en-US" sz="2800" b="1">
                          <a:solidFill>
                            <a:schemeClr val="bg1"/>
                          </a:solidFill>
                          <a:latin typeface="Times New Roman" panose="02020603050405020304" charset="0"/>
                          <a:cs typeface="Times New Roman" panose="02020603050405020304" charset="0"/>
                        </a:rPr>
                        <a:t>Field</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800" b="1">
                          <a:solidFill>
                            <a:schemeClr val="bg1"/>
                          </a:solidFill>
                          <a:latin typeface="Times New Roman" panose="02020603050405020304" charset="0"/>
                          <a:cs typeface="Times New Roman" panose="02020603050405020304" charset="0"/>
                        </a:rPr>
                        <a:t>Type</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800" b="1">
                          <a:solidFill>
                            <a:schemeClr val="bg1"/>
                          </a:solidFill>
                          <a:latin typeface="Times New Roman" panose="02020603050405020304" charset="0"/>
                          <a:cs typeface="Times New Roman" panose="02020603050405020304" charset="0"/>
                        </a:rPr>
                        <a:t>Size</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800" b="1">
                          <a:solidFill>
                            <a:schemeClr val="bg1"/>
                          </a:solidFill>
                          <a:latin typeface="Times New Roman" panose="02020603050405020304" charset="0"/>
                          <a:cs typeface="Times New Roman" panose="02020603050405020304" charset="0"/>
                        </a:rPr>
                        <a:t>Constraints</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2945">
                <a:tc>
                  <a:txBody>
                    <a:bodyPr/>
                    <a:lstStyle/>
                    <a:p>
                      <a:pPr indent="0">
                        <a:buNone/>
                      </a:pPr>
                      <a:r>
                        <a:rPr lang="en-US" sz="1800" b="0">
                          <a:solidFill>
                            <a:schemeClr val="bg1"/>
                          </a:solidFill>
                          <a:latin typeface="Times New Roman" panose="02020603050405020304" charset="0"/>
                          <a:cs typeface="Times New Roman" panose="02020603050405020304" charset="0"/>
                        </a:rPr>
                        <a:t>AUsername</a:t>
                      </a:r>
                      <a:endParaRPr lang="en-US" sz="18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solidFill>
                            <a:schemeClr val="bg1"/>
                          </a:solidFill>
                          <a:latin typeface="Times New Roman" panose="02020603050405020304" charset="0"/>
                          <a:cs typeface="Times New Roman" panose="02020603050405020304" charset="0"/>
                        </a:rPr>
                        <a:t>VARCHAR</a:t>
                      </a:r>
                      <a:endParaRPr lang="en-US" sz="18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solidFill>
                            <a:schemeClr val="bg1"/>
                          </a:solidFill>
                          <a:latin typeface="Times New Roman" panose="02020603050405020304" charset="0"/>
                          <a:cs typeface="Times New Roman" panose="02020603050405020304" charset="0"/>
                        </a:rPr>
                        <a:t>25</a:t>
                      </a:r>
                      <a:endParaRPr lang="en-US" sz="18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solidFill>
                            <a:schemeClr val="bg1"/>
                          </a:solidFill>
                          <a:latin typeface="Times New Roman" panose="02020603050405020304" charset="0"/>
                          <a:cs typeface="Times New Roman" panose="02020603050405020304" charset="0"/>
                        </a:rPr>
                        <a:t>NOT NULL</a:t>
                      </a:r>
                      <a:endParaRPr lang="en-US" sz="18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6125">
                <a:tc>
                  <a:txBody>
                    <a:bodyPr/>
                    <a:lstStyle/>
                    <a:p>
                      <a:pPr indent="0">
                        <a:buNone/>
                      </a:pPr>
                      <a:r>
                        <a:rPr lang="en-US" sz="1800" b="0">
                          <a:solidFill>
                            <a:schemeClr val="bg1"/>
                          </a:solidFill>
                          <a:latin typeface="Times New Roman" panose="02020603050405020304" charset="0"/>
                          <a:cs typeface="Times New Roman" panose="02020603050405020304" charset="0"/>
                        </a:rPr>
                        <a:t>APassword</a:t>
                      </a:r>
                      <a:endParaRPr lang="en-US" sz="18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solidFill>
                            <a:schemeClr val="bg1"/>
                          </a:solidFill>
                          <a:latin typeface="Times New Roman" panose="02020603050405020304" charset="0"/>
                          <a:cs typeface="Times New Roman" panose="02020603050405020304" charset="0"/>
                        </a:rPr>
                        <a:t>VARCHAR</a:t>
                      </a:r>
                      <a:endParaRPr lang="en-US" sz="18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solidFill>
                            <a:schemeClr val="bg1"/>
                          </a:solidFill>
                          <a:latin typeface="Times New Roman" panose="02020603050405020304" charset="0"/>
                          <a:cs typeface="Times New Roman" panose="02020603050405020304" charset="0"/>
                        </a:rPr>
                        <a:t>25</a:t>
                      </a:r>
                      <a:endParaRPr lang="en-US" sz="18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dirty="0">
                          <a:solidFill>
                            <a:schemeClr val="bg1"/>
                          </a:solidFill>
                          <a:latin typeface="Times New Roman" panose="02020603050405020304" charset="0"/>
                          <a:cs typeface="Times New Roman" panose="02020603050405020304" charset="0"/>
                        </a:rPr>
                        <a:t>NOT NULL</a:t>
                      </a:r>
                      <a:endParaRPr lang="en-US" sz="1800" b="0" dirty="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0690" y="227965"/>
            <a:ext cx="3632275" cy="792480"/>
          </a:xfrm>
        </p:spPr>
        <p:txBody>
          <a:bodyPr>
            <a:normAutofit fontScale="90000"/>
          </a:bodyPr>
          <a:lstStyle/>
          <a:p>
            <a:r>
              <a:rPr lang="en-IN" dirty="0">
                <a:latin typeface="Algerian" panose="04020705040A02060702" pitchFamily="82" charset="0"/>
              </a:rPr>
              <a:t>Vendor</a:t>
            </a:r>
          </a:p>
        </p:txBody>
      </p:sp>
      <p:sp>
        <p:nvSpPr>
          <p:cNvPr id="3" name="Subtitle 2"/>
          <p:cNvSpPr>
            <a:spLocks noGrp="1"/>
          </p:cNvSpPr>
          <p:nvPr>
            <p:ph type="subTitle" idx="1"/>
          </p:nvPr>
        </p:nvSpPr>
        <p:spPr>
          <a:xfrm>
            <a:off x="3839536" y="2555980"/>
            <a:ext cx="6400800" cy="1947333"/>
          </a:xfrm>
        </p:spPr>
        <p:txBody>
          <a:bodyPr/>
          <a:lstStyle/>
          <a:p>
            <a:endParaRPr lang="en-IN"/>
          </a:p>
        </p:txBody>
      </p:sp>
      <p:graphicFrame>
        <p:nvGraphicFramePr>
          <p:cNvPr id="5" name="Table 4"/>
          <p:cNvGraphicFramePr/>
          <p:nvPr/>
        </p:nvGraphicFramePr>
        <p:xfrm>
          <a:off x="1525905" y="1467485"/>
          <a:ext cx="9140190" cy="4903470"/>
        </p:xfrm>
        <a:graphic>
          <a:graphicData uri="http://schemas.openxmlformats.org/drawingml/2006/table">
            <a:tbl>
              <a:tblPr firstRow="1" bandRow="1">
                <a:tableStyleId>{5940675A-B579-460E-94D1-54222C63F5DA}</a:tableStyleId>
              </a:tblPr>
              <a:tblGrid>
                <a:gridCol w="2468880">
                  <a:extLst>
                    <a:ext uri="{9D8B030D-6E8A-4147-A177-3AD203B41FA5}">
                      <a16:colId xmlns:a16="http://schemas.microsoft.com/office/drawing/2014/main" val="20000"/>
                    </a:ext>
                  </a:extLst>
                </a:gridCol>
                <a:gridCol w="2321560">
                  <a:extLst>
                    <a:ext uri="{9D8B030D-6E8A-4147-A177-3AD203B41FA5}">
                      <a16:colId xmlns:a16="http://schemas.microsoft.com/office/drawing/2014/main" val="20001"/>
                    </a:ext>
                  </a:extLst>
                </a:gridCol>
                <a:gridCol w="2047240">
                  <a:extLst>
                    <a:ext uri="{9D8B030D-6E8A-4147-A177-3AD203B41FA5}">
                      <a16:colId xmlns:a16="http://schemas.microsoft.com/office/drawing/2014/main" val="20002"/>
                    </a:ext>
                  </a:extLst>
                </a:gridCol>
                <a:gridCol w="2302510">
                  <a:extLst>
                    <a:ext uri="{9D8B030D-6E8A-4147-A177-3AD203B41FA5}">
                      <a16:colId xmlns:a16="http://schemas.microsoft.com/office/drawing/2014/main" val="20003"/>
                    </a:ext>
                  </a:extLst>
                </a:gridCol>
              </a:tblGrid>
              <a:tr h="486410">
                <a:tc>
                  <a:txBody>
                    <a:bodyPr/>
                    <a:lstStyle/>
                    <a:p>
                      <a:pPr indent="0">
                        <a:buNone/>
                      </a:pPr>
                      <a:r>
                        <a:rPr lang="en-US" sz="2800" b="1">
                          <a:solidFill>
                            <a:schemeClr val="bg1"/>
                          </a:solidFill>
                          <a:latin typeface="Times New Roman" panose="02020603050405020304" charset="0"/>
                          <a:cs typeface="Times New Roman" panose="02020603050405020304" charset="0"/>
                        </a:rPr>
                        <a:t>Field</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800" b="1">
                          <a:solidFill>
                            <a:schemeClr val="bg1"/>
                          </a:solidFill>
                          <a:latin typeface="Times New Roman" panose="02020603050405020304" charset="0"/>
                          <a:cs typeface="Times New Roman" panose="02020603050405020304" charset="0"/>
                        </a:rPr>
                        <a:t>Type</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800" b="1">
                          <a:solidFill>
                            <a:schemeClr val="bg1"/>
                          </a:solidFill>
                          <a:latin typeface="Times New Roman" panose="02020603050405020304" charset="0"/>
                          <a:cs typeface="Times New Roman" panose="02020603050405020304" charset="0"/>
                        </a:rPr>
                        <a:t>Size</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800" b="1">
                          <a:solidFill>
                            <a:schemeClr val="bg1"/>
                          </a:solidFill>
                          <a:latin typeface="Times New Roman" panose="02020603050405020304" charset="0"/>
                          <a:cs typeface="Times New Roman" panose="02020603050405020304" charset="0"/>
                        </a:rPr>
                        <a:t>Constraints</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7680">
                <a:tc>
                  <a:txBody>
                    <a:bodyPr/>
                    <a:lstStyle/>
                    <a:p>
                      <a:pPr indent="0">
                        <a:buNone/>
                      </a:pPr>
                      <a:r>
                        <a:rPr lang="en-US" sz="2000" b="0">
                          <a:solidFill>
                            <a:schemeClr val="bg1"/>
                          </a:solidFill>
                          <a:latin typeface="Times New Roman" panose="02020603050405020304" charset="0"/>
                          <a:cs typeface="Times New Roman" panose="02020603050405020304" charset="0"/>
                        </a:rPr>
                        <a:t>Vendor_id</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INT</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10</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PRIMARY KEY</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6410">
                <a:tc>
                  <a:txBody>
                    <a:bodyPr/>
                    <a:lstStyle/>
                    <a:p>
                      <a:pPr indent="0">
                        <a:buNone/>
                      </a:pPr>
                      <a:r>
                        <a:rPr lang="en-US" sz="2000" b="0">
                          <a:solidFill>
                            <a:schemeClr val="bg1"/>
                          </a:solidFill>
                          <a:latin typeface="Times New Roman" panose="02020603050405020304" charset="0"/>
                          <a:cs typeface="Times New Roman" panose="02020603050405020304" charset="0"/>
                        </a:rPr>
                        <a:t>Company_name</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VARCHAR</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25</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NOT NULL</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315">
                <a:tc>
                  <a:txBody>
                    <a:bodyPr/>
                    <a:lstStyle/>
                    <a:p>
                      <a:pPr indent="0">
                        <a:buNone/>
                      </a:pPr>
                      <a:r>
                        <a:rPr lang="en-US" sz="2000" b="0">
                          <a:solidFill>
                            <a:schemeClr val="bg1"/>
                          </a:solidFill>
                          <a:latin typeface="Times New Roman" panose="02020603050405020304" charset="0"/>
                          <a:cs typeface="Times New Roman" panose="02020603050405020304" charset="0"/>
                        </a:rPr>
                        <a:t>Contact_person</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INT</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10</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NOT NULL</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6410">
                <a:tc>
                  <a:txBody>
                    <a:bodyPr/>
                    <a:lstStyle/>
                    <a:p>
                      <a:pPr indent="0">
                        <a:buNone/>
                      </a:pPr>
                      <a:r>
                        <a:rPr lang="en-US" sz="2000" b="0">
                          <a:solidFill>
                            <a:schemeClr val="bg1"/>
                          </a:solidFill>
                          <a:latin typeface="Times New Roman" panose="02020603050405020304" charset="0"/>
                          <a:cs typeface="Times New Roman" panose="02020603050405020304" charset="0"/>
                        </a:rPr>
                        <a:t>Company_email</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VARCHAR</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20</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NOTNULL</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7680">
                <a:tc>
                  <a:txBody>
                    <a:bodyPr/>
                    <a:lstStyle/>
                    <a:p>
                      <a:pPr indent="0">
                        <a:buNone/>
                      </a:pPr>
                      <a:r>
                        <a:rPr lang="en-US" sz="2000" b="0">
                          <a:solidFill>
                            <a:schemeClr val="bg1"/>
                          </a:solidFill>
                          <a:latin typeface="Times New Roman" panose="02020603050405020304" charset="0"/>
                          <a:cs typeface="Times New Roman" panose="02020603050405020304" charset="0"/>
                        </a:rPr>
                        <a:t>Contact_number</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INT</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10</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NOTNULL</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6410">
                <a:tc>
                  <a:txBody>
                    <a:bodyPr/>
                    <a:lstStyle/>
                    <a:p>
                      <a:pPr indent="0">
                        <a:buNone/>
                      </a:pPr>
                      <a:r>
                        <a:rPr lang="en-US" sz="2000" b="0">
                          <a:solidFill>
                            <a:schemeClr val="bg1"/>
                          </a:solidFill>
                          <a:latin typeface="Times New Roman" panose="02020603050405020304" charset="0"/>
                          <a:cs typeface="Times New Roman" panose="02020603050405020304" charset="0"/>
                        </a:rPr>
                        <a:t>website</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VARCHAR</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25</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NOTNULL</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87045">
                <a:tc>
                  <a:txBody>
                    <a:bodyPr/>
                    <a:lstStyle/>
                    <a:p>
                      <a:pPr indent="0">
                        <a:buNone/>
                      </a:pPr>
                      <a:r>
                        <a:rPr lang="en-US" sz="2000" b="0">
                          <a:solidFill>
                            <a:schemeClr val="bg1"/>
                          </a:solidFill>
                          <a:latin typeface="Times New Roman" panose="02020603050405020304" charset="0"/>
                          <a:cs typeface="Times New Roman" panose="02020603050405020304" charset="0"/>
                        </a:rPr>
                        <a:t>About_company</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VARCHAR</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25</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NOTNULL</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87045">
                <a:tc>
                  <a:txBody>
                    <a:bodyPr/>
                    <a:lstStyle/>
                    <a:p>
                      <a:pPr indent="0">
                        <a:buNone/>
                      </a:pPr>
                      <a:r>
                        <a:rPr lang="en-US" sz="2000" b="0">
                          <a:solidFill>
                            <a:schemeClr val="bg1"/>
                          </a:solidFill>
                          <a:latin typeface="Times New Roman" panose="02020603050405020304" charset="0"/>
                          <a:cs typeface="Times New Roman" panose="02020603050405020304" charset="0"/>
                        </a:rPr>
                        <a:t>username</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VARCHAR</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10</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NOTNULL</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20065">
                <a:tc>
                  <a:txBody>
                    <a:bodyPr/>
                    <a:lstStyle/>
                    <a:p>
                      <a:pPr indent="0">
                        <a:buNone/>
                      </a:pPr>
                      <a:r>
                        <a:rPr lang="en-US" sz="2000" b="0">
                          <a:solidFill>
                            <a:schemeClr val="bg1"/>
                          </a:solidFill>
                          <a:latin typeface="Times New Roman" panose="02020603050405020304" charset="0"/>
                          <a:cs typeface="Times New Roman" panose="02020603050405020304" charset="0"/>
                        </a:rPr>
                        <a:t>password</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INT</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10</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NOTNULL</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9250" y="80010"/>
            <a:ext cx="3098800" cy="950595"/>
          </a:xfrm>
        </p:spPr>
        <p:txBody>
          <a:bodyPr>
            <a:normAutofit fontScale="90000"/>
          </a:bodyPr>
          <a:lstStyle/>
          <a:p>
            <a:r>
              <a:rPr lang="en-US" dirty="0">
                <a:latin typeface="Algerian" panose="04020705040A02060702" pitchFamily="82" charset="0"/>
              </a:rPr>
              <a:t>Customer</a:t>
            </a:r>
          </a:p>
        </p:txBody>
      </p:sp>
      <p:sp>
        <p:nvSpPr>
          <p:cNvPr id="3" name="Subtitle 2"/>
          <p:cNvSpPr>
            <a:spLocks noGrp="1"/>
          </p:cNvSpPr>
          <p:nvPr>
            <p:ph type="subTitle" idx="1"/>
          </p:nvPr>
        </p:nvSpPr>
        <p:spPr>
          <a:xfrm>
            <a:off x="3247107" y="2697648"/>
            <a:ext cx="6400800" cy="1947333"/>
          </a:xfrm>
        </p:spPr>
        <p:txBody>
          <a:bodyPr/>
          <a:lstStyle/>
          <a:p>
            <a:endParaRPr lang="en-IN"/>
          </a:p>
        </p:txBody>
      </p:sp>
      <p:graphicFrame>
        <p:nvGraphicFramePr>
          <p:cNvPr id="5" name="Table 4"/>
          <p:cNvGraphicFramePr/>
          <p:nvPr/>
        </p:nvGraphicFramePr>
        <p:xfrm>
          <a:off x="1069340" y="1123950"/>
          <a:ext cx="9588500" cy="5095240"/>
        </p:xfrm>
        <a:graphic>
          <a:graphicData uri="http://schemas.openxmlformats.org/drawingml/2006/table">
            <a:tbl>
              <a:tblPr firstRow="1" bandRow="1">
                <a:tableStyleId>{5940675A-B579-460E-94D1-54222C63F5DA}</a:tableStyleId>
              </a:tblPr>
              <a:tblGrid>
                <a:gridCol w="2788920">
                  <a:extLst>
                    <a:ext uri="{9D8B030D-6E8A-4147-A177-3AD203B41FA5}">
                      <a16:colId xmlns:a16="http://schemas.microsoft.com/office/drawing/2014/main" val="20000"/>
                    </a:ext>
                  </a:extLst>
                </a:gridCol>
                <a:gridCol w="2392045">
                  <a:extLst>
                    <a:ext uri="{9D8B030D-6E8A-4147-A177-3AD203B41FA5}">
                      <a16:colId xmlns:a16="http://schemas.microsoft.com/office/drawing/2014/main" val="20001"/>
                    </a:ext>
                  </a:extLst>
                </a:gridCol>
                <a:gridCol w="2052955">
                  <a:extLst>
                    <a:ext uri="{9D8B030D-6E8A-4147-A177-3AD203B41FA5}">
                      <a16:colId xmlns:a16="http://schemas.microsoft.com/office/drawing/2014/main" val="20002"/>
                    </a:ext>
                  </a:extLst>
                </a:gridCol>
                <a:gridCol w="2354580">
                  <a:extLst>
                    <a:ext uri="{9D8B030D-6E8A-4147-A177-3AD203B41FA5}">
                      <a16:colId xmlns:a16="http://schemas.microsoft.com/office/drawing/2014/main" val="20003"/>
                    </a:ext>
                  </a:extLst>
                </a:gridCol>
              </a:tblGrid>
              <a:tr h="513080">
                <a:tc>
                  <a:txBody>
                    <a:bodyPr/>
                    <a:lstStyle/>
                    <a:p>
                      <a:pPr indent="0">
                        <a:buNone/>
                      </a:pPr>
                      <a:r>
                        <a:rPr lang="en-US" sz="2800" b="1">
                          <a:solidFill>
                            <a:schemeClr val="bg1"/>
                          </a:solidFill>
                          <a:latin typeface="Times New Roman" panose="02020603050405020304" charset="0"/>
                          <a:cs typeface="Times New Roman" panose="02020603050405020304" charset="0"/>
                        </a:rPr>
                        <a:t>Field</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800" b="1">
                          <a:solidFill>
                            <a:schemeClr val="bg1"/>
                          </a:solidFill>
                          <a:latin typeface="Times New Roman" panose="02020603050405020304" charset="0"/>
                          <a:cs typeface="Times New Roman" panose="02020603050405020304" charset="0"/>
                        </a:rPr>
                        <a:t>Type</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800" b="1">
                          <a:solidFill>
                            <a:schemeClr val="bg1"/>
                          </a:solidFill>
                          <a:latin typeface="Times New Roman" panose="02020603050405020304" charset="0"/>
                          <a:cs typeface="Times New Roman" panose="02020603050405020304" charset="0"/>
                        </a:rPr>
                        <a:t>Size</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800" b="1">
                          <a:solidFill>
                            <a:schemeClr val="bg1"/>
                          </a:solidFill>
                          <a:latin typeface="Times New Roman" panose="02020603050405020304" charset="0"/>
                          <a:cs typeface="Times New Roman" panose="02020603050405020304" charset="0"/>
                        </a:rPr>
                        <a:t>Constraints</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6725">
                <a:tc>
                  <a:txBody>
                    <a:bodyPr/>
                    <a:lstStyle/>
                    <a:p>
                      <a:pPr indent="0">
                        <a:buNone/>
                      </a:pPr>
                      <a:r>
                        <a:rPr lang="en-US" sz="2000" b="0">
                          <a:solidFill>
                            <a:schemeClr val="bg1"/>
                          </a:solidFill>
                          <a:latin typeface="Times New Roman" panose="02020603050405020304" charset="0"/>
                          <a:cs typeface="Times New Roman" panose="02020603050405020304" charset="0"/>
                        </a:rPr>
                        <a:t>Customer_id</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INT</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10</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PRIMARY KEY</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3080">
                <a:tc>
                  <a:txBody>
                    <a:bodyPr/>
                    <a:lstStyle/>
                    <a:p>
                      <a:pPr indent="0">
                        <a:buNone/>
                      </a:pPr>
                      <a:r>
                        <a:rPr lang="en-US" sz="2000" b="0">
                          <a:solidFill>
                            <a:schemeClr val="bg1"/>
                          </a:solidFill>
                          <a:latin typeface="Times New Roman" panose="02020603050405020304" charset="0"/>
                          <a:cs typeface="Times New Roman" panose="02020603050405020304" charset="0"/>
                        </a:rPr>
                        <a:t>First_name</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VARCHAR</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200</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NOT NULL</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25">
                <a:tc>
                  <a:txBody>
                    <a:bodyPr/>
                    <a:lstStyle/>
                    <a:p>
                      <a:pPr indent="0">
                        <a:buNone/>
                      </a:pPr>
                      <a:r>
                        <a:rPr lang="en-US" sz="2000" b="0">
                          <a:solidFill>
                            <a:schemeClr val="bg1"/>
                          </a:solidFill>
                          <a:latin typeface="Times New Roman" panose="02020603050405020304" charset="0"/>
                          <a:cs typeface="Times New Roman" panose="02020603050405020304" charset="0"/>
                        </a:rPr>
                        <a:t>Middle_name</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VARCHAE</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200</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NOT NULL</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4350">
                <a:tc>
                  <a:txBody>
                    <a:bodyPr/>
                    <a:lstStyle/>
                    <a:p>
                      <a:pPr indent="0">
                        <a:buNone/>
                      </a:pPr>
                      <a:r>
                        <a:rPr lang="en-US" sz="2000" b="0">
                          <a:solidFill>
                            <a:schemeClr val="bg1"/>
                          </a:solidFill>
                          <a:latin typeface="Times New Roman" panose="02020603050405020304" charset="0"/>
                          <a:cs typeface="Times New Roman" panose="02020603050405020304" charset="0"/>
                        </a:rPr>
                        <a:t>Last_name</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VARCHAR</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200</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NOT NULL</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4350">
                <a:tc>
                  <a:txBody>
                    <a:bodyPr/>
                    <a:lstStyle/>
                    <a:p>
                      <a:pPr indent="0">
                        <a:buNone/>
                      </a:pPr>
                      <a:r>
                        <a:rPr lang="en-US" sz="2000" b="0">
                          <a:solidFill>
                            <a:schemeClr val="bg1"/>
                          </a:solidFill>
                          <a:latin typeface="Times New Roman" panose="02020603050405020304" charset="0"/>
                          <a:cs typeface="Times New Roman" panose="02020603050405020304" charset="0"/>
                        </a:rPr>
                        <a:t>Complete_address</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VARCHAR</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200</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NOT NULL</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3715">
                <a:tc>
                  <a:txBody>
                    <a:bodyPr/>
                    <a:lstStyle/>
                    <a:p>
                      <a:pPr indent="0">
                        <a:buNone/>
                      </a:pPr>
                      <a:r>
                        <a:rPr lang="en-US" sz="2000" b="0">
                          <a:solidFill>
                            <a:schemeClr val="bg1"/>
                          </a:solidFill>
                          <a:latin typeface="Times New Roman" panose="02020603050405020304" charset="0"/>
                          <a:cs typeface="Times New Roman" panose="02020603050405020304" charset="0"/>
                        </a:rPr>
                        <a:t>Email_address</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VARCHAR</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200</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NOT NULL</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3080">
                <a:tc>
                  <a:txBody>
                    <a:bodyPr/>
                    <a:lstStyle/>
                    <a:p>
                      <a:pPr indent="0">
                        <a:buNone/>
                      </a:pPr>
                      <a:r>
                        <a:rPr lang="en-US" sz="2000" b="0">
                          <a:solidFill>
                            <a:schemeClr val="bg1"/>
                          </a:solidFill>
                          <a:latin typeface="Times New Roman" panose="02020603050405020304" charset="0"/>
                          <a:cs typeface="Times New Roman" panose="02020603050405020304" charset="0"/>
                        </a:rPr>
                        <a:t>Contact_number</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VARCHAR</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200</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NOT NULL</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6255">
                <a:tc>
                  <a:txBody>
                    <a:bodyPr/>
                    <a:lstStyle/>
                    <a:p>
                      <a:pPr indent="0">
                        <a:buNone/>
                      </a:pPr>
                      <a:r>
                        <a:rPr lang="en-US" sz="2000" b="0">
                          <a:solidFill>
                            <a:schemeClr val="bg1"/>
                          </a:solidFill>
                          <a:latin typeface="Times New Roman" panose="02020603050405020304" charset="0"/>
                          <a:cs typeface="Times New Roman" panose="02020603050405020304" charset="0"/>
                        </a:rPr>
                        <a:t>Civil_status</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VARCHAR</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200</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NOT NULL</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13080">
                <a:tc>
                  <a:txBody>
                    <a:bodyPr/>
                    <a:lstStyle/>
                    <a:p>
                      <a:pPr indent="0">
                        <a:buNone/>
                      </a:pPr>
                      <a:r>
                        <a:rPr lang="en-US" sz="2000" b="0">
                          <a:solidFill>
                            <a:schemeClr val="bg1"/>
                          </a:solidFill>
                          <a:latin typeface="Times New Roman" panose="02020603050405020304" charset="0"/>
                          <a:cs typeface="Times New Roman" panose="02020603050405020304" charset="0"/>
                        </a:rPr>
                        <a:t>age</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VARCHAR</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3</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bg1"/>
                          </a:solidFill>
                          <a:latin typeface="Times New Roman" panose="02020603050405020304" charset="0"/>
                          <a:cs typeface="Times New Roman" panose="02020603050405020304" charset="0"/>
                        </a:rPr>
                        <a:t>NOT NULL</a:t>
                      </a:r>
                      <a:endParaRPr lang="en-US" sz="20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864" y="123825"/>
            <a:ext cx="4102735" cy="989965"/>
          </a:xfrm>
        </p:spPr>
        <p:txBody>
          <a:bodyPr>
            <a:normAutofit/>
          </a:bodyPr>
          <a:lstStyle/>
          <a:p>
            <a:r>
              <a:rPr lang="en-US" dirty="0">
                <a:latin typeface="Algerian" panose="04020705040A02060702" pitchFamily="82" charset="0"/>
              </a:rPr>
              <a:t>Category</a:t>
            </a:r>
          </a:p>
        </p:txBody>
      </p:sp>
      <p:sp>
        <p:nvSpPr>
          <p:cNvPr id="4" name="Text Box 3"/>
          <p:cNvSpPr txBox="1"/>
          <p:nvPr/>
        </p:nvSpPr>
        <p:spPr>
          <a:xfrm>
            <a:off x="1518285" y="1234440"/>
            <a:ext cx="309880" cy="368300"/>
          </a:xfrm>
          <a:prstGeom prst="rect">
            <a:avLst/>
          </a:prstGeom>
          <a:noFill/>
        </p:spPr>
        <p:txBody>
          <a:bodyPr wrap="none" rtlCol="0">
            <a:spAutoFit/>
          </a:bodyPr>
          <a:lstStyle/>
          <a:p>
            <a:endParaRPr lang="en-US">
              <a:solidFill>
                <a:schemeClr val="bg1"/>
              </a:solidFill>
            </a:endParaRPr>
          </a:p>
        </p:txBody>
      </p:sp>
      <p:graphicFrame>
        <p:nvGraphicFramePr>
          <p:cNvPr id="5" name="Table 4"/>
          <p:cNvGraphicFramePr/>
          <p:nvPr/>
        </p:nvGraphicFramePr>
        <p:xfrm>
          <a:off x="1078865" y="1603375"/>
          <a:ext cx="10275570" cy="2543810"/>
        </p:xfrm>
        <a:graphic>
          <a:graphicData uri="http://schemas.openxmlformats.org/drawingml/2006/table">
            <a:tbl>
              <a:tblPr firstRow="1" bandRow="1">
                <a:tableStyleId>{5940675A-B579-460E-94D1-54222C63F5DA}</a:tableStyleId>
              </a:tblPr>
              <a:tblGrid>
                <a:gridCol w="2564130">
                  <a:extLst>
                    <a:ext uri="{9D8B030D-6E8A-4147-A177-3AD203B41FA5}">
                      <a16:colId xmlns:a16="http://schemas.microsoft.com/office/drawing/2014/main" val="20000"/>
                    </a:ext>
                  </a:extLst>
                </a:gridCol>
                <a:gridCol w="2661285">
                  <a:extLst>
                    <a:ext uri="{9D8B030D-6E8A-4147-A177-3AD203B41FA5}">
                      <a16:colId xmlns:a16="http://schemas.microsoft.com/office/drawing/2014/main" val="20001"/>
                    </a:ext>
                  </a:extLst>
                </a:gridCol>
                <a:gridCol w="2418080">
                  <a:extLst>
                    <a:ext uri="{9D8B030D-6E8A-4147-A177-3AD203B41FA5}">
                      <a16:colId xmlns:a16="http://schemas.microsoft.com/office/drawing/2014/main" val="20002"/>
                    </a:ext>
                  </a:extLst>
                </a:gridCol>
                <a:gridCol w="2632075">
                  <a:extLst>
                    <a:ext uri="{9D8B030D-6E8A-4147-A177-3AD203B41FA5}">
                      <a16:colId xmlns:a16="http://schemas.microsoft.com/office/drawing/2014/main" val="20003"/>
                    </a:ext>
                  </a:extLst>
                </a:gridCol>
              </a:tblGrid>
              <a:tr h="890905">
                <a:tc>
                  <a:txBody>
                    <a:bodyPr/>
                    <a:lstStyle/>
                    <a:p>
                      <a:pPr indent="0">
                        <a:buNone/>
                      </a:pPr>
                      <a:r>
                        <a:rPr lang="en-US" sz="2800" b="1">
                          <a:solidFill>
                            <a:schemeClr val="bg1"/>
                          </a:solidFill>
                          <a:latin typeface="Times New Roman" panose="02020603050405020304" charset="0"/>
                          <a:cs typeface="Times New Roman" panose="02020603050405020304" charset="0"/>
                        </a:rPr>
                        <a:t>Field</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800" b="1" dirty="0">
                          <a:solidFill>
                            <a:schemeClr val="bg1"/>
                          </a:solidFill>
                          <a:latin typeface="Times New Roman" panose="02020603050405020304" charset="0"/>
                          <a:cs typeface="Times New Roman" panose="02020603050405020304" charset="0"/>
                        </a:rPr>
                        <a:t>Type</a:t>
                      </a:r>
                      <a:endParaRPr lang="en-US" sz="2800" b="1" dirty="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800" b="1">
                          <a:solidFill>
                            <a:schemeClr val="bg1"/>
                          </a:solidFill>
                          <a:latin typeface="Times New Roman" panose="02020603050405020304" charset="0"/>
                          <a:cs typeface="Times New Roman" panose="02020603050405020304" charset="0"/>
                        </a:rPr>
                        <a:t>Size</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800" b="1">
                          <a:solidFill>
                            <a:schemeClr val="bg1"/>
                          </a:solidFill>
                          <a:latin typeface="Times New Roman" panose="02020603050405020304" charset="0"/>
                          <a:cs typeface="Times New Roman" panose="02020603050405020304" charset="0"/>
                        </a:rPr>
                        <a:t>Constraints</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2470">
                <a:tc>
                  <a:txBody>
                    <a:bodyPr/>
                    <a:lstStyle/>
                    <a:p>
                      <a:pPr indent="0">
                        <a:buNone/>
                      </a:pPr>
                      <a:r>
                        <a:rPr lang="en-US" sz="2400" b="0">
                          <a:solidFill>
                            <a:schemeClr val="bg1"/>
                          </a:solidFill>
                          <a:latin typeface="Times New Roman" panose="02020603050405020304" charset="0"/>
                          <a:cs typeface="Times New Roman" panose="02020603050405020304" charset="0"/>
                        </a:rPr>
                        <a:t>Catrgory id</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VARCHAR</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255</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PRIMARY KEY</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40435">
                <a:tc>
                  <a:txBody>
                    <a:bodyPr/>
                    <a:lstStyle/>
                    <a:p>
                      <a:pPr indent="0">
                        <a:buNone/>
                      </a:pPr>
                      <a:r>
                        <a:rPr lang="en-US" sz="2400" b="0">
                          <a:solidFill>
                            <a:schemeClr val="bg1"/>
                          </a:solidFill>
                          <a:latin typeface="Times New Roman" panose="02020603050405020304" charset="0"/>
                          <a:cs typeface="Times New Roman" panose="02020603050405020304" charset="0"/>
                        </a:rPr>
                        <a:t>Category name</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VARCHAR</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255</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dirty="0">
                          <a:solidFill>
                            <a:schemeClr val="bg1"/>
                          </a:solidFill>
                          <a:latin typeface="Times New Roman" panose="02020603050405020304" charset="0"/>
                          <a:cs typeface="Times New Roman" panose="02020603050405020304" charset="0"/>
                        </a:rPr>
                        <a:t>NOT NULL</a:t>
                      </a:r>
                      <a:endParaRPr lang="en-US" sz="2400" b="0" dirty="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8846" y="905436"/>
            <a:ext cx="3284743" cy="466538"/>
          </a:xfrm>
        </p:spPr>
        <p:txBody>
          <a:bodyPr>
            <a:normAutofit fontScale="90000"/>
          </a:bodyPr>
          <a:lstStyle/>
          <a:p>
            <a:r>
              <a:rPr lang="en-IN" dirty="0">
                <a:latin typeface="Algerian" panose="04020705040A02060702" pitchFamily="82" charset="0"/>
              </a:rPr>
              <a:t>Order</a:t>
            </a:r>
          </a:p>
        </p:txBody>
      </p:sp>
      <p:graphicFrame>
        <p:nvGraphicFramePr>
          <p:cNvPr id="4" name="Table 3"/>
          <p:cNvGraphicFramePr/>
          <p:nvPr/>
        </p:nvGraphicFramePr>
        <p:xfrm>
          <a:off x="1417320" y="1533525"/>
          <a:ext cx="10021570" cy="4620895"/>
        </p:xfrm>
        <a:graphic>
          <a:graphicData uri="http://schemas.openxmlformats.org/drawingml/2006/table">
            <a:tbl>
              <a:tblPr firstRow="1" bandRow="1">
                <a:tableStyleId>{5940675A-B579-460E-94D1-54222C63F5DA}</a:tableStyleId>
              </a:tblPr>
              <a:tblGrid>
                <a:gridCol w="2639060">
                  <a:extLst>
                    <a:ext uri="{9D8B030D-6E8A-4147-A177-3AD203B41FA5}">
                      <a16:colId xmlns:a16="http://schemas.microsoft.com/office/drawing/2014/main" val="20000"/>
                    </a:ext>
                  </a:extLst>
                </a:gridCol>
                <a:gridCol w="2560320">
                  <a:extLst>
                    <a:ext uri="{9D8B030D-6E8A-4147-A177-3AD203B41FA5}">
                      <a16:colId xmlns:a16="http://schemas.microsoft.com/office/drawing/2014/main" val="20001"/>
                    </a:ext>
                  </a:extLst>
                </a:gridCol>
                <a:gridCol w="2288540">
                  <a:extLst>
                    <a:ext uri="{9D8B030D-6E8A-4147-A177-3AD203B41FA5}">
                      <a16:colId xmlns:a16="http://schemas.microsoft.com/office/drawing/2014/main" val="20002"/>
                    </a:ext>
                  </a:extLst>
                </a:gridCol>
                <a:gridCol w="2533650">
                  <a:extLst>
                    <a:ext uri="{9D8B030D-6E8A-4147-A177-3AD203B41FA5}">
                      <a16:colId xmlns:a16="http://schemas.microsoft.com/office/drawing/2014/main" val="20003"/>
                    </a:ext>
                  </a:extLst>
                </a:gridCol>
              </a:tblGrid>
              <a:tr h="466090">
                <a:tc>
                  <a:txBody>
                    <a:bodyPr/>
                    <a:lstStyle/>
                    <a:p>
                      <a:pPr indent="0">
                        <a:buNone/>
                      </a:pPr>
                      <a:r>
                        <a:rPr lang="en-US" sz="2800" b="1">
                          <a:solidFill>
                            <a:schemeClr val="bg1"/>
                          </a:solidFill>
                          <a:latin typeface="Times New Roman" panose="02020603050405020304" charset="0"/>
                          <a:cs typeface="Times New Roman" panose="02020603050405020304" charset="0"/>
                        </a:rPr>
                        <a:t>Field</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800" b="1">
                          <a:solidFill>
                            <a:schemeClr val="bg1"/>
                          </a:solidFill>
                          <a:latin typeface="Times New Roman" panose="02020603050405020304" charset="0"/>
                          <a:cs typeface="Times New Roman" panose="02020603050405020304" charset="0"/>
                        </a:rPr>
                        <a:t>Type</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800" b="1">
                          <a:solidFill>
                            <a:schemeClr val="bg1"/>
                          </a:solidFill>
                          <a:latin typeface="Times New Roman" panose="02020603050405020304" charset="0"/>
                          <a:cs typeface="Times New Roman" panose="02020603050405020304" charset="0"/>
                        </a:rPr>
                        <a:t>Size</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800" b="1">
                          <a:solidFill>
                            <a:schemeClr val="bg1"/>
                          </a:solidFill>
                          <a:latin typeface="Times New Roman" panose="02020603050405020304" charset="0"/>
                          <a:cs typeface="Times New Roman" panose="02020603050405020304" charset="0"/>
                        </a:rPr>
                        <a:t>Constraints</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7040">
                <a:tc>
                  <a:txBody>
                    <a:bodyPr/>
                    <a:lstStyle/>
                    <a:p>
                      <a:pPr indent="0">
                        <a:buNone/>
                      </a:pPr>
                      <a:r>
                        <a:rPr lang="en-US" sz="2400" b="0">
                          <a:solidFill>
                            <a:schemeClr val="bg1"/>
                          </a:solidFill>
                          <a:latin typeface="Times New Roman" panose="02020603050405020304" charset="0"/>
                          <a:cs typeface="Times New Roman" panose="02020603050405020304" charset="0"/>
                        </a:rPr>
                        <a:t>Order_id</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INT</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10</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PRIMARY KEY</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7675">
                <a:tc>
                  <a:txBody>
                    <a:bodyPr/>
                    <a:lstStyle/>
                    <a:p>
                      <a:pPr indent="0">
                        <a:buNone/>
                      </a:pPr>
                      <a:r>
                        <a:rPr lang="en-US" sz="2400" b="0">
                          <a:solidFill>
                            <a:schemeClr val="bg1"/>
                          </a:solidFill>
                          <a:latin typeface="Times New Roman" panose="02020603050405020304" charset="0"/>
                          <a:cs typeface="Times New Roman" panose="02020603050405020304" charset="0"/>
                        </a:rPr>
                        <a:t>Customer_id</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VARCHAR</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25</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FOREGIN KEY</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5455">
                <a:tc>
                  <a:txBody>
                    <a:bodyPr/>
                    <a:lstStyle/>
                    <a:p>
                      <a:pPr indent="0">
                        <a:buNone/>
                      </a:pPr>
                      <a:r>
                        <a:rPr lang="en-US" sz="2400" b="0">
                          <a:solidFill>
                            <a:schemeClr val="bg1"/>
                          </a:solidFill>
                          <a:latin typeface="Times New Roman" panose="02020603050405020304" charset="0"/>
                          <a:cs typeface="Times New Roman" panose="02020603050405020304" charset="0"/>
                        </a:rPr>
                        <a:t>Customer_name</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VARCHAR</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25</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NOT NULL</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4820">
                <a:tc>
                  <a:txBody>
                    <a:bodyPr/>
                    <a:lstStyle/>
                    <a:p>
                      <a:pPr indent="0">
                        <a:buNone/>
                      </a:pPr>
                      <a:r>
                        <a:rPr lang="en-US" sz="2400" b="0">
                          <a:solidFill>
                            <a:schemeClr val="bg1"/>
                          </a:solidFill>
                          <a:latin typeface="Times New Roman" panose="02020603050405020304" charset="0"/>
                          <a:cs typeface="Times New Roman" panose="02020603050405020304" charset="0"/>
                        </a:rPr>
                        <a:t>item</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VARCHAR</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25</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NOT NULL</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6090">
                <a:tc>
                  <a:txBody>
                    <a:bodyPr/>
                    <a:lstStyle/>
                    <a:p>
                      <a:pPr indent="0">
                        <a:buNone/>
                      </a:pPr>
                      <a:r>
                        <a:rPr lang="en-US" sz="2400" b="0">
                          <a:solidFill>
                            <a:schemeClr val="bg1"/>
                          </a:solidFill>
                          <a:latin typeface="Times New Roman" panose="02020603050405020304" charset="0"/>
                          <a:cs typeface="Times New Roman" panose="02020603050405020304" charset="0"/>
                        </a:rPr>
                        <a:t>qty</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INT</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10</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NOT NULL</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6090">
                <a:tc>
                  <a:txBody>
                    <a:bodyPr/>
                    <a:lstStyle/>
                    <a:p>
                      <a:pPr indent="0">
                        <a:buNone/>
                      </a:pPr>
                      <a:r>
                        <a:rPr lang="en-US" sz="2400" b="0">
                          <a:solidFill>
                            <a:schemeClr val="bg1"/>
                          </a:solidFill>
                          <a:latin typeface="Times New Roman" panose="02020603050405020304" charset="0"/>
                          <a:cs typeface="Times New Roman" panose="02020603050405020304" charset="0"/>
                        </a:rPr>
                        <a:t>price</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INT</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8</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NOT NULL</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6090">
                <a:tc>
                  <a:txBody>
                    <a:bodyPr/>
                    <a:lstStyle/>
                    <a:p>
                      <a:pPr indent="0">
                        <a:buNone/>
                      </a:pPr>
                      <a:r>
                        <a:rPr lang="en-US" sz="2400" b="0">
                          <a:solidFill>
                            <a:schemeClr val="bg1"/>
                          </a:solidFill>
                          <a:latin typeface="Times New Roman" panose="02020603050405020304" charset="0"/>
                          <a:cs typeface="Times New Roman" panose="02020603050405020304" charset="0"/>
                        </a:rPr>
                        <a:t>status</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VARCHAR</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20</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NOT NULL</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5455">
                <a:tc>
                  <a:txBody>
                    <a:bodyPr/>
                    <a:lstStyle/>
                    <a:p>
                      <a:pPr indent="0">
                        <a:buNone/>
                      </a:pPr>
                      <a:r>
                        <a:rPr lang="en-US" sz="2400" b="0">
                          <a:solidFill>
                            <a:schemeClr val="bg1"/>
                          </a:solidFill>
                          <a:latin typeface="Times New Roman" panose="02020603050405020304" charset="0"/>
                          <a:cs typeface="Times New Roman" panose="02020603050405020304" charset="0"/>
                        </a:rPr>
                        <a:t>remarks</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INT</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20</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NOT NULL</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66090">
                <a:tc>
                  <a:txBody>
                    <a:bodyPr/>
                    <a:lstStyle/>
                    <a:p>
                      <a:pPr indent="0">
                        <a:buNone/>
                      </a:pPr>
                      <a:r>
                        <a:rPr lang="en-US" sz="2400" b="0">
                          <a:solidFill>
                            <a:schemeClr val="bg1"/>
                          </a:solidFill>
                          <a:latin typeface="Times New Roman" panose="02020603050405020304" charset="0"/>
                          <a:cs typeface="Times New Roman" panose="02020603050405020304" charset="0"/>
                        </a:rPr>
                        <a:t>Date_created</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TEXT</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10</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NOT NULL</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6599" y="546846"/>
            <a:ext cx="3811942" cy="768201"/>
          </a:xfrm>
        </p:spPr>
        <p:txBody>
          <a:bodyPr>
            <a:normAutofit fontScale="90000"/>
          </a:bodyPr>
          <a:lstStyle/>
          <a:p>
            <a:r>
              <a:rPr lang="en-IN" b="1" dirty="0"/>
              <a:t>Payment</a:t>
            </a:r>
          </a:p>
        </p:txBody>
      </p:sp>
      <p:sp>
        <p:nvSpPr>
          <p:cNvPr id="3" name="Subtitle 2"/>
          <p:cNvSpPr>
            <a:spLocks noGrp="1"/>
          </p:cNvSpPr>
          <p:nvPr>
            <p:ph type="subTitle" idx="1"/>
          </p:nvPr>
        </p:nvSpPr>
        <p:spPr>
          <a:xfrm>
            <a:off x="1869440" y="2018030"/>
            <a:ext cx="8453120" cy="1947545"/>
          </a:xfrm>
        </p:spPr>
        <p:txBody>
          <a:bodyPr>
            <a:noAutofit/>
          </a:bodyPr>
          <a:lstStyle/>
          <a:p>
            <a:endParaRPr lang="en-IN" sz="2300">
              <a:latin typeface="Algerian" panose="04020705040A02060702" pitchFamily="82" charset="0"/>
              <a:cs typeface="Algerian" panose="04020705040A02060702" pitchFamily="82" charset="0"/>
            </a:endParaRPr>
          </a:p>
        </p:txBody>
      </p:sp>
      <p:graphicFrame>
        <p:nvGraphicFramePr>
          <p:cNvPr id="4" name="Table 3"/>
          <p:cNvGraphicFramePr/>
          <p:nvPr/>
        </p:nvGraphicFramePr>
        <p:xfrm>
          <a:off x="1250315" y="1490980"/>
          <a:ext cx="10067925" cy="4721225"/>
        </p:xfrm>
        <a:graphic>
          <a:graphicData uri="http://schemas.openxmlformats.org/drawingml/2006/table">
            <a:tbl>
              <a:tblPr firstRow="1" bandRow="1">
                <a:tableStyleId>{5940675A-B579-460E-94D1-54222C63F5DA}</a:tableStyleId>
              </a:tblPr>
              <a:tblGrid>
                <a:gridCol w="2613025">
                  <a:extLst>
                    <a:ext uri="{9D8B030D-6E8A-4147-A177-3AD203B41FA5}">
                      <a16:colId xmlns:a16="http://schemas.microsoft.com/office/drawing/2014/main" val="20000"/>
                    </a:ext>
                  </a:extLst>
                </a:gridCol>
                <a:gridCol w="2550795">
                  <a:extLst>
                    <a:ext uri="{9D8B030D-6E8A-4147-A177-3AD203B41FA5}">
                      <a16:colId xmlns:a16="http://schemas.microsoft.com/office/drawing/2014/main" val="20001"/>
                    </a:ext>
                  </a:extLst>
                </a:gridCol>
                <a:gridCol w="2383155">
                  <a:extLst>
                    <a:ext uri="{9D8B030D-6E8A-4147-A177-3AD203B41FA5}">
                      <a16:colId xmlns:a16="http://schemas.microsoft.com/office/drawing/2014/main" val="20002"/>
                    </a:ext>
                  </a:extLst>
                </a:gridCol>
                <a:gridCol w="2520950">
                  <a:extLst>
                    <a:ext uri="{9D8B030D-6E8A-4147-A177-3AD203B41FA5}">
                      <a16:colId xmlns:a16="http://schemas.microsoft.com/office/drawing/2014/main" val="20003"/>
                    </a:ext>
                  </a:extLst>
                </a:gridCol>
              </a:tblGrid>
              <a:tr h="541020">
                <a:tc>
                  <a:txBody>
                    <a:bodyPr/>
                    <a:lstStyle/>
                    <a:p>
                      <a:pPr indent="0">
                        <a:buNone/>
                      </a:pPr>
                      <a:r>
                        <a:rPr lang="en-US" sz="2800" b="1">
                          <a:solidFill>
                            <a:schemeClr val="bg1"/>
                          </a:solidFill>
                          <a:latin typeface="Times New Roman" panose="02020603050405020304" charset="0"/>
                          <a:cs typeface="Times New Roman" panose="02020603050405020304" charset="0"/>
                        </a:rPr>
                        <a:t>Field</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800" b="1">
                          <a:solidFill>
                            <a:schemeClr val="bg1"/>
                          </a:solidFill>
                          <a:latin typeface="Times New Roman" panose="02020603050405020304" charset="0"/>
                          <a:cs typeface="Times New Roman" panose="02020603050405020304" charset="0"/>
                        </a:rPr>
                        <a:t>Type</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800" b="1">
                          <a:solidFill>
                            <a:schemeClr val="bg1"/>
                          </a:solidFill>
                          <a:latin typeface="Times New Roman" panose="02020603050405020304" charset="0"/>
                          <a:cs typeface="Times New Roman" panose="02020603050405020304" charset="0"/>
                        </a:rPr>
                        <a:t>Size</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800" b="1">
                          <a:solidFill>
                            <a:schemeClr val="bg1"/>
                          </a:solidFill>
                          <a:latin typeface="Times New Roman" panose="02020603050405020304" charset="0"/>
                          <a:cs typeface="Times New Roman" panose="02020603050405020304" charset="0"/>
                        </a:rPr>
                        <a:t>Constraints</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6885">
                <a:tc>
                  <a:txBody>
                    <a:bodyPr/>
                    <a:lstStyle/>
                    <a:p>
                      <a:pPr indent="0">
                        <a:buNone/>
                      </a:pPr>
                      <a:r>
                        <a:rPr lang="en-US" sz="2400" b="0">
                          <a:solidFill>
                            <a:schemeClr val="bg1"/>
                          </a:solidFill>
                          <a:latin typeface="Times New Roman" panose="02020603050405020304" charset="0"/>
                          <a:cs typeface="Times New Roman" panose="02020603050405020304" charset="0"/>
                        </a:rPr>
                        <a:t>Payment_id</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INT</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10</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PRIMARY KEY</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835">
                <a:tc>
                  <a:txBody>
                    <a:bodyPr/>
                    <a:lstStyle/>
                    <a:p>
                      <a:pPr indent="0">
                        <a:buNone/>
                      </a:pPr>
                      <a:r>
                        <a:rPr lang="en-US" sz="2400" b="0">
                          <a:solidFill>
                            <a:schemeClr val="bg1"/>
                          </a:solidFill>
                          <a:latin typeface="Times New Roman" panose="02020603050405020304" charset="0"/>
                          <a:cs typeface="Times New Roman" panose="02020603050405020304" charset="0"/>
                        </a:rPr>
                        <a:t>Order_id</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INT</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10</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FOREGIN KEY</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1655">
                <a:tc>
                  <a:txBody>
                    <a:bodyPr/>
                    <a:lstStyle/>
                    <a:p>
                      <a:pPr indent="0">
                        <a:buNone/>
                      </a:pPr>
                      <a:r>
                        <a:rPr lang="en-US" sz="2400" b="0">
                          <a:solidFill>
                            <a:schemeClr val="bg1"/>
                          </a:solidFill>
                          <a:latin typeface="Times New Roman" panose="02020603050405020304" charset="0"/>
                          <a:cs typeface="Times New Roman" panose="02020603050405020304" charset="0"/>
                        </a:rPr>
                        <a:t>Amount_paid</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INT</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10</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NOT NULL</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1020">
                <a:tc>
                  <a:txBody>
                    <a:bodyPr/>
                    <a:lstStyle/>
                    <a:p>
                      <a:pPr indent="0">
                        <a:buNone/>
                      </a:pPr>
                      <a:r>
                        <a:rPr lang="en-US" sz="2400" b="0">
                          <a:solidFill>
                            <a:schemeClr val="bg1"/>
                          </a:solidFill>
                          <a:latin typeface="Times New Roman" panose="02020603050405020304" charset="0"/>
                          <a:cs typeface="Times New Roman" panose="02020603050405020304" charset="0"/>
                        </a:rPr>
                        <a:t>Status </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VARCHAR</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20</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NOT NULL</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0385">
                <a:tc>
                  <a:txBody>
                    <a:bodyPr/>
                    <a:lstStyle/>
                    <a:p>
                      <a:pPr indent="0">
                        <a:buNone/>
                      </a:pPr>
                      <a:r>
                        <a:rPr lang="en-US" sz="2400" b="0">
                          <a:solidFill>
                            <a:schemeClr val="bg1"/>
                          </a:solidFill>
                          <a:latin typeface="Times New Roman" panose="02020603050405020304" charset="0"/>
                          <a:cs typeface="Times New Roman" panose="02020603050405020304" charset="0"/>
                        </a:rPr>
                        <a:t>Remarks</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VARCHAR</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20</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NOT NULL</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1020">
                <a:tc>
                  <a:txBody>
                    <a:bodyPr/>
                    <a:lstStyle/>
                    <a:p>
                      <a:pPr indent="0">
                        <a:buNone/>
                      </a:pPr>
                      <a:r>
                        <a:rPr lang="en-US" sz="2400" b="0">
                          <a:solidFill>
                            <a:schemeClr val="bg1"/>
                          </a:solidFill>
                          <a:latin typeface="Times New Roman" panose="02020603050405020304" charset="0"/>
                          <a:cs typeface="Times New Roman" panose="02020603050405020304" charset="0"/>
                        </a:rPr>
                        <a:t>Customers</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VARCHAR</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25</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NOT NULL</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0385">
                <a:tc>
                  <a:txBody>
                    <a:bodyPr/>
                    <a:lstStyle/>
                    <a:p>
                      <a:pPr indent="0">
                        <a:buNone/>
                      </a:pPr>
                      <a:r>
                        <a:rPr lang="en-US" sz="2400" b="0">
                          <a:solidFill>
                            <a:schemeClr val="bg1"/>
                          </a:solidFill>
                          <a:latin typeface="Times New Roman" panose="02020603050405020304" charset="0"/>
                          <a:cs typeface="Times New Roman" panose="02020603050405020304" charset="0"/>
                        </a:rPr>
                        <a:t>Paid_key</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INT</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10</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NOT NULL</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41020">
                <a:tc>
                  <a:txBody>
                    <a:bodyPr/>
                    <a:lstStyle/>
                    <a:p>
                      <a:pPr indent="0">
                        <a:buNone/>
                      </a:pPr>
                      <a:r>
                        <a:rPr lang="en-US" sz="2400" b="0">
                          <a:solidFill>
                            <a:schemeClr val="bg1"/>
                          </a:solidFill>
                          <a:latin typeface="Times New Roman" panose="02020603050405020304" charset="0"/>
                          <a:cs typeface="Times New Roman" panose="02020603050405020304" charset="0"/>
                        </a:rPr>
                        <a:t>Process_by</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TEXT</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10</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NOT NULL</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1185" y="435610"/>
            <a:ext cx="5651239" cy="792480"/>
          </a:xfrm>
        </p:spPr>
        <p:txBody>
          <a:bodyPr>
            <a:normAutofit fontScale="90000"/>
          </a:bodyPr>
          <a:lstStyle/>
          <a:p>
            <a:r>
              <a:rPr lang="en-IN" b="1" dirty="0"/>
              <a:t>Pet Management</a:t>
            </a:r>
          </a:p>
        </p:txBody>
      </p:sp>
      <p:graphicFrame>
        <p:nvGraphicFramePr>
          <p:cNvPr id="4" name="Table 3"/>
          <p:cNvGraphicFramePr/>
          <p:nvPr>
            <p:extLst>
              <p:ext uri="{D42A27DB-BD31-4B8C-83A1-F6EECF244321}">
                <p14:modId xmlns:p14="http://schemas.microsoft.com/office/powerpoint/2010/main" val="2891140045"/>
              </p:ext>
            </p:extLst>
          </p:nvPr>
        </p:nvGraphicFramePr>
        <p:xfrm>
          <a:off x="643628" y="1513280"/>
          <a:ext cx="10074275" cy="4833620"/>
        </p:xfrm>
        <a:graphic>
          <a:graphicData uri="http://schemas.openxmlformats.org/drawingml/2006/table">
            <a:tbl>
              <a:tblPr firstRow="1" bandRow="1">
                <a:tableStyleId>{5940675A-B579-460E-94D1-54222C63F5DA}</a:tableStyleId>
              </a:tblPr>
              <a:tblGrid>
                <a:gridCol w="3025140">
                  <a:extLst>
                    <a:ext uri="{9D8B030D-6E8A-4147-A177-3AD203B41FA5}">
                      <a16:colId xmlns:a16="http://schemas.microsoft.com/office/drawing/2014/main" val="20000"/>
                    </a:ext>
                  </a:extLst>
                </a:gridCol>
                <a:gridCol w="2490470">
                  <a:extLst>
                    <a:ext uri="{9D8B030D-6E8A-4147-A177-3AD203B41FA5}">
                      <a16:colId xmlns:a16="http://schemas.microsoft.com/office/drawing/2014/main" val="20001"/>
                    </a:ext>
                  </a:extLst>
                </a:gridCol>
                <a:gridCol w="2110105">
                  <a:extLst>
                    <a:ext uri="{9D8B030D-6E8A-4147-A177-3AD203B41FA5}">
                      <a16:colId xmlns:a16="http://schemas.microsoft.com/office/drawing/2014/main" val="20002"/>
                    </a:ext>
                  </a:extLst>
                </a:gridCol>
                <a:gridCol w="2448560">
                  <a:extLst>
                    <a:ext uri="{9D8B030D-6E8A-4147-A177-3AD203B41FA5}">
                      <a16:colId xmlns:a16="http://schemas.microsoft.com/office/drawing/2014/main" val="20003"/>
                    </a:ext>
                  </a:extLst>
                </a:gridCol>
              </a:tblGrid>
              <a:tr h="694055">
                <a:tc>
                  <a:txBody>
                    <a:bodyPr/>
                    <a:lstStyle/>
                    <a:p>
                      <a:pPr indent="0">
                        <a:buNone/>
                      </a:pPr>
                      <a:r>
                        <a:rPr lang="en-US" sz="2800" b="1" dirty="0">
                          <a:solidFill>
                            <a:schemeClr val="bg1"/>
                          </a:solidFill>
                          <a:latin typeface="Times New Roman" panose="02020603050405020304" charset="0"/>
                          <a:cs typeface="Times New Roman" panose="02020603050405020304" charset="0"/>
                        </a:rPr>
                        <a:t>Field</a:t>
                      </a:r>
                      <a:endParaRPr lang="en-US" sz="2800" b="1" dirty="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800" b="1">
                          <a:solidFill>
                            <a:schemeClr val="bg1"/>
                          </a:solidFill>
                          <a:latin typeface="Times New Roman" panose="02020603050405020304" charset="0"/>
                          <a:cs typeface="Times New Roman" panose="02020603050405020304" charset="0"/>
                        </a:rPr>
                        <a:t>Type</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800" b="1">
                          <a:solidFill>
                            <a:schemeClr val="bg1"/>
                          </a:solidFill>
                          <a:latin typeface="Times New Roman" panose="02020603050405020304" charset="0"/>
                          <a:cs typeface="Times New Roman" panose="02020603050405020304" charset="0"/>
                        </a:rPr>
                        <a:t>Size</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800" b="1">
                          <a:solidFill>
                            <a:schemeClr val="bg1"/>
                          </a:solidFill>
                          <a:latin typeface="Times New Roman" panose="02020603050405020304" charset="0"/>
                          <a:cs typeface="Times New Roman" panose="02020603050405020304" charset="0"/>
                        </a:rPr>
                        <a:t>Constraints</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5475">
                <a:tc>
                  <a:txBody>
                    <a:bodyPr/>
                    <a:lstStyle/>
                    <a:p>
                      <a:pPr indent="0">
                        <a:buNone/>
                      </a:pPr>
                      <a:r>
                        <a:rPr lang="en-US" sz="2400" b="0" dirty="0" err="1">
                          <a:solidFill>
                            <a:schemeClr val="bg1"/>
                          </a:solidFill>
                          <a:latin typeface="Times New Roman" panose="02020603050405020304" charset="0"/>
                          <a:cs typeface="Times New Roman" panose="02020603050405020304" charset="0"/>
                        </a:rPr>
                        <a:t>Petmanagement_id</a:t>
                      </a:r>
                      <a:r>
                        <a:rPr lang="en-US" sz="2400" b="0" dirty="0">
                          <a:solidFill>
                            <a:schemeClr val="bg1"/>
                          </a:solidFill>
                          <a:latin typeface="Times New Roman" panose="02020603050405020304" charset="0"/>
                          <a:cs typeface="Times New Roman" panose="02020603050405020304" charset="0"/>
                        </a:rPr>
                        <a:t> </a:t>
                      </a:r>
                      <a:endParaRPr lang="en-US" sz="2400" b="0" dirty="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INT</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10</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PRIMARY KEY</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3420">
                <a:tc>
                  <a:txBody>
                    <a:bodyPr/>
                    <a:lstStyle/>
                    <a:p>
                      <a:pPr indent="0">
                        <a:buNone/>
                      </a:pPr>
                      <a:r>
                        <a:rPr lang="en-US" sz="2400" b="0" dirty="0">
                          <a:solidFill>
                            <a:schemeClr val="bg1"/>
                          </a:solidFill>
                          <a:latin typeface="Times New Roman" panose="02020603050405020304" charset="0"/>
                          <a:cs typeface="Times New Roman" panose="02020603050405020304" charset="0"/>
                        </a:rPr>
                        <a:t>Description </a:t>
                      </a:r>
                      <a:endParaRPr lang="en-US" sz="2400" b="0" dirty="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VARCHAR</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25</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NOT NULL</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4055">
                <a:tc>
                  <a:txBody>
                    <a:bodyPr/>
                    <a:lstStyle/>
                    <a:p>
                      <a:pPr indent="0">
                        <a:buNone/>
                      </a:pPr>
                      <a:r>
                        <a:rPr lang="en-US" sz="2400" b="0">
                          <a:solidFill>
                            <a:schemeClr val="bg1"/>
                          </a:solidFill>
                          <a:latin typeface="Times New Roman" panose="02020603050405020304" charset="0"/>
                          <a:cs typeface="Times New Roman" panose="02020603050405020304" charset="0"/>
                        </a:rPr>
                        <a:t>Category _name</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VARCHAR</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25</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NOT NULL</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4690">
                <a:tc>
                  <a:txBody>
                    <a:bodyPr/>
                    <a:lstStyle/>
                    <a:p>
                      <a:pPr indent="0">
                        <a:buNone/>
                      </a:pPr>
                      <a:r>
                        <a:rPr lang="en-US" sz="2400" b="0" dirty="0">
                          <a:solidFill>
                            <a:schemeClr val="bg1"/>
                          </a:solidFill>
                          <a:latin typeface="Times New Roman" panose="02020603050405020304" charset="0"/>
                          <a:cs typeface="Times New Roman" panose="02020603050405020304" charset="0"/>
                        </a:rPr>
                        <a:t>Vendor </a:t>
                      </a:r>
                      <a:endParaRPr lang="en-US" sz="2400" b="0" dirty="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VARCHAR</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20</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NOT NULL</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94055">
                <a:tc>
                  <a:txBody>
                    <a:bodyPr/>
                    <a:lstStyle/>
                    <a:p>
                      <a:pPr indent="0">
                        <a:buNone/>
                      </a:pPr>
                      <a:r>
                        <a:rPr lang="en-US" sz="2400" b="0" dirty="0">
                          <a:solidFill>
                            <a:schemeClr val="bg1"/>
                          </a:solidFill>
                          <a:latin typeface="Times New Roman" panose="02020603050405020304" charset="0"/>
                          <a:cs typeface="Times New Roman" panose="02020603050405020304" charset="0"/>
                        </a:rPr>
                        <a:t>Status </a:t>
                      </a:r>
                      <a:endParaRPr lang="en-US" sz="2400" b="0" dirty="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VARCHAR</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20</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NOT NULL</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37870">
                <a:tc>
                  <a:txBody>
                    <a:bodyPr/>
                    <a:lstStyle/>
                    <a:p>
                      <a:pPr indent="0">
                        <a:buNone/>
                      </a:pPr>
                      <a:r>
                        <a:rPr lang="en-US" sz="2400" b="0">
                          <a:solidFill>
                            <a:schemeClr val="bg1"/>
                          </a:solidFill>
                          <a:latin typeface="Times New Roman" panose="02020603050405020304" charset="0"/>
                          <a:cs typeface="Times New Roman" panose="02020603050405020304" charset="0"/>
                        </a:rPr>
                        <a:t>Images </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Text</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 </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dirty="0">
                          <a:solidFill>
                            <a:schemeClr val="bg1"/>
                          </a:solidFill>
                          <a:latin typeface="Times New Roman" panose="02020603050405020304" charset="0"/>
                          <a:cs typeface="Times New Roman" panose="02020603050405020304" charset="0"/>
                        </a:rPr>
                        <a:t>NOT NULL</a:t>
                      </a:r>
                      <a:endParaRPr lang="en-US" sz="2400" b="0" dirty="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9404" y="338455"/>
            <a:ext cx="3439795" cy="904875"/>
          </a:xfrm>
        </p:spPr>
        <p:txBody>
          <a:bodyPr>
            <a:normAutofit/>
          </a:bodyPr>
          <a:lstStyle/>
          <a:p>
            <a:r>
              <a:rPr lang="en-IN" b="1" dirty="0"/>
              <a:t>Product</a:t>
            </a:r>
          </a:p>
        </p:txBody>
      </p:sp>
      <p:graphicFrame>
        <p:nvGraphicFramePr>
          <p:cNvPr id="4" name="Table 3"/>
          <p:cNvGraphicFramePr/>
          <p:nvPr>
            <p:extLst>
              <p:ext uri="{D42A27DB-BD31-4B8C-83A1-F6EECF244321}">
                <p14:modId xmlns:p14="http://schemas.microsoft.com/office/powerpoint/2010/main" val="4018729872"/>
              </p:ext>
            </p:extLst>
          </p:nvPr>
        </p:nvGraphicFramePr>
        <p:xfrm>
          <a:off x="545726" y="1389268"/>
          <a:ext cx="9722485" cy="4612640"/>
        </p:xfrm>
        <a:graphic>
          <a:graphicData uri="http://schemas.openxmlformats.org/drawingml/2006/table">
            <a:tbl>
              <a:tblPr firstRow="1" bandRow="1">
                <a:tableStyleId>{5940675A-B579-460E-94D1-54222C63F5DA}</a:tableStyleId>
              </a:tblPr>
              <a:tblGrid>
                <a:gridCol w="2555240">
                  <a:extLst>
                    <a:ext uri="{9D8B030D-6E8A-4147-A177-3AD203B41FA5}">
                      <a16:colId xmlns:a16="http://schemas.microsoft.com/office/drawing/2014/main" val="20000"/>
                    </a:ext>
                  </a:extLst>
                </a:gridCol>
                <a:gridCol w="2487930">
                  <a:extLst>
                    <a:ext uri="{9D8B030D-6E8A-4147-A177-3AD203B41FA5}">
                      <a16:colId xmlns:a16="http://schemas.microsoft.com/office/drawing/2014/main" val="20001"/>
                    </a:ext>
                  </a:extLst>
                </a:gridCol>
                <a:gridCol w="2221865">
                  <a:extLst>
                    <a:ext uri="{9D8B030D-6E8A-4147-A177-3AD203B41FA5}">
                      <a16:colId xmlns:a16="http://schemas.microsoft.com/office/drawing/2014/main" val="20002"/>
                    </a:ext>
                  </a:extLst>
                </a:gridCol>
                <a:gridCol w="2457450">
                  <a:extLst>
                    <a:ext uri="{9D8B030D-6E8A-4147-A177-3AD203B41FA5}">
                      <a16:colId xmlns:a16="http://schemas.microsoft.com/office/drawing/2014/main" val="20003"/>
                    </a:ext>
                  </a:extLst>
                </a:gridCol>
              </a:tblGrid>
              <a:tr h="378460">
                <a:tc>
                  <a:txBody>
                    <a:bodyPr/>
                    <a:lstStyle/>
                    <a:p>
                      <a:pPr indent="0">
                        <a:buNone/>
                      </a:pPr>
                      <a:r>
                        <a:rPr lang="en-US" sz="2800" b="1" dirty="0">
                          <a:solidFill>
                            <a:schemeClr val="bg1"/>
                          </a:solidFill>
                          <a:latin typeface="Times New Roman" panose="02020603050405020304" charset="0"/>
                          <a:cs typeface="Times New Roman" panose="02020603050405020304" charset="0"/>
                        </a:rPr>
                        <a:t>Field</a:t>
                      </a:r>
                      <a:endParaRPr lang="en-US" sz="2800" b="1" dirty="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800" b="1">
                          <a:solidFill>
                            <a:schemeClr val="bg1"/>
                          </a:solidFill>
                          <a:latin typeface="Times New Roman" panose="02020603050405020304" charset="0"/>
                          <a:cs typeface="Times New Roman" panose="02020603050405020304" charset="0"/>
                        </a:rPr>
                        <a:t>Type</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800" b="1">
                          <a:solidFill>
                            <a:schemeClr val="bg1"/>
                          </a:solidFill>
                          <a:latin typeface="Times New Roman" panose="02020603050405020304" charset="0"/>
                          <a:cs typeface="Times New Roman" panose="02020603050405020304" charset="0"/>
                        </a:rPr>
                        <a:t>Size</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800" b="1">
                          <a:solidFill>
                            <a:schemeClr val="bg1"/>
                          </a:solidFill>
                          <a:latin typeface="Times New Roman" panose="02020603050405020304" charset="0"/>
                          <a:cs typeface="Times New Roman" panose="02020603050405020304" charset="0"/>
                        </a:rPr>
                        <a:t>Constraints</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3220">
                <a:tc>
                  <a:txBody>
                    <a:bodyPr/>
                    <a:lstStyle/>
                    <a:p>
                      <a:pPr indent="0">
                        <a:buNone/>
                      </a:pPr>
                      <a:r>
                        <a:rPr lang="en-US" sz="2400" b="0" dirty="0" err="1">
                          <a:solidFill>
                            <a:schemeClr val="bg1"/>
                          </a:solidFill>
                          <a:latin typeface="Times New Roman" panose="02020603050405020304" charset="0"/>
                          <a:cs typeface="Times New Roman" panose="02020603050405020304" charset="0"/>
                        </a:rPr>
                        <a:t>Product_id</a:t>
                      </a:r>
                      <a:endParaRPr lang="en-US" sz="2400" b="0" dirty="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Int </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10</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PRIMARY KEY</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8460">
                <a:tc>
                  <a:txBody>
                    <a:bodyPr/>
                    <a:lstStyle/>
                    <a:p>
                      <a:pPr indent="0">
                        <a:buNone/>
                      </a:pPr>
                      <a:r>
                        <a:rPr lang="en-US" sz="2400" b="0">
                          <a:solidFill>
                            <a:schemeClr val="bg1"/>
                          </a:solidFill>
                          <a:latin typeface="Times New Roman" panose="02020603050405020304" charset="0"/>
                          <a:cs typeface="Times New Roman" panose="02020603050405020304" charset="0"/>
                        </a:rPr>
                        <a:t>Product_code</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Int </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10</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NOT NULL</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190">
                <a:tc>
                  <a:txBody>
                    <a:bodyPr/>
                    <a:lstStyle/>
                    <a:p>
                      <a:pPr indent="0">
                        <a:buNone/>
                      </a:pPr>
                      <a:r>
                        <a:rPr lang="en-US" sz="2400" b="0" dirty="0" err="1">
                          <a:solidFill>
                            <a:schemeClr val="bg1"/>
                          </a:solidFill>
                          <a:latin typeface="Times New Roman" panose="02020603050405020304" charset="0"/>
                          <a:cs typeface="Times New Roman" panose="02020603050405020304" charset="0"/>
                        </a:rPr>
                        <a:t>Product_name</a:t>
                      </a:r>
                      <a:endParaRPr lang="en-US" sz="2400" b="0" dirty="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VARCHAR </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25</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NOT NULL</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8460">
                <a:tc>
                  <a:txBody>
                    <a:bodyPr/>
                    <a:lstStyle/>
                    <a:p>
                      <a:pPr indent="0">
                        <a:buNone/>
                      </a:pPr>
                      <a:r>
                        <a:rPr lang="en-US" sz="2400" b="0" dirty="0">
                          <a:solidFill>
                            <a:schemeClr val="bg1"/>
                          </a:solidFill>
                          <a:latin typeface="Times New Roman" panose="02020603050405020304" charset="0"/>
                          <a:cs typeface="Times New Roman" panose="02020603050405020304" charset="0"/>
                        </a:rPr>
                        <a:t>details</a:t>
                      </a:r>
                      <a:endParaRPr lang="en-US" sz="2400" b="0" dirty="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VARCHAR </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25</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NOT NULL</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8625">
                <a:tc>
                  <a:txBody>
                    <a:bodyPr/>
                    <a:lstStyle/>
                    <a:p>
                      <a:pPr indent="0">
                        <a:buNone/>
                      </a:pPr>
                      <a:r>
                        <a:rPr lang="en-US" sz="2400" b="0" dirty="0" err="1">
                          <a:solidFill>
                            <a:schemeClr val="bg1"/>
                          </a:solidFill>
                          <a:latin typeface="Times New Roman" panose="02020603050405020304" charset="0"/>
                          <a:cs typeface="Times New Roman" panose="02020603050405020304" charset="0"/>
                        </a:rPr>
                        <a:t>Category_id</a:t>
                      </a:r>
                      <a:endParaRPr lang="en-US" sz="2400" b="0" dirty="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VARCHAR </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25</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FOREGIN KEY</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9095">
                <a:tc>
                  <a:txBody>
                    <a:bodyPr/>
                    <a:lstStyle/>
                    <a:p>
                      <a:pPr indent="0">
                        <a:buNone/>
                      </a:pPr>
                      <a:r>
                        <a:rPr lang="en-US" sz="2400" b="0" dirty="0">
                          <a:solidFill>
                            <a:schemeClr val="bg1"/>
                          </a:solidFill>
                          <a:latin typeface="Times New Roman" panose="02020603050405020304" charset="0"/>
                          <a:cs typeface="Times New Roman" panose="02020603050405020304" charset="0"/>
                        </a:rPr>
                        <a:t>qty</a:t>
                      </a:r>
                      <a:endParaRPr lang="en-US" sz="2400" b="0" dirty="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INT</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10</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NOT NULL</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8460">
                <a:tc>
                  <a:txBody>
                    <a:bodyPr/>
                    <a:lstStyle/>
                    <a:p>
                      <a:pPr indent="0">
                        <a:buNone/>
                      </a:pPr>
                      <a:r>
                        <a:rPr lang="en-US" sz="2400" b="0">
                          <a:solidFill>
                            <a:schemeClr val="bg1"/>
                          </a:solidFill>
                          <a:latin typeface="Times New Roman" panose="02020603050405020304" charset="0"/>
                          <a:cs typeface="Times New Roman" panose="02020603050405020304" charset="0"/>
                        </a:rPr>
                        <a:t>Vendor_price </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INT</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10</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NOT NULL</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7190">
                <a:tc>
                  <a:txBody>
                    <a:bodyPr/>
                    <a:lstStyle/>
                    <a:p>
                      <a:pPr indent="0">
                        <a:buNone/>
                      </a:pPr>
                      <a:r>
                        <a:rPr lang="en-US" sz="2400" b="0">
                          <a:solidFill>
                            <a:schemeClr val="bg1"/>
                          </a:solidFill>
                          <a:latin typeface="Times New Roman" panose="02020603050405020304" charset="0"/>
                          <a:cs typeface="Times New Roman" panose="02020603050405020304" charset="0"/>
                        </a:rPr>
                        <a:t>Retail_price</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INT </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10</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NOT NULL</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8460">
                <a:tc>
                  <a:txBody>
                    <a:bodyPr/>
                    <a:lstStyle/>
                    <a:p>
                      <a:pPr indent="0">
                        <a:buNone/>
                      </a:pPr>
                      <a:r>
                        <a:rPr lang="en-US" sz="2400" b="0">
                          <a:solidFill>
                            <a:schemeClr val="bg1"/>
                          </a:solidFill>
                          <a:latin typeface="Times New Roman" panose="02020603050405020304" charset="0"/>
                          <a:cs typeface="Times New Roman" panose="02020603050405020304" charset="0"/>
                        </a:rPr>
                        <a:t>disc</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VARCHAR </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25</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NOT NULL</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3220">
                <a:tc>
                  <a:txBody>
                    <a:bodyPr/>
                    <a:lstStyle/>
                    <a:p>
                      <a:pPr indent="0">
                        <a:buNone/>
                      </a:pPr>
                      <a:r>
                        <a:rPr lang="en-US" sz="2400" b="0">
                          <a:solidFill>
                            <a:schemeClr val="bg1"/>
                          </a:solidFill>
                          <a:latin typeface="Times New Roman" panose="02020603050405020304" charset="0"/>
                          <a:cs typeface="Times New Roman" panose="02020603050405020304" charset="0"/>
                        </a:rPr>
                        <a:t>Vendor_id</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VARCHAR </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10</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FOREGIN KEY</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78460">
                <a:tc>
                  <a:txBody>
                    <a:bodyPr/>
                    <a:lstStyle/>
                    <a:p>
                      <a:pPr indent="0">
                        <a:buNone/>
                      </a:pPr>
                      <a:r>
                        <a:rPr lang="en-US" sz="2400" b="0">
                          <a:solidFill>
                            <a:schemeClr val="bg1"/>
                          </a:solidFill>
                          <a:latin typeface="Times New Roman" panose="02020603050405020304" charset="0"/>
                          <a:cs typeface="Times New Roman" panose="02020603050405020304" charset="0"/>
                        </a:rPr>
                        <a:t>Status </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VARCHAR </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10</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dirty="0">
                          <a:solidFill>
                            <a:schemeClr val="bg1"/>
                          </a:solidFill>
                          <a:latin typeface="Times New Roman" panose="02020603050405020304" charset="0"/>
                          <a:cs typeface="Times New Roman" panose="02020603050405020304" charset="0"/>
                        </a:rPr>
                        <a:t>NOT NULL</a:t>
                      </a:r>
                      <a:endParaRPr lang="en-US" sz="2400" b="0" dirty="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00" name="Text Box 99"/>
          <p:cNvSpPr txBox="1"/>
          <p:nvPr/>
        </p:nvSpPr>
        <p:spPr>
          <a:xfrm>
            <a:off x="3366135" y="4423728"/>
            <a:ext cx="5080000" cy="306705"/>
          </a:xfrm>
          <a:prstGeom prst="rect">
            <a:avLst/>
          </a:prstGeom>
          <a:noFill/>
          <a:ln w="9525">
            <a:noFill/>
          </a:ln>
        </p:spPr>
        <p:txBody>
          <a:bodyPr>
            <a:spAutoFit/>
          </a:bodyPr>
          <a:lstStyle/>
          <a:p>
            <a:pPr indent="0"/>
            <a:r>
              <a:rPr lang="en-US" sz="1400" b="0">
                <a:latin typeface="Times New Roman" panose="02020603050405020304" charset="0"/>
                <a:ea typeface="SimSun" panose="02010600030101010101" pitchFamily="2" charset="-122"/>
              </a:rPr>
              <a:t>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7882" y="394447"/>
            <a:ext cx="10841317" cy="1644538"/>
          </a:xfrm>
        </p:spPr>
        <p:txBody>
          <a:bodyPr>
            <a:normAutofit/>
          </a:bodyPr>
          <a:lstStyle/>
          <a:p>
            <a:r>
              <a:rPr lang="en-US" dirty="0">
                <a:latin typeface="Algerian" panose="04020705040A02060702" pitchFamily="82" charset="0"/>
              </a:rPr>
              <a:t>EXISTING SYSTEM AND LIMITATIONS OF THE EXISTING SYSTEM </a:t>
            </a:r>
            <a:endParaRPr lang="en-IN" dirty="0">
              <a:latin typeface="Algerian" panose="04020705040A02060702" pitchFamily="82" charset="0"/>
            </a:endParaRPr>
          </a:p>
        </p:txBody>
      </p:sp>
      <p:sp>
        <p:nvSpPr>
          <p:cNvPr id="3" name="Subtitle 2"/>
          <p:cNvSpPr>
            <a:spLocks noGrp="1"/>
          </p:cNvSpPr>
          <p:nvPr>
            <p:ph type="subTitle" idx="1"/>
          </p:nvPr>
        </p:nvSpPr>
        <p:spPr>
          <a:xfrm>
            <a:off x="812800" y="2038985"/>
            <a:ext cx="10566400" cy="4534535"/>
          </a:xfrm>
        </p:spPr>
        <p:txBody>
          <a:bodyPr>
            <a:noAutofit/>
          </a:bodyPr>
          <a:lstStyle/>
          <a:p>
            <a:pPr marL="342900" indent="-342900">
              <a:buAutoNum type="arabicPeriod"/>
            </a:pPr>
            <a:r>
              <a:rPr lang="en-IN" sz="1600" dirty="0">
                <a:latin typeface="Times New Roman" panose="02020603050405020304" charset="0"/>
                <a:cs typeface="Times New Roman" panose="02020603050405020304" charset="0"/>
              </a:rPr>
              <a:t>1.Limited Geographical Reach: The physical store restricts the reach of the pets shop to the local area, limiting the customer base and potential sales.</a:t>
            </a:r>
          </a:p>
          <a:p>
            <a:pPr marL="342900" indent="-342900">
              <a:buAutoNum type="arabicPeriod"/>
            </a:pPr>
            <a:r>
              <a:rPr lang="en-IN" sz="1600" dirty="0">
                <a:latin typeface="Times New Roman" panose="02020603050405020304" charset="0"/>
                <a:cs typeface="Times New Roman" panose="02020603050405020304" charset="0"/>
              </a:rPr>
              <a:t>2.Manual pets Management: Pets management is often done manually, leading to inaccuracies, stockouts, and difficulties in tracking product availability.</a:t>
            </a:r>
          </a:p>
          <a:p>
            <a:pPr marL="342900" indent="-342900">
              <a:buAutoNum type="arabicPeriod"/>
            </a:pPr>
            <a:r>
              <a:rPr lang="en-IN" sz="1600" dirty="0">
                <a:latin typeface="Times New Roman" panose="02020603050405020304" charset="0"/>
                <a:cs typeface="Times New Roman" panose="02020603050405020304" charset="0"/>
              </a:rPr>
              <a:t>3.Limited Product Visibility: Customers can only view and purchase products available in the physical store, reducing their choices and potentially missing out on popular or specialized items.</a:t>
            </a:r>
          </a:p>
          <a:p>
            <a:pPr marL="342900" indent="-342900">
              <a:buAutoNum type="arabicPeriod"/>
            </a:pPr>
            <a:r>
              <a:rPr lang="en-IN" sz="1600" dirty="0">
                <a:latin typeface="Times New Roman" panose="02020603050405020304" charset="0"/>
                <a:cs typeface="Times New Roman" panose="02020603050405020304" charset="0"/>
              </a:rPr>
              <a:t>4.Inefficient Order Processing: Order processing is often time-consuming and prone to errors since it involves manual entry, tracking, and fulfillment.</a:t>
            </a:r>
          </a:p>
          <a:p>
            <a:pPr marL="342900" indent="-342900">
              <a:buAutoNum type="arabicPeriod"/>
            </a:pPr>
            <a:r>
              <a:rPr lang="en-IN" sz="1600" dirty="0">
                <a:latin typeface="Times New Roman" panose="02020603050405020304" charset="0"/>
                <a:cs typeface="Times New Roman" panose="02020603050405020304" charset="0"/>
              </a:rPr>
              <a:t>5.Lack of Integrated Payment System: The existing system may not have a secure and integrated payment gateway, requiring customers to make payments through offline methods, which can be inconvenient and less secure.</a:t>
            </a:r>
          </a:p>
          <a:p>
            <a:pPr marL="342900" indent="-342900">
              <a:buAutoNum type="arabicPeriod"/>
            </a:pPr>
            <a:r>
              <a:rPr lang="en-IN" sz="1600" dirty="0">
                <a:latin typeface="Times New Roman" panose="02020603050405020304" charset="0"/>
                <a:cs typeface="Times New Roman" panose="02020603050405020304" charset="0"/>
              </a:rPr>
              <a:t>6.Limited Customer Interaction: Customer interactions are primarily face-to-face or through traditional communication channels, making it challenging to provide timely assistance or personalized services.</a:t>
            </a:r>
          </a:p>
          <a:p>
            <a:pPr marL="342900" indent="-342900">
              <a:buAutoNum type="arabicPeriod"/>
            </a:pPr>
            <a:r>
              <a:rPr lang="en-US" altLang="en-IN" sz="1600" dirty="0">
                <a:latin typeface="Times New Roman" panose="02020603050405020304" charset="0"/>
                <a:cs typeface="Times New Roman" panose="02020603050405020304" charset="0"/>
              </a:rPr>
              <a:t>7.</a:t>
            </a:r>
            <a:r>
              <a:rPr lang="en-IN" sz="1600" dirty="0">
                <a:latin typeface="Times New Roman" panose="02020603050405020304" charset="0"/>
                <a:cs typeface="Times New Roman" panose="02020603050405020304" charset="0"/>
              </a:rPr>
              <a:t>Lack of Sales Monitoring and Analytics: There is a lack of systematic sales monitoring and analysis, which hinders the ability to track performance, identify trends, and make data-driven business decisions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1945" y="172085"/>
            <a:ext cx="6205855" cy="965200"/>
          </a:xfrm>
        </p:spPr>
        <p:txBody>
          <a:bodyPr/>
          <a:lstStyle/>
          <a:p>
            <a:r>
              <a:rPr lang="en-IN" sz="4200" b="1" dirty="0"/>
              <a:t>Product category</a:t>
            </a:r>
          </a:p>
        </p:txBody>
      </p:sp>
      <p:graphicFrame>
        <p:nvGraphicFramePr>
          <p:cNvPr id="4" name="Table 3"/>
          <p:cNvGraphicFramePr/>
          <p:nvPr/>
        </p:nvGraphicFramePr>
        <p:xfrm>
          <a:off x="1205865" y="1497965"/>
          <a:ext cx="9794875" cy="3590925"/>
        </p:xfrm>
        <a:graphic>
          <a:graphicData uri="http://schemas.openxmlformats.org/drawingml/2006/table">
            <a:tbl>
              <a:tblPr firstRow="1" bandRow="1">
                <a:tableStyleId>{5940675A-B579-460E-94D1-54222C63F5DA}</a:tableStyleId>
              </a:tblPr>
              <a:tblGrid>
                <a:gridCol w="3439795">
                  <a:extLst>
                    <a:ext uri="{9D8B030D-6E8A-4147-A177-3AD203B41FA5}">
                      <a16:colId xmlns:a16="http://schemas.microsoft.com/office/drawing/2014/main" val="20000"/>
                    </a:ext>
                  </a:extLst>
                </a:gridCol>
                <a:gridCol w="2305685">
                  <a:extLst>
                    <a:ext uri="{9D8B030D-6E8A-4147-A177-3AD203B41FA5}">
                      <a16:colId xmlns:a16="http://schemas.microsoft.com/office/drawing/2014/main" val="20001"/>
                    </a:ext>
                  </a:extLst>
                </a:gridCol>
                <a:gridCol w="1797050">
                  <a:extLst>
                    <a:ext uri="{9D8B030D-6E8A-4147-A177-3AD203B41FA5}">
                      <a16:colId xmlns:a16="http://schemas.microsoft.com/office/drawing/2014/main" val="20002"/>
                    </a:ext>
                  </a:extLst>
                </a:gridCol>
                <a:gridCol w="2252345">
                  <a:extLst>
                    <a:ext uri="{9D8B030D-6E8A-4147-A177-3AD203B41FA5}">
                      <a16:colId xmlns:a16="http://schemas.microsoft.com/office/drawing/2014/main" val="20003"/>
                    </a:ext>
                  </a:extLst>
                </a:gridCol>
              </a:tblGrid>
              <a:tr h="929640">
                <a:tc>
                  <a:txBody>
                    <a:bodyPr/>
                    <a:lstStyle/>
                    <a:p>
                      <a:pPr indent="0">
                        <a:buNone/>
                      </a:pPr>
                      <a:r>
                        <a:rPr lang="en-US" sz="2800" b="1">
                          <a:solidFill>
                            <a:schemeClr val="bg1"/>
                          </a:solidFill>
                          <a:latin typeface="Times New Roman" panose="02020603050405020304" charset="0"/>
                          <a:cs typeface="Times New Roman" panose="02020603050405020304" charset="0"/>
                        </a:rPr>
                        <a:t>Field</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800" b="1">
                          <a:solidFill>
                            <a:schemeClr val="bg1"/>
                          </a:solidFill>
                          <a:latin typeface="Times New Roman" panose="02020603050405020304" charset="0"/>
                          <a:cs typeface="Times New Roman" panose="02020603050405020304" charset="0"/>
                        </a:rPr>
                        <a:t>Type</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800" b="1">
                          <a:solidFill>
                            <a:schemeClr val="bg1"/>
                          </a:solidFill>
                          <a:latin typeface="Times New Roman" panose="02020603050405020304" charset="0"/>
                          <a:cs typeface="Times New Roman" panose="02020603050405020304" charset="0"/>
                        </a:rPr>
                        <a:t>Size</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800" b="1">
                          <a:solidFill>
                            <a:schemeClr val="bg1"/>
                          </a:solidFill>
                          <a:latin typeface="Times New Roman" panose="02020603050405020304" charset="0"/>
                          <a:cs typeface="Times New Roman" panose="02020603050405020304" charset="0"/>
                        </a:rPr>
                        <a:t>Constraints</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6930">
                <a:tc>
                  <a:txBody>
                    <a:bodyPr/>
                    <a:lstStyle/>
                    <a:p>
                      <a:pPr indent="0">
                        <a:buNone/>
                      </a:pPr>
                      <a:r>
                        <a:rPr lang="en-US" sz="2400" b="0">
                          <a:solidFill>
                            <a:schemeClr val="bg1"/>
                          </a:solidFill>
                          <a:latin typeface="Times New Roman" panose="02020603050405020304" charset="0"/>
                          <a:cs typeface="Times New Roman" panose="02020603050405020304" charset="0"/>
                        </a:rPr>
                        <a:t>Productcategory_id</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INT</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10</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PRIMARY KEY</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6295">
                <a:tc>
                  <a:txBody>
                    <a:bodyPr/>
                    <a:lstStyle/>
                    <a:p>
                      <a:pPr indent="0">
                        <a:buNone/>
                      </a:pPr>
                      <a:r>
                        <a:rPr lang="en-US" sz="2400" b="0">
                          <a:solidFill>
                            <a:schemeClr val="bg1"/>
                          </a:solidFill>
                          <a:latin typeface="Times New Roman" panose="02020603050405020304" charset="0"/>
                          <a:cs typeface="Times New Roman" panose="02020603050405020304" charset="0"/>
                        </a:rPr>
                        <a:t>Product_id</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Int </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10</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FOREGIN KEY</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88060">
                <a:tc>
                  <a:txBody>
                    <a:bodyPr/>
                    <a:lstStyle/>
                    <a:p>
                      <a:pPr indent="0">
                        <a:buNone/>
                      </a:pPr>
                      <a:r>
                        <a:rPr lang="en-US" sz="2400" b="0">
                          <a:solidFill>
                            <a:schemeClr val="bg1"/>
                          </a:solidFill>
                          <a:latin typeface="Times New Roman" panose="02020603050405020304" charset="0"/>
                          <a:cs typeface="Times New Roman" panose="02020603050405020304" charset="0"/>
                        </a:rPr>
                        <a:t>Product_name</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VARCHAR</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25</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NOT NULL</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831339" y="477520"/>
            <a:ext cx="3816425" cy="707886"/>
          </a:xfrm>
          <a:prstGeom prst="rect">
            <a:avLst/>
          </a:prstGeom>
          <a:noFill/>
        </p:spPr>
        <p:txBody>
          <a:bodyPr wrap="square" rtlCol="0">
            <a:spAutoFit/>
          </a:bodyPr>
          <a:lstStyle/>
          <a:p>
            <a:r>
              <a:rPr lang="en-US" sz="4000" b="1" dirty="0">
                <a:latin typeface="Times New Roman" panose="02020603050405020304" charset="0"/>
                <a:cs typeface="Times New Roman" panose="02020603050405020304" charset="0"/>
              </a:rPr>
              <a:t>SERVICE</a:t>
            </a:r>
          </a:p>
        </p:txBody>
      </p:sp>
      <p:graphicFrame>
        <p:nvGraphicFramePr>
          <p:cNvPr id="4" name="Table 3"/>
          <p:cNvGraphicFramePr/>
          <p:nvPr/>
        </p:nvGraphicFramePr>
        <p:xfrm>
          <a:off x="1197610" y="1579245"/>
          <a:ext cx="9933305" cy="4530090"/>
        </p:xfrm>
        <a:graphic>
          <a:graphicData uri="http://schemas.openxmlformats.org/drawingml/2006/table">
            <a:tbl>
              <a:tblPr firstRow="1" bandRow="1">
                <a:tableStyleId>{5940675A-B579-460E-94D1-54222C63F5DA}</a:tableStyleId>
              </a:tblPr>
              <a:tblGrid>
                <a:gridCol w="2658745">
                  <a:extLst>
                    <a:ext uri="{9D8B030D-6E8A-4147-A177-3AD203B41FA5}">
                      <a16:colId xmlns:a16="http://schemas.microsoft.com/office/drawing/2014/main" val="20000"/>
                    </a:ext>
                  </a:extLst>
                </a:gridCol>
                <a:gridCol w="2372995">
                  <a:extLst>
                    <a:ext uri="{9D8B030D-6E8A-4147-A177-3AD203B41FA5}">
                      <a16:colId xmlns:a16="http://schemas.microsoft.com/office/drawing/2014/main" val="20001"/>
                    </a:ext>
                  </a:extLst>
                </a:gridCol>
                <a:gridCol w="2350135">
                  <a:extLst>
                    <a:ext uri="{9D8B030D-6E8A-4147-A177-3AD203B41FA5}">
                      <a16:colId xmlns:a16="http://schemas.microsoft.com/office/drawing/2014/main" val="20002"/>
                    </a:ext>
                  </a:extLst>
                </a:gridCol>
                <a:gridCol w="2551430">
                  <a:extLst>
                    <a:ext uri="{9D8B030D-6E8A-4147-A177-3AD203B41FA5}">
                      <a16:colId xmlns:a16="http://schemas.microsoft.com/office/drawing/2014/main" val="20003"/>
                    </a:ext>
                  </a:extLst>
                </a:gridCol>
              </a:tblGrid>
              <a:tr h="640715">
                <a:tc>
                  <a:txBody>
                    <a:bodyPr/>
                    <a:lstStyle/>
                    <a:p>
                      <a:pPr indent="0">
                        <a:buNone/>
                      </a:pPr>
                      <a:r>
                        <a:rPr lang="en-US" sz="2800" b="1">
                          <a:solidFill>
                            <a:schemeClr val="bg1"/>
                          </a:solidFill>
                          <a:latin typeface="Times New Roman" panose="02020603050405020304" charset="0"/>
                          <a:cs typeface="Times New Roman" panose="02020603050405020304" charset="0"/>
                        </a:rPr>
                        <a:t>Field</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800" b="1" dirty="0">
                          <a:solidFill>
                            <a:schemeClr val="bg1"/>
                          </a:solidFill>
                          <a:latin typeface="Times New Roman" panose="02020603050405020304" charset="0"/>
                          <a:cs typeface="Times New Roman" panose="02020603050405020304" charset="0"/>
                        </a:rPr>
                        <a:t>Type</a:t>
                      </a:r>
                      <a:endParaRPr lang="en-US" sz="2800" b="1" dirty="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800" b="1">
                          <a:solidFill>
                            <a:schemeClr val="bg1"/>
                          </a:solidFill>
                          <a:latin typeface="Times New Roman" panose="02020603050405020304" charset="0"/>
                          <a:cs typeface="Times New Roman" panose="02020603050405020304" charset="0"/>
                        </a:rPr>
                        <a:t>Size</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800" b="1">
                          <a:solidFill>
                            <a:schemeClr val="bg1"/>
                          </a:solidFill>
                          <a:latin typeface="Times New Roman" panose="02020603050405020304" charset="0"/>
                          <a:cs typeface="Times New Roman" panose="02020603050405020304" charset="0"/>
                        </a:rPr>
                        <a:t>Constraints</a:t>
                      </a:r>
                      <a:endParaRPr lang="en-US" sz="28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0715">
                <a:tc>
                  <a:txBody>
                    <a:bodyPr/>
                    <a:lstStyle/>
                    <a:p>
                      <a:pPr indent="0">
                        <a:buNone/>
                      </a:pPr>
                      <a:r>
                        <a:rPr lang="en-US" sz="2400" b="0">
                          <a:solidFill>
                            <a:schemeClr val="bg1"/>
                          </a:solidFill>
                          <a:latin typeface="Times New Roman" panose="02020603050405020304" charset="0"/>
                          <a:cs typeface="Times New Roman" panose="02020603050405020304" charset="0"/>
                        </a:rPr>
                        <a:t>Services_id</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INT</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10</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PRIMARY KEY</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1985">
                <a:tc>
                  <a:txBody>
                    <a:bodyPr/>
                    <a:lstStyle/>
                    <a:p>
                      <a:pPr indent="0">
                        <a:buNone/>
                      </a:pPr>
                      <a:r>
                        <a:rPr lang="en-US" sz="2400" b="0">
                          <a:solidFill>
                            <a:schemeClr val="bg1"/>
                          </a:solidFill>
                          <a:latin typeface="Times New Roman" panose="02020603050405020304" charset="0"/>
                          <a:cs typeface="Times New Roman" panose="02020603050405020304" charset="0"/>
                        </a:rPr>
                        <a:t>Reference_no</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INT</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10</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NOT NULL</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0715">
                <a:tc>
                  <a:txBody>
                    <a:bodyPr/>
                    <a:lstStyle/>
                    <a:p>
                      <a:pPr indent="0">
                        <a:buNone/>
                      </a:pPr>
                      <a:r>
                        <a:rPr lang="en-US" sz="2400" b="0">
                          <a:solidFill>
                            <a:schemeClr val="bg1"/>
                          </a:solidFill>
                          <a:latin typeface="Times New Roman" panose="02020603050405020304" charset="0"/>
                          <a:cs typeface="Times New Roman" panose="02020603050405020304" charset="0"/>
                        </a:rPr>
                        <a:t>Services</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VARCHAR</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25</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NOT NULL</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0715">
                <a:tc>
                  <a:txBody>
                    <a:bodyPr/>
                    <a:lstStyle/>
                    <a:p>
                      <a:pPr indent="0">
                        <a:buNone/>
                      </a:pPr>
                      <a:r>
                        <a:rPr lang="en-US" sz="2400" b="0">
                          <a:solidFill>
                            <a:schemeClr val="bg1"/>
                          </a:solidFill>
                          <a:latin typeface="Times New Roman" panose="02020603050405020304" charset="0"/>
                          <a:cs typeface="Times New Roman" panose="02020603050405020304" charset="0"/>
                        </a:rPr>
                        <a:t>Services_detail</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VARCHAR</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25</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NOT NULL</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1350">
                <a:tc>
                  <a:txBody>
                    <a:bodyPr/>
                    <a:lstStyle/>
                    <a:p>
                      <a:pPr indent="0">
                        <a:buNone/>
                      </a:pPr>
                      <a:r>
                        <a:rPr lang="en-US" sz="2400" b="0">
                          <a:solidFill>
                            <a:schemeClr val="bg1"/>
                          </a:solidFill>
                          <a:latin typeface="Times New Roman" panose="02020603050405020304" charset="0"/>
                          <a:cs typeface="Times New Roman" panose="02020603050405020304" charset="0"/>
                        </a:rPr>
                        <a:t>Vendor-id</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VARCHAR</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25</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FOREGIN KEY</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83895">
                <a:tc>
                  <a:txBody>
                    <a:bodyPr/>
                    <a:lstStyle/>
                    <a:p>
                      <a:pPr indent="0">
                        <a:buNone/>
                      </a:pPr>
                      <a:r>
                        <a:rPr lang="en-US" sz="2400" b="0">
                          <a:solidFill>
                            <a:schemeClr val="bg1"/>
                          </a:solidFill>
                          <a:latin typeface="Times New Roman" panose="02020603050405020304" charset="0"/>
                          <a:cs typeface="Times New Roman" panose="02020603050405020304" charset="0"/>
                        </a:rPr>
                        <a:t>Service_fee</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INT</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chemeClr val="bg1"/>
                          </a:solidFill>
                          <a:latin typeface="Times New Roman" panose="02020603050405020304" charset="0"/>
                          <a:cs typeface="Times New Roman" panose="02020603050405020304" charset="0"/>
                        </a:rPr>
                        <a:t>10</a:t>
                      </a:r>
                      <a:endParaRPr lang="en-US" sz="2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dirty="0">
                          <a:solidFill>
                            <a:schemeClr val="bg1"/>
                          </a:solidFill>
                          <a:latin typeface="Times New Roman" panose="02020603050405020304" charset="0"/>
                          <a:cs typeface="Times New Roman" panose="02020603050405020304" charset="0"/>
                        </a:rPr>
                        <a:t>NOT NULL</a:t>
                      </a:r>
                      <a:endParaRPr lang="en-US" sz="2400" b="0" dirty="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65504" y="271780"/>
            <a:ext cx="8323319" cy="584775"/>
          </a:xfrm>
          <a:prstGeom prst="rect">
            <a:avLst/>
          </a:prstGeom>
          <a:noFill/>
        </p:spPr>
        <p:txBody>
          <a:bodyPr wrap="square" rtlCol="0">
            <a:spAutoFit/>
          </a:bodyPr>
          <a:lstStyle/>
          <a:p>
            <a:pPr algn="just"/>
            <a:r>
              <a:rPr lang="en-US" sz="3200" dirty="0">
                <a:latin typeface="Times New Roman" panose="02020603050405020304" charset="0"/>
                <a:cs typeface="Times New Roman" panose="02020603050405020304" charset="0"/>
              </a:rPr>
              <a:t>USER INTERFACE DESIGN AND REPORTS</a:t>
            </a:r>
          </a:p>
        </p:txBody>
      </p:sp>
      <p:pic>
        <p:nvPicPr>
          <p:cNvPr id="5" name="Picture 5"/>
          <p:cNvPicPr>
            <a:picLocks noChangeAspect="1"/>
          </p:cNvPicPr>
          <p:nvPr/>
        </p:nvPicPr>
        <p:blipFill rotWithShape="1">
          <a:blip r:embed="rId2">
            <a:extLst>
              <a:ext uri="{28A0092B-C50C-407E-A947-70E740481C1C}">
                <a14:useLocalDpi xmlns:a14="http://schemas.microsoft.com/office/drawing/2010/main" val="0"/>
              </a:ext>
            </a:extLst>
          </a:blip>
          <a:srcRect b="11275"/>
          <a:stretch/>
        </p:blipFill>
        <p:spPr>
          <a:xfrm>
            <a:off x="1106432" y="1043305"/>
            <a:ext cx="8975090" cy="451481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p:cNvPicPr>
          <p:nvPr/>
        </p:nvPicPr>
        <p:blipFill rotWithShape="1">
          <a:blip r:embed="rId2">
            <a:extLst>
              <a:ext uri="{28A0092B-C50C-407E-A947-70E740481C1C}">
                <a14:useLocalDpi xmlns:a14="http://schemas.microsoft.com/office/drawing/2010/main" val="0"/>
              </a:ext>
            </a:extLst>
          </a:blip>
          <a:srcRect l="-726" t="-5699" r="726" b="5699"/>
          <a:stretch/>
        </p:blipFill>
        <p:spPr>
          <a:xfrm>
            <a:off x="979806" y="0"/>
            <a:ext cx="9881870" cy="534797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rotWithShape="1">
          <a:blip r:embed="rId2">
            <a:extLst>
              <a:ext uri="{28A0092B-C50C-407E-A947-70E740481C1C}">
                <a14:useLocalDpi xmlns:a14="http://schemas.microsoft.com/office/drawing/2010/main" val="0"/>
              </a:ext>
            </a:extLst>
          </a:blip>
          <a:srcRect b="5333"/>
          <a:stretch/>
        </p:blipFill>
        <p:spPr>
          <a:xfrm>
            <a:off x="917892" y="624205"/>
            <a:ext cx="10356215" cy="531043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p:cNvPicPr>
            <a:picLocks noChangeAspect="1"/>
          </p:cNvPicPr>
          <p:nvPr/>
        </p:nvPicPr>
        <p:blipFill rotWithShape="1">
          <a:blip r:embed="rId2">
            <a:extLst>
              <a:ext uri="{28A0092B-C50C-407E-A947-70E740481C1C}">
                <a14:useLocalDpi xmlns:a14="http://schemas.microsoft.com/office/drawing/2010/main" val="0"/>
              </a:ext>
            </a:extLst>
          </a:blip>
          <a:srcRect l="2002" t="-5311" r="-2002" b="5311"/>
          <a:stretch/>
        </p:blipFill>
        <p:spPr>
          <a:xfrm>
            <a:off x="1285613" y="396389"/>
            <a:ext cx="9850755" cy="540131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p:cNvPicPr>
            <a:picLocks noChangeAspect="1"/>
          </p:cNvPicPr>
          <p:nvPr/>
        </p:nvPicPr>
        <p:blipFill rotWithShape="1">
          <a:blip r:embed="rId2">
            <a:extLst>
              <a:ext uri="{28A0092B-C50C-407E-A947-70E740481C1C}">
                <a14:useLocalDpi xmlns:a14="http://schemas.microsoft.com/office/drawing/2010/main" val="0"/>
              </a:ext>
            </a:extLst>
          </a:blip>
          <a:srcRect b="4547"/>
          <a:stretch/>
        </p:blipFill>
        <p:spPr>
          <a:xfrm>
            <a:off x="922020" y="668020"/>
            <a:ext cx="10198100" cy="526661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230" y="767080"/>
            <a:ext cx="10003155" cy="530479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2105" y="3973195"/>
            <a:ext cx="2430145" cy="1070610"/>
          </a:xfrm>
        </p:spPr>
        <p:txBody>
          <a:bodyPr>
            <a:normAutofit/>
          </a:bodyPr>
          <a:lstStyle/>
          <a:p>
            <a:endParaRPr lang="en-US"/>
          </a:p>
        </p:txBody>
      </p:sp>
      <p:sp>
        <p:nvSpPr>
          <p:cNvPr id="3" name="Content Placeholder 2"/>
          <p:cNvSpPr>
            <a:spLocks noGrp="1"/>
          </p:cNvSpPr>
          <p:nvPr>
            <p:ph sz="half" idx="1"/>
          </p:nvPr>
        </p:nvSpPr>
        <p:spPr>
          <a:xfrm>
            <a:off x="6478270" y="4773930"/>
            <a:ext cx="2335530" cy="444500"/>
          </a:xfrm>
        </p:spPr>
        <p:txBody>
          <a:bodyPr>
            <a:normAutofit/>
            <a:scene3d>
              <a:camera prst="orthographicFront"/>
              <a:lightRig rig="threePt" dir="t"/>
            </a:scene3d>
          </a:bodyPr>
          <a:lstStyle/>
          <a:p>
            <a:pPr marL="0" indent="0">
              <a:buNone/>
            </a:pPr>
            <a:endParaRPr lang="en-US">
              <a:ln/>
              <a:solidFill>
                <a:schemeClr val="tx1"/>
              </a:solidFill>
              <a:effectLst>
                <a:outerShdw blurRad="38100" dist="19050" dir="2700000" algn="tl" rotWithShape="0">
                  <a:schemeClr val="dk1">
                    <a:alpha val="40000"/>
                  </a:schemeClr>
                </a:outerShdw>
              </a:effectLst>
            </a:endParaRPr>
          </a:p>
        </p:txBody>
      </p:sp>
      <p:pic>
        <p:nvPicPr>
          <p:cNvPr id="12" name="Picture 12"/>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b="5893"/>
          <a:stretch/>
        </p:blipFill>
        <p:spPr>
          <a:xfrm>
            <a:off x="1035609" y="364527"/>
            <a:ext cx="10206131" cy="612894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3"/>
          <p:cNvPicPr>
            <a:picLocks noGrp="1" noChangeAspect="1"/>
          </p:cNvPicPr>
          <p:nvPr>
            <p:ph idx="1"/>
          </p:nvPr>
        </p:nvPicPr>
        <p:blipFill rotWithShape="1">
          <a:blip r:embed="rId2">
            <a:extLst>
              <a:ext uri="{28A0092B-C50C-407E-A947-70E740481C1C}">
                <a14:useLocalDpi xmlns:a14="http://schemas.microsoft.com/office/drawing/2010/main" val="0"/>
              </a:ext>
            </a:extLst>
          </a:blip>
          <a:srcRect b="4433"/>
          <a:stretch/>
        </p:blipFill>
        <p:spPr>
          <a:xfrm>
            <a:off x="932329" y="313766"/>
            <a:ext cx="10174942" cy="654423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517" y="-213"/>
            <a:ext cx="8534400" cy="1507067"/>
          </a:xfrm>
        </p:spPr>
        <p:txBody>
          <a:bodyPr/>
          <a:lstStyle/>
          <a:p>
            <a:r>
              <a:rPr lang="en-US"/>
              <a:t>NEED FOR THE PROPOSED SYSTEM</a:t>
            </a:r>
          </a:p>
        </p:txBody>
      </p:sp>
      <p:sp>
        <p:nvSpPr>
          <p:cNvPr id="3" name="Content Placeholder 2"/>
          <p:cNvSpPr>
            <a:spLocks noGrp="1"/>
          </p:cNvSpPr>
          <p:nvPr>
            <p:ph idx="1"/>
          </p:nvPr>
        </p:nvSpPr>
        <p:spPr>
          <a:xfrm>
            <a:off x="718820" y="2503805"/>
            <a:ext cx="10754360" cy="3284855"/>
          </a:xfrm>
        </p:spPr>
        <p:txBody>
          <a:bodyPr>
            <a:noAutofit/>
          </a:bodyPr>
          <a:lstStyle/>
          <a:p>
            <a:pPr marL="342900" indent="-342900">
              <a:buAutoNum type="arabicPeriod"/>
            </a:pPr>
            <a:r>
              <a:rPr lang="en-US" sz="1700">
                <a:latin typeface="Times New Roman" panose="02020603050405020304" charset="0"/>
                <a:cs typeface="Times New Roman" panose="02020603050405020304" charset="0"/>
              </a:rPr>
              <a:t>1.Expanded Customer Reach: The proposed system will provide an online platform that extends the reach of the pets shop beyond its physical location. It allows customers from anywhere to browse and purchase pets and pet-related products, leading to an expanded customer base and increased sales potential.</a:t>
            </a:r>
          </a:p>
          <a:p>
            <a:pPr marL="342900" indent="-342900">
              <a:buAutoNum type="arabicPeriod"/>
            </a:pPr>
            <a:r>
              <a:rPr lang="en-US" sz="1700">
                <a:latin typeface="Times New Roman" panose="02020603050405020304" charset="0"/>
                <a:cs typeface="Times New Roman" panose="02020603050405020304" charset="0"/>
              </a:rPr>
              <a:t>2.Enhanced Convenience: The proposed system offers customers the convenience of browsing and shopping for pets and pet-related products from the comfort of their own homes. It eliminates the need for them to visit the physical store, saving time and effort.</a:t>
            </a:r>
          </a:p>
          <a:p>
            <a:pPr marL="342900" indent="-342900">
              <a:buAutoNum type="arabicPeriod"/>
            </a:pPr>
            <a:r>
              <a:rPr lang="en-US" sz="1700">
                <a:latin typeface="Times New Roman" panose="02020603050405020304" charset="0"/>
                <a:cs typeface="Times New Roman" panose="02020603050405020304" charset="0"/>
              </a:rPr>
              <a:t>3.Automated Inventory Management: The proposed system automates inventory management processes, ensuring real-time updates on product availability. This reduces stockouts, eliminates manual errors, and improves overall inventory accuracy.</a:t>
            </a:r>
          </a:p>
          <a:p>
            <a:pPr marL="342900" indent="-342900">
              <a:buAutoNum type="arabicPeriod"/>
            </a:pPr>
            <a:r>
              <a:rPr lang="en-US" sz="1700">
                <a:latin typeface="Times New Roman" panose="02020603050405020304" charset="0"/>
                <a:cs typeface="Times New Roman" panose="02020603050405020304" charset="0"/>
              </a:rPr>
              <a:t>4.Streamlined Order Processing: The proposed system streamlines the order processing and fulfillment process. Customers can easily place orders, choose delivery options, and track the status of their purchases. This improves efficiency, reduces errors, and enhances customer satisfaction.</a:t>
            </a:r>
          </a:p>
          <a:p>
            <a:pPr marL="342900" indent="-342900">
              <a:buAutoNum type="arabicPeriod"/>
            </a:pPr>
            <a:r>
              <a:rPr lang="en-US" sz="1700">
                <a:latin typeface="Times New Roman" panose="02020603050405020304" charset="0"/>
                <a:cs typeface="Times New Roman" panose="02020603050405020304" charset="0"/>
              </a:rPr>
              <a:t>5.Secure Online Transactions: The proposed system integrates a secure payment gateway, enabling customers to make online transactions with confidence. It protects their payment information and ensures secure and seamless payment processing.</a:t>
            </a:r>
          </a:p>
          <a:p>
            <a:pPr marL="342900" indent="-342900">
              <a:buAutoNum type="arabicPeriod"/>
            </a:pPr>
            <a:r>
              <a:rPr lang="en-US" sz="1700">
                <a:latin typeface="Times New Roman" panose="02020603050405020304" charset="0"/>
                <a:cs typeface="Times New Roman" panose="02020603050405020304" charset="0"/>
              </a:rPr>
              <a:t>6.Personalized Customer Experience: The proposed system allows for personalized customer experiences. Customers can create accounts, save their preferences, and receive personalized recommendations based on their previous purchases and browsing history.</a:t>
            </a:r>
          </a:p>
          <a:p>
            <a:pPr marL="342900" indent="-342900">
              <a:buAutoNum type="arabicPeriod"/>
            </a:pPr>
            <a:endParaRPr lang="en-US" sz="1700">
              <a:latin typeface="Times New Roman" panose="02020603050405020304" charset="0"/>
              <a:cs typeface="Times New Roman" panose="020206030504050203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8955" y="3905885"/>
            <a:ext cx="4279900" cy="232410"/>
          </a:xfrm>
        </p:spPr>
        <p:txBody>
          <a:bodyPr>
            <a:normAutofit fontScale="90000"/>
          </a:bodyPr>
          <a:lstStyle/>
          <a:p>
            <a:endParaRPr lang="en-US"/>
          </a:p>
        </p:txBody>
      </p:sp>
      <p:pic>
        <p:nvPicPr>
          <p:cNvPr id="15" name="Picture 15"/>
          <p:cNvPicPr>
            <a:picLocks noGrp="1" noChangeAspect="1"/>
          </p:cNvPicPr>
          <p:nvPr>
            <p:ph idx="1"/>
          </p:nvPr>
        </p:nvPicPr>
        <p:blipFill rotWithShape="1">
          <a:blip r:embed="rId2">
            <a:extLst>
              <a:ext uri="{28A0092B-C50C-407E-A947-70E740481C1C}">
                <a14:useLocalDpi xmlns:a14="http://schemas.microsoft.com/office/drawing/2010/main" val="0"/>
              </a:ext>
            </a:extLst>
          </a:blip>
          <a:srcRect b="4489"/>
          <a:stretch/>
        </p:blipFill>
        <p:spPr>
          <a:xfrm>
            <a:off x="1606173" y="685800"/>
            <a:ext cx="9178368" cy="60735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45" y="177800"/>
            <a:ext cx="7000726" cy="805815"/>
          </a:xfrm>
        </p:spPr>
        <p:txBody>
          <a:bodyPr>
            <a:normAutofit fontScale="90000"/>
          </a:bodyPr>
          <a:lstStyle/>
          <a:p>
            <a:r>
              <a:rPr lang="en-US" dirty="0">
                <a:latin typeface="Algerian" panose="04020705040A02060702" pitchFamily="82" charset="0"/>
              </a:rPr>
              <a:t>PROPOSED SYSTEM</a:t>
            </a:r>
            <a:endParaRPr lang="en-IN" dirty="0">
              <a:latin typeface="Algerian" panose="04020705040A02060702" pitchFamily="82" charset="0"/>
            </a:endParaRPr>
          </a:p>
        </p:txBody>
      </p:sp>
      <p:sp>
        <p:nvSpPr>
          <p:cNvPr id="3" name="Subtitle 2"/>
          <p:cNvSpPr>
            <a:spLocks noGrp="1"/>
          </p:cNvSpPr>
          <p:nvPr>
            <p:ph type="subTitle" idx="1"/>
          </p:nvPr>
        </p:nvSpPr>
        <p:spPr>
          <a:xfrm>
            <a:off x="631190" y="1566545"/>
            <a:ext cx="10588625" cy="2930525"/>
          </a:xfrm>
        </p:spPr>
        <p:txBody>
          <a:bodyPr>
            <a:noAutofit/>
          </a:bodyPr>
          <a:lstStyle/>
          <a:p>
            <a:pPr marL="342900" indent="-342900">
              <a:buAutoNum type="arabicPeriod"/>
            </a:pPr>
            <a:r>
              <a:rPr lang="en-US" sz="1600" dirty="0">
                <a:latin typeface="Times New Roman" panose="02020603050405020304" charset="0"/>
                <a:cs typeface="Times New Roman" panose="02020603050405020304" charset="0"/>
              </a:rPr>
              <a:t>Online Catalog: The system should allow pet shop owners to create and manage an online catalog of available pets, including their details, images, breed, age, price, and any additional information.</a:t>
            </a:r>
          </a:p>
          <a:p>
            <a:pPr marL="342900" indent="-342900">
              <a:buAutoNum type="arabicPeriod"/>
            </a:pPr>
            <a:r>
              <a:rPr lang="en-US" sz="1600" dirty="0">
                <a:latin typeface="Times New Roman" panose="02020603050405020304" charset="0"/>
                <a:cs typeface="Times New Roman" panose="02020603050405020304" charset="0"/>
              </a:rPr>
              <a:t>Customer Registration and Login: Customers should be able to register and create an account on the website. They can log in using their credentials to access various features like searching for pets, placing orders, and managing their profile.</a:t>
            </a:r>
          </a:p>
          <a:p>
            <a:pPr marL="342900" indent="-342900">
              <a:buAutoNum type="arabicPeriod"/>
            </a:pPr>
            <a:r>
              <a:rPr lang="en-US" sz="1600" dirty="0">
                <a:latin typeface="Times New Roman" panose="02020603050405020304" charset="0"/>
                <a:cs typeface="Times New Roman" panose="02020603050405020304" charset="0"/>
              </a:rPr>
              <a:t>Search and Filtering: The system should provide a search functionality that enables customers to search for pets based on specific criteria such as breed, age, gender, or price range. Additionally, filtering options should be available to refine the search results.</a:t>
            </a:r>
          </a:p>
          <a:p>
            <a:pPr marL="342900" indent="-342900">
              <a:buAutoNum type="arabicPeriod"/>
            </a:pPr>
            <a:r>
              <a:rPr lang="en-US" sz="1600" dirty="0">
                <a:latin typeface="Times New Roman" panose="02020603050405020304" charset="0"/>
                <a:cs typeface="Times New Roman" panose="02020603050405020304" charset="0"/>
              </a:rPr>
              <a:t>Pet Details and Availability: Customers should be able to view detailed information about each pet, including its description, health records, vaccination history, and availability status.</a:t>
            </a:r>
          </a:p>
          <a:p>
            <a:pPr marL="342900" indent="-342900">
              <a:buAutoNum type="arabicPeriod"/>
            </a:pPr>
            <a:r>
              <a:rPr lang="en-US" sz="1600" dirty="0">
                <a:latin typeface="Times New Roman" panose="02020603050405020304" charset="0"/>
                <a:cs typeface="Times New Roman" panose="02020603050405020304" charset="0"/>
              </a:rPr>
              <a:t>Online Booking and Adoption: Customers should have the option to book or adopt a pet online. They can select a pet, provide their contact information, and specify any additional requirements or preferences..</a:t>
            </a:r>
          </a:p>
          <a:p>
            <a:pPr marL="342900" indent="-342900">
              <a:buAutoNum type="arabicPeriod"/>
            </a:pPr>
            <a:r>
              <a:rPr lang="en-US" sz="1600" dirty="0">
                <a:latin typeface="Times New Roman" panose="02020603050405020304" charset="0"/>
                <a:cs typeface="Times New Roman" panose="02020603050405020304" charset="0"/>
              </a:rPr>
              <a:t>Pets Management: The system should enable pet shop owners to manage their Pets effectively. It should provide features to track the availability of pets, update stock quantities, and automatically adjust inventory after successful adoptions or purchases.</a:t>
            </a:r>
          </a:p>
          <a:p>
            <a:pPr marL="342900" indent="-342900">
              <a:buAutoNum type="arabicPeriod"/>
            </a:pPr>
            <a:r>
              <a:rPr lang="en-US" sz="1600" dirty="0">
                <a:latin typeface="Times New Roman" panose="02020603050405020304" charset="0"/>
                <a:cs typeface="Times New Roman" panose="02020603050405020304" charset="0"/>
              </a:rPr>
              <a:t>Order Management: The system should allow pet shop owners to manage customer orders efficiently. They should be able to view and process orders, update their status (e.g., pending, in progress, delivered), and generate invoices or receipts.</a:t>
            </a:r>
          </a:p>
        </p:txBody>
      </p:sp>
      <p:sp>
        <p:nvSpPr>
          <p:cNvPr id="4" name="Text Box 3"/>
          <p:cNvSpPr txBox="1"/>
          <p:nvPr/>
        </p:nvSpPr>
        <p:spPr>
          <a:xfrm>
            <a:off x="2448560" y="983615"/>
            <a:ext cx="4062730" cy="368300"/>
          </a:xfrm>
          <a:prstGeom prst="rect">
            <a:avLst/>
          </a:prstGeom>
          <a:noFill/>
        </p:spPr>
        <p:txBody>
          <a:bodyPr wrap="none" rtlCol="0">
            <a:spAutoFit/>
          </a:bodyPr>
          <a:lstStyle/>
          <a:p>
            <a:pPr algn="l"/>
            <a:r>
              <a:rPr lang="en-US">
                <a:latin typeface="Times New Roman" panose="02020603050405020304" charset="0"/>
                <a:cs typeface="Times New Roman" panose="02020603050405020304" charset="0"/>
              </a:rPr>
              <a:t>OBJECTIVES OF PROPOSED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506" y="448235"/>
            <a:ext cx="6710419" cy="1101725"/>
          </a:xfrm>
        </p:spPr>
        <p:txBody>
          <a:bodyPr>
            <a:normAutofit/>
          </a:bodyPr>
          <a:lstStyle/>
          <a:p>
            <a:r>
              <a:rPr lang="en-US" dirty="0"/>
              <a:t>FUNCTIONAL REQUIREMENTS </a:t>
            </a:r>
          </a:p>
        </p:txBody>
      </p:sp>
      <p:sp>
        <p:nvSpPr>
          <p:cNvPr id="3" name="Content Placeholder 2"/>
          <p:cNvSpPr>
            <a:spLocks noGrp="1"/>
          </p:cNvSpPr>
          <p:nvPr>
            <p:ph idx="1"/>
          </p:nvPr>
        </p:nvSpPr>
        <p:spPr>
          <a:xfrm>
            <a:off x="700405" y="1997710"/>
            <a:ext cx="10597515" cy="3615055"/>
          </a:xfrm>
        </p:spPr>
        <p:txBody>
          <a:bodyPr>
            <a:noAutofit/>
          </a:bodyPr>
          <a:lstStyle/>
          <a:p>
            <a:pPr marL="0" indent="0">
              <a:buNone/>
            </a:pPr>
            <a:r>
              <a:rPr lang="en-US" dirty="0">
                <a:latin typeface="Times New Roman" panose="02020603050405020304" charset="0"/>
                <a:cs typeface="Times New Roman" panose="02020603050405020304" charset="0"/>
              </a:rPr>
              <a:t>Implementation is the stages of project when the theoretical design is turned into a working system. If the implementation stage is not properly planned and controlled, it can cause chaos. Thus it can be consider to be most crucial stage in achieving successful new system and in giving the users confidence that the new system will work and be effective. Normally this stage involves setting up a co-ordination committee, which will act as a sounding board of ideas, complaints and problems. The first task is implementation planning </a:t>
            </a:r>
            <a:r>
              <a:rPr lang="en-US" dirty="0" err="1">
                <a:latin typeface="Times New Roman" panose="02020603050405020304" charset="0"/>
                <a:cs typeface="Times New Roman" panose="02020603050405020304" charset="0"/>
              </a:rPr>
              <a:t>ie</a:t>
            </a:r>
            <a:r>
              <a:rPr lang="en-US" dirty="0">
                <a:latin typeface="Times New Roman" panose="02020603050405020304" charset="0"/>
                <a:cs typeface="Times New Roman" panose="02020603050405020304" charset="0"/>
              </a:rPr>
              <a:t>; of the methods and time scale to be adopted. Apart from planning, the two major task of repairing for implementation are education and training of administrator and testing of the system. After the implementation phase is completed and the user staff adjusted to the changes created by the candidate system, evaluation and maintenance is continue to bring the new system standards. The activities of the implementation phase can be summarized as:</a:t>
            </a:r>
          </a:p>
          <a:p>
            <a:pPr marL="457200" indent="-457200">
              <a:buAutoNum type="arabicPeriod"/>
            </a:pPr>
            <a:r>
              <a:rPr lang="en-US" dirty="0">
                <a:latin typeface="Times New Roman" panose="02020603050405020304" charset="0"/>
                <a:cs typeface="Times New Roman" panose="02020603050405020304" charset="0"/>
              </a:rPr>
              <a:t>Implementation planning.</a:t>
            </a:r>
          </a:p>
          <a:p>
            <a:pPr marL="457200" indent="-457200">
              <a:buAutoNum type="arabicPeriod"/>
            </a:pPr>
            <a:r>
              <a:rPr lang="en-US" dirty="0" err="1">
                <a:latin typeface="Times New Roman" panose="02020603050405020304" charset="0"/>
                <a:cs typeface="Times New Roman" panose="02020603050405020304" charset="0"/>
              </a:rPr>
              <a:t>Eduction</a:t>
            </a:r>
            <a:r>
              <a:rPr lang="en-US" dirty="0">
                <a:latin typeface="Times New Roman" panose="02020603050405020304" charset="0"/>
                <a:cs typeface="Times New Roman" panose="02020603050405020304" charset="0"/>
              </a:rPr>
              <a:t> and training</a:t>
            </a:r>
          </a:p>
          <a:p>
            <a:pPr marL="457200" indent="-457200">
              <a:buAutoNum type="arabicPeriod"/>
            </a:pPr>
            <a:r>
              <a:rPr lang="en-US" dirty="0">
                <a:latin typeface="Times New Roman" panose="02020603050405020304" charset="0"/>
                <a:cs typeface="Times New Roman" panose="02020603050405020304" charset="0"/>
              </a:rPr>
              <a:t>System training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655" y="331470"/>
            <a:ext cx="8755604" cy="1131570"/>
          </a:xfrm>
        </p:spPr>
        <p:txBody>
          <a:bodyPr>
            <a:normAutofit/>
          </a:bodyPr>
          <a:lstStyle/>
          <a:p>
            <a:r>
              <a:rPr lang="en-US" dirty="0"/>
              <a:t> NON-FUNCTIONAL REQUIREMENTS</a:t>
            </a:r>
          </a:p>
        </p:txBody>
      </p:sp>
      <p:sp>
        <p:nvSpPr>
          <p:cNvPr id="3" name="Content Placeholder 2"/>
          <p:cNvSpPr>
            <a:spLocks noGrp="1"/>
          </p:cNvSpPr>
          <p:nvPr>
            <p:ph idx="1"/>
          </p:nvPr>
        </p:nvSpPr>
        <p:spPr>
          <a:xfrm>
            <a:off x="1829117" y="1463040"/>
            <a:ext cx="8534400" cy="3615267"/>
          </a:xfrm>
        </p:spPr>
        <p:txBody>
          <a:bodyPr>
            <a:noAutofit/>
          </a:bodyPr>
          <a:lstStyle/>
          <a:p>
            <a:pPr marL="457200" indent="-457200" algn="just">
              <a:buAutoNum type="arabicPeriod"/>
            </a:pPr>
            <a:r>
              <a:rPr lang="en-US">
                <a:latin typeface="Times New Roman" panose="02020603050405020304" charset="0"/>
                <a:cs typeface="Times New Roman" panose="02020603050405020304" charset="0"/>
              </a:rPr>
              <a:t>Performance requirements:The response time should not vary with the increasing the size of the data storage.</a:t>
            </a:r>
          </a:p>
          <a:p>
            <a:pPr marL="457200" indent="-457200" algn="just">
              <a:buAutoNum type="arabicPeriod"/>
            </a:pPr>
            <a:r>
              <a:rPr lang="en-US">
                <a:latin typeface="Times New Roman" panose="02020603050405020304" charset="0"/>
                <a:cs typeface="Times New Roman" panose="02020603050405020304" charset="0"/>
              </a:rPr>
              <a:t>Security requirements: This application should not modify any vacci- nation details because the modules are authenticated.The username and password should be a unique token id.</a:t>
            </a:r>
          </a:p>
          <a:p>
            <a:pPr marL="457200" indent="-457200" algn="just">
              <a:buAutoNum type="arabicPeriod"/>
            </a:pPr>
            <a:r>
              <a:rPr lang="en-US">
                <a:latin typeface="Times New Roman" panose="02020603050405020304" charset="0"/>
                <a:cs typeface="Times New Roman" panose="02020603050405020304" charset="0"/>
              </a:rPr>
              <a:t>Training requirements: Training has to be provided by the supervisor.</a:t>
            </a:r>
          </a:p>
          <a:p>
            <a:pPr marL="457200" indent="-457200" algn="just">
              <a:buAutoNum type="arabicPeriod"/>
            </a:pPr>
            <a:r>
              <a:rPr lang="en-US">
                <a:latin typeface="Times New Roman" panose="02020603050405020304" charset="0"/>
                <a:cs typeface="Times New Roman" panose="02020603050405020304" charset="0"/>
              </a:rPr>
              <a:t>Validation and verification:Checks all the fields are filled and valid.The password is invisible by applying dots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779145" y="302895"/>
            <a:ext cx="7145655" cy="663575"/>
          </a:xfrm>
        </p:spPr>
        <p:txBody>
          <a:bodyPr>
            <a:normAutofit fontScale="90000"/>
          </a:bodyPr>
          <a:lstStyle/>
          <a:p>
            <a:r>
              <a:rPr lang="en-US" sz="4000" dirty="0">
                <a:latin typeface="Algerian" panose="04020705040A02060702" pitchFamily="82" charset="0"/>
                <a:cs typeface="Algerian" panose="04020705040A02060702" pitchFamily="82" charset="0"/>
              </a:rPr>
              <a:t>SCOPE OF THE SYSTEM </a:t>
            </a:r>
          </a:p>
        </p:txBody>
      </p:sp>
      <p:sp>
        <p:nvSpPr>
          <p:cNvPr id="2" name="Text Box 1"/>
          <p:cNvSpPr txBox="1"/>
          <p:nvPr/>
        </p:nvSpPr>
        <p:spPr>
          <a:xfrm>
            <a:off x="220980" y="1328420"/>
            <a:ext cx="11312525" cy="5015865"/>
          </a:xfrm>
          <a:prstGeom prst="rect">
            <a:avLst/>
          </a:prstGeom>
          <a:noFill/>
        </p:spPr>
        <p:txBody>
          <a:bodyPr wrap="square" rtlCol="0">
            <a:spAutoFit/>
          </a:bodyPr>
          <a:lstStyle/>
          <a:p>
            <a:pPr marL="342900" indent="-342900" algn="l">
              <a:buFont typeface="+mj-lt"/>
              <a:buAutoNum type="arabicPeriod"/>
            </a:pPr>
            <a:r>
              <a:rPr lang="en-US" sz="16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Pet Management: The system will allow pet shop owners to manage their Pets of pets, including adding new pets, updating pet details, tracking availability, and removing sold or adopted pets from the inventory.</a:t>
            </a:r>
          </a:p>
          <a:p>
            <a:pPr marL="342900" indent="-342900" algn="l">
              <a:buFont typeface="+mj-lt"/>
              <a:buAutoNum type="arabicPeriod"/>
            </a:pPr>
            <a:endParaRPr lang="en-US" sz="16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a:p>
            <a:pPr marL="342900" indent="-342900" algn="l">
              <a:buFont typeface="+mj-lt"/>
              <a:buAutoNum type="arabicPeriod"/>
            </a:pPr>
            <a:r>
              <a:rPr lang="en-US" sz="16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Customer Management: The system will facilitate customer registration, login, and profile management. It will also enable pet shop owners to maintain customer records, track their orders, and communicate with them.</a:t>
            </a:r>
          </a:p>
          <a:p>
            <a:pPr marL="342900" indent="-342900" algn="l">
              <a:buFont typeface="+mj-lt"/>
              <a:buAutoNum type="arabicPeriod"/>
            </a:pPr>
            <a:endParaRPr lang="en-US" sz="16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a:p>
            <a:pPr marL="342900" indent="-342900" algn="l">
              <a:buFont typeface="+mj-lt"/>
              <a:buAutoNum type="arabicPeriod"/>
            </a:pPr>
            <a:r>
              <a:rPr lang="en-US" sz="16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Online Catalog and Search: The system will provide an online catalog of pets, allowing customers to browse and search for pets based on various criteria such as breed, age, gender, or price range. It will display detailed information about each pet, including descriptions and images.</a:t>
            </a:r>
          </a:p>
          <a:p>
            <a:pPr marL="342900" indent="-342900" algn="l">
              <a:buFont typeface="+mj-lt"/>
              <a:buAutoNum type="arabicPeriod"/>
            </a:pPr>
            <a:endParaRPr lang="en-US" sz="16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a:p>
            <a:pPr marL="342900" indent="-342900" algn="l">
              <a:buFont typeface="+mj-lt"/>
              <a:buAutoNum type="arabicPeriod"/>
            </a:pPr>
            <a:r>
              <a:rPr lang="en-US" sz="16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Booking and Adoption: Customers will have the ability to book or adopt pets online through the system. They can select a pet, provide their contact information, and specify any preferences or requirements. The system will facilitate the booking or adoption process and update the inventory accordingly.</a:t>
            </a:r>
          </a:p>
          <a:p>
            <a:pPr marL="342900" indent="-342900" algn="l">
              <a:buFont typeface="+mj-lt"/>
              <a:buAutoNum type="arabicPeriod"/>
            </a:pPr>
            <a:endParaRPr lang="en-US" sz="16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a:p>
            <a:pPr marL="342900" indent="-342900" algn="l">
              <a:buFont typeface="+mj-lt"/>
              <a:buAutoNum type="arabicPeriod"/>
            </a:pPr>
            <a:r>
              <a:rPr lang="en-US" sz="16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Order Management: The system will allow pet shop owners to manage customer orders. They can view and process orders, update order statuses, generate invoices or receipts, and track the progress of each order.</a:t>
            </a:r>
          </a:p>
          <a:p>
            <a:pPr marL="342900" indent="-342900" algn="l">
              <a:buFont typeface="+mj-lt"/>
              <a:buAutoNum type="arabicPeriod"/>
            </a:pPr>
            <a:endParaRPr lang="en-US" sz="16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a:p>
            <a:pPr marL="342900" indent="-342900" algn="l">
              <a:buFont typeface="+mj-lt"/>
              <a:buAutoNum type="arabicPeriod"/>
            </a:pPr>
            <a:r>
              <a:rPr lang="en-US" sz="16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Administrative Backend: The system will include an administrative backend that allows the pet shop owner to manage system settings, user accounts, and access various reports and analytics. This backend will provide administrative control over the system's functionalities and configurations.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5377" y="442221"/>
            <a:ext cx="7744199" cy="678180"/>
          </a:xfrm>
        </p:spPr>
        <p:txBody>
          <a:bodyPr>
            <a:normAutofit fontScale="90000"/>
          </a:bodyPr>
          <a:lstStyle/>
          <a:p>
            <a:r>
              <a:rPr lang="en-US" dirty="0">
                <a:latin typeface="Algerian" panose="04020705040A02060702" pitchFamily="82" charset="0"/>
              </a:rPr>
              <a:t>MODULE SPECIFICATION </a:t>
            </a:r>
          </a:p>
        </p:txBody>
      </p:sp>
      <p:sp>
        <p:nvSpPr>
          <p:cNvPr id="3" name="Subtitle 2"/>
          <p:cNvSpPr>
            <a:spLocks noGrp="1"/>
          </p:cNvSpPr>
          <p:nvPr>
            <p:ph type="subTitle" idx="1"/>
          </p:nvPr>
        </p:nvSpPr>
        <p:spPr>
          <a:xfrm>
            <a:off x="995082" y="1299882"/>
            <a:ext cx="10584778" cy="4933278"/>
          </a:xfrm>
        </p:spPr>
        <p:txBody>
          <a:bodyPr>
            <a:normAutofit fontScale="25000" lnSpcReduction="20000"/>
          </a:bodyPr>
          <a:lstStyle/>
          <a:p>
            <a:r>
              <a:rPr lang="en-US" sz="6400" dirty="0">
                <a:latin typeface="Times New Roman" panose="02020603050405020304" charset="0"/>
                <a:cs typeface="Times New Roman" panose="02020603050405020304" charset="0"/>
              </a:rPr>
              <a:t>User Management Module:</a:t>
            </a:r>
          </a:p>
          <a:p>
            <a:r>
              <a:rPr lang="en-US" sz="6400" dirty="0">
                <a:latin typeface="Times New Roman" panose="02020603050405020304" charset="0"/>
                <a:cs typeface="Times New Roman" panose="02020603050405020304" charset="0"/>
              </a:rPr>
              <a:t>User Registration: Allows customers to register and create an account.</a:t>
            </a:r>
          </a:p>
          <a:p>
            <a:r>
              <a:rPr lang="en-US" sz="6400" dirty="0">
                <a:latin typeface="Times New Roman" panose="02020603050405020304" charset="0"/>
                <a:cs typeface="Times New Roman" panose="02020603050405020304" charset="0"/>
              </a:rPr>
              <a:t>User Login: Enables customers and administrators to log into the system.</a:t>
            </a:r>
          </a:p>
          <a:p>
            <a:r>
              <a:rPr lang="en-US" sz="6400" dirty="0">
                <a:latin typeface="Times New Roman" panose="02020603050405020304" charset="0"/>
                <a:cs typeface="Times New Roman" panose="02020603050405020304" charset="0"/>
              </a:rPr>
              <a:t>Profile Management: Allows users to update their profile information.</a:t>
            </a:r>
          </a:p>
          <a:p>
            <a:r>
              <a:rPr lang="en-US" sz="6400" dirty="0">
                <a:latin typeface="Times New Roman" panose="02020603050405020304" charset="0"/>
                <a:cs typeface="Times New Roman" panose="02020603050405020304" charset="0"/>
              </a:rPr>
              <a:t>Pet Inventory Management Module:</a:t>
            </a:r>
          </a:p>
          <a:p>
            <a:r>
              <a:rPr lang="en-US" sz="6400" dirty="0">
                <a:latin typeface="Times New Roman" panose="02020603050405020304" charset="0"/>
                <a:cs typeface="Times New Roman" panose="02020603050405020304" charset="0"/>
              </a:rPr>
              <a:t>Add Pet: Enables pet shop owners to add new pets to the inventory.</a:t>
            </a:r>
          </a:p>
          <a:p>
            <a:r>
              <a:rPr lang="en-US" sz="6400" dirty="0">
                <a:latin typeface="Times New Roman" panose="02020603050405020304" charset="0"/>
                <a:cs typeface="Times New Roman" panose="02020603050405020304" charset="0"/>
              </a:rPr>
              <a:t>Update Pet Details: Allows pet shop owners to update pet information such as breed, age, price, and availability.</a:t>
            </a:r>
          </a:p>
          <a:p>
            <a:r>
              <a:rPr lang="en-US" sz="6400" dirty="0">
                <a:latin typeface="Times New Roman" panose="02020603050405020304" charset="0"/>
                <a:cs typeface="Times New Roman" panose="02020603050405020304" charset="0"/>
              </a:rPr>
              <a:t>Remove Pet: Enables pet shop owners to remove pets from the inventory when they are sold or adopted</a:t>
            </a:r>
          </a:p>
          <a:p>
            <a:r>
              <a:rPr lang="en-US" sz="6400" dirty="0">
                <a:latin typeface="Times New Roman" panose="02020603050405020304" charset="0"/>
                <a:cs typeface="Times New Roman" panose="02020603050405020304" charset="0"/>
              </a:rPr>
              <a:t> Catalog and Search Module:</a:t>
            </a:r>
          </a:p>
          <a:p>
            <a:r>
              <a:rPr lang="en-US" sz="6400" dirty="0">
                <a:latin typeface="Times New Roman" panose="02020603050405020304" charset="0"/>
                <a:cs typeface="Times New Roman" panose="02020603050405020304" charset="0"/>
              </a:rPr>
              <a:t>Pet Listing: Displays a catalog of available pets, including their details and images.</a:t>
            </a:r>
          </a:p>
          <a:p>
            <a:r>
              <a:rPr lang="en-US" sz="6400" dirty="0">
                <a:latin typeface="Times New Roman" panose="02020603050405020304" charset="0"/>
                <a:cs typeface="Times New Roman" panose="02020603050405020304" charset="0"/>
              </a:rPr>
              <a:t>Search Functionality: Allows customers to search for pets based on various criteria such as breed, age, gender, or price range.</a:t>
            </a:r>
          </a:p>
          <a:p>
            <a:r>
              <a:rPr lang="en-US" sz="6400" dirty="0">
                <a:latin typeface="Times New Roman" panose="02020603050405020304" charset="0"/>
                <a:cs typeface="Times New Roman" panose="02020603050405020304" charset="0"/>
              </a:rPr>
              <a:t>Filtering Options: Provides filtering options to refine search results.</a:t>
            </a:r>
          </a:p>
          <a:p>
            <a:r>
              <a:rPr lang="en-US" sz="6400" dirty="0">
                <a:latin typeface="Times New Roman" panose="02020603050405020304" charset="0"/>
                <a:cs typeface="Times New Roman" panose="02020603050405020304" charset="0"/>
              </a:rPr>
              <a:t>Booking and Adoption Module:</a:t>
            </a:r>
          </a:p>
          <a:p>
            <a:r>
              <a:rPr lang="en-US" sz="6400" dirty="0">
                <a:latin typeface="Times New Roman" panose="02020603050405020304" charset="0"/>
                <a:cs typeface="Times New Roman" panose="02020603050405020304" charset="0"/>
              </a:rPr>
              <a:t>Pet Booking: Enables customers to book a pet by providing their contact information and specifying preferences.</a:t>
            </a:r>
          </a:p>
          <a:p>
            <a:r>
              <a:rPr lang="en-US" sz="6400" dirty="0">
                <a:latin typeface="Times New Roman" panose="02020603050405020304" charset="0"/>
                <a:cs typeface="Times New Roman" panose="02020603050405020304" charset="0"/>
              </a:rPr>
              <a:t>Adoption Process: Facilitates the adoption process by guiding customers through the required steps.</a:t>
            </a:r>
          </a:p>
          <a:p>
            <a:r>
              <a:rPr lang="en-US" sz="6400" dirty="0">
                <a:latin typeface="Times New Roman" panose="02020603050405020304" charset="0"/>
                <a:cs typeface="Times New Roman" panose="02020603050405020304" charset="0"/>
              </a:rPr>
              <a:t>Availability Update: Updates the pet's availability status after a booking or adoption is completed.</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12</TotalTime>
  <Words>3247</Words>
  <Application>Microsoft Office PowerPoint</Application>
  <PresentationFormat>Widescreen</PresentationFormat>
  <Paragraphs>430</Paragraphs>
  <Slides>40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Algerian</vt:lpstr>
      <vt:lpstr>Arial Rounded MT Bold</vt:lpstr>
      <vt:lpstr>Calibri</vt:lpstr>
      <vt:lpstr>Century Gothic</vt:lpstr>
      <vt:lpstr>Times New Roman</vt:lpstr>
      <vt:lpstr>Wingdings 3</vt:lpstr>
      <vt:lpstr>Slice</vt:lpstr>
      <vt:lpstr>Pets shop management system… </vt:lpstr>
      <vt:lpstr>INTRODUCTION</vt:lpstr>
      <vt:lpstr>EXISTING SYSTEM AND LIMITATIONS OF THE EXISTING SYSTEM </vt:lpstr>
      <vt:lpstr>NEED FOR THE PROPOSED SYSTEM</vt:lpstr>
      <vt:lpstr>PROPOSED SYSTEM</vt:lpstr>
      <vt:lpstr>FUNCTIONAL REQUIREMENTS </vt:lpstr>
      <vt:lpstr> NON-FUNCTIONAL REQUIREMENTS</vt:lpstr>
      <vt:lpstr>SCOPE OF THE SYSTEM </vt:lpstr>
      <vt:lpstr>MODULE SPECIFICATION </vt:lpstr>
      <vt:lpstr>OPERATING ENVIRONMENT</vt:lpstr>
      <vt:lpstr>REQUIREMENT DETERMINATION AND ANALYSIS</vt:lpstr>
      <vt:lpstr>FEASIBILITY STUDY</vt:lpstr>
      <vt:lpstr>SYSTEM ANALYSIS AND DESIGN ENTITY RELATIONSHIP DIAGRAM </vt:lpstr>
      <vt:lpstr>USE CASE DIAGRAM</vt:lpstr>
      <vt:lpstr>CLASS DIAGRAM</vt:lpstr>
      <vt:lpstr>SEQUENCE DIAGRAM </vt:lpstr>
      <vt:lpstr>ACTIVITY DIAGRAM</vt:lpstr>
      <vt:lpstr>DRAWBACKS AND LIMITAION</vt:lpstr>
      <vt:lpstr>PROPOSED ENHANSMENT</vt:lpstr>
      <vt:lpstr>CONCLUSION</vt:lpstr>
      <vt:lpstr>BIBILOGRAPHY</vt:lpstr>
      <vt:lpstr>TABLE SPECIFICATION</vt:lpstr>
      <vt:lpstr>Vendor</vt:lpstr>
      <vt:lpstr>Customer</vt:lpstr>
      <vt:lpstr>Category</vt:lpstr>
      <vt:lpstr>Order</vt:lpstr>
      <vt:lpstr>Payment</vt:lpstr>
      <vt:lpstr>Pet Management</vt:lpstr>
      <vt:lpstr>Product</vt:lpstr>
      <vt:lpstr>Product category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Management system…</dc:title>
  <dc:creator>Admin</dc:creator>
  <cp:lastModifiedBy>sarthak shinde</cp:lastModifiedBy>
  <cp:revision>28</cp:revision>
  <dcterms:created xsi:type="dcterms:W3CDTF">2023-03-17T01:07:00Z</dcterms:created>
  <dcterms:modified xsi:type="dcterms:W3CDTF">2024-04-23T10:16:40Z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3D90BB93D9024EDD9EDCF15BD03BAC28</vt:lpwstr>
  </property>
  <property fmtid="{D5CDD505-2E9C-101B-9397-08002B2CF9AE}" pid="3" name="KSOProductBuildVer">
    <vt:lpwstr>1033-11.2.0.11219</vt:lpwstr>
  </property>
</Properties>
</file>