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sldIdLst>
    <p:sldId id="256" r:id="rId3"/>
    <p:sldId id="25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thak Gogia" userId="d61b989abf500383" providerId="LiveId" clId="{6FBAAC2A-89F1-4111-A959-9576BFAB7F74}"/>
    <pc:docChg chg="modSld">
      <pc:chgData name="Sarthak Gogia" userId="d61b989abf500383" providerId="LiveId" clId="{6FBAAC2A-89F1-4111-A959-9576BFAB7F74}" dt="2022-03-30T17:30:11.305" v="1" actId="1076"/>
      <pc:docMkLst>
        <pc:docMk/>
      </pc:docMkLst>
      <pc:sldChg chg="modSp mod">
        <pc:chgData name="Sarthak Gogia" userId="d61b989abf500383" providerId="LiveId" clId="{6FBAAC2A-89F1-4111-A959-9576BFAB7F74}" dt="2022-03-30T17:30:11.305" v="1" actId="1076"/>
        <pc:sldMkLst>
          <pc:docMk/>
          <pc:sldMk cId="1313541721" sldId="256"/>
        </pc:sldMkLst>
        <pc:spChg chg="mod">
          <ac:chgData name="Sarthak Gogia" userId="d61b989abf500383" providerId="LiveId" clId="{6FBAAC2A-89F1-4111-A959-9576BFAB7F74}" dt="2022-03-30T17:30:11.305" v="1" actId="1076"/>
          <ac:spMkLst>
            <pc:docMk/>
            <pc:sldMk cId="1313541721" sldId="256"/>
            <ac:spMk id="9" creationId="{D41F14E1-752B-4182-92DB-D1192DBBAFB4}"/>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C6150A5-D604-4F79-BCFE-75E4BFFD2C4F}" type="datetimeFigureOut">
              <a:rPr lang="en-IN" smtClean="0"/>
              <a:t>30-03-2022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120614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6150A5-D604-4F79-BCFE-75E4BFFD2C4F}"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4117138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6150A5-D604-4F79-BCFE-75E4BFFD2C4F}"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1403975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6150A5-D604-4F79-BCFE-75E4BFFD2C4F}"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089501-B093-492D-8ADD-14CEAC1DCB3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94851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6150A5-D604-4F79-BCFE-75E4BFFD2C4F}"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3809117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6150A5-D604-4F79-BCFE-75E4BFFD2C4F}"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1904258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6150A5-D604-4F79-BCFE-75E4BFFD2C4F}"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368502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6150A5-D604-4F79-BCFE-75E4BFFD2C4F}"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918265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6150A5-D604-4F79-BCFE-75E4BFFD2C4F}"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4109903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6150A5-D604-4F79-BCFE-75E4BFFD2C4F}"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3154631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C6150A5-D604-4F79-BCFE-75E4BFFD2C4F}"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3063672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6150A5-D604-4F79-BCFE-75E4BFFD2C4F}"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9912260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6150A5-D604-4F79-BCFE-75E4BFFD2C4F}"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2104113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6150A5-D604-4F79-BCFE-75E4BFFD2C4F}"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814654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6150A5-D604-4F79-BCFE-75E4BFFD2C4F}" type="datetimeFigureOut">
              <a:rPr lang="en-IN" smtClean="0"/>
              <a:t>30-03-2022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28237989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C6150A5-D604-4F79-BCFE-75E4BFFD2C4F}" type="datetimeFigureOut">
              <a:rPr lang="en-IN" smtClean="0"/>
              <a:t>30-03-2022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28264548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C6150A5-D604-4F79-BCFE-75E4BFFD2C4F}" type="datetimeFigureOut">
              <a:rPr lang="en-IN" smtClean="0"/>
              <a:t>30-03-2022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6931935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C6150A5-D604-4F79-BCFE-75E4BFFD2C4F}" type="datetimeFigureOut">
              <a:rPr lang="en-IN" smtClean="0"/>
              <a:t>30-03-2022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38659250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6150A5-D604-4F79-BCFE-75E4BFFD2C4F}"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7592590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6150A5-D604-4F79-BCFE-75E4BFFD2C4F}"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39493417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C6150A5-D604-4F79-BCFE-75E4BFFD2C4F}"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8236667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C6150A5-D604-4F79-BCFE-75E4BFFD2C4F}"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89501-B093-492D-8ADD-14CEAC1DCB3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93727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6150A5-D604-4F79-BCFE-75E4BFFD2C4F}"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12481013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6150A5-D604-4F79-BCFE-75E4BFFD2C4F}"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10587809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6150A5-D604-4F79-BCFE-75E4BFFD2C4F}" type="datetimeFigureOut">
              <a:rPr lang="en-IN" smtClean="0"/>
              <a:t>30-03-2022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23962130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6150A5-D604-4F79-BCFE-75E4BFFD2C4F}" type="datetimeFigureOut">
              <a:rPr lang="en-IN" smtClean="0"/>
              <a:t>30-03-2022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14492965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6150A5-D604-4F79-BCFE-75E4BFFD2C4F}"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28393836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6150A5-D604-4F79-BCFE-75E4BFFD2C4F}"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3774491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6150A5-D604-4F79-BCFE-75E4BFFD2C4F}"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4245788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6150A5-D604-4F79-BCFE-75E4BFFD2C4F}" type="datetimeFigureOut">
              <a:rPr lang="en-IN" smtClean="0"/>
              <a:t>30-03-2022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3981208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6150A5-D604-4F79-BCFE-75E4BFFD2C4F}"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277034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150A5-D604-4F79-BCFE-75E4BFFD2C4F}" type="datetimeFigureOut">
              <a:rPr lang="en-IN" smtClean="0"/>
              <a:t>30-03-2022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172882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6150A5-D604-4F79-BCFE-75E4BFFD2C4F}"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3741270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6150A5-D604-4F79-BCFE-75E4BFFD2C4F}"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089501-B093-492D-8ADD-14CEAC1DCB37}" type="slidenum">
              <a:rPr lang="en-IN" smtClean="0"/>
              <a:t>‹#›</a:t>
            </a:fld>
            <a:endParaRPr lang="en-IN"/>
          </a:p>
        </p:txBody>
      </p:sp>
    </p:spTree>
    <p:extLst>
      <p:ext uri="{BB962C8B-B14F-4D97-AF65-F5344CB8AC3E}">
        <p14:creationId xmlns:p14="http://schemas.microsoft.com/office/powerpoint/2010/main" val="75982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6.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5.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4.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C6150A5-D604-4F79-BCFE-75E4BFFD2C4F}" type="datetimeFigureOut">
              <a:rPr lang="en-IN" smtClean="0"/>
              <a:t>30-03-2022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A089501-B093-492D-8ADD-14CEAC1DCB37}" type="slidenum">
              <a:rPr lang="en-IN" smtClean="0"/>
              <a:t>‹#›</a:t>
            </a:fld>
            <a:endParaRPr lang="en-IN"/>
          </a:p>
        </p:txBody>
      </p:sp>
    </p:spTree>
    <p:extLst>
      <p:ext uri="{BB962C8B-B14F-4D97-AF65-F5344CB8AC3E}">
        <p14:creationId xmlns:p14="http://schemas.microsoft.com/office/powerpoint/2010/main" val="12441537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C6150A5-D604-4F79-BCFE-75E4BFFD2C4F}" type="datetimeFigureOut">
              <a:rPr lang="en-IN" smtClean="0"/>
              <a:t>30-03-2022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A089501-B093-492D-8ADD-14CEAC1DCB37}" type="slidenum">
              <a:rPr lang="en-IN" smtClean="0"/>
              <a:t>‹#›</a:t>
            </a:fld>
            <a:endParaRPr lang="en-IN"/>
          </a:p>
        </p:txBody>
      </p:sp>
    </p:spTree>
    <p:extLst>
      <p:ext uri="{BB962C8B-B14F-4D97-AF65-F5344CB8AC3E}">
        <p14:creationId xmlns:p14="http://schemas.microsoft.com/office/powerpoint/2010/main" val="166705869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1E00E-91B0-42A7-A7B4-9CD1CB3C8CC1}"/>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40625" b="83073" l="17936" r="56735">
                        <a14:foregroundMark x1="44217" y1="43359" x2="44217" y2="43359"/>
                        <a14:foregroundMark x1="44510" y1="41146" x2="44510" y2="41146"/>
                        <a14:foregroundMark x1="36603" y1="77734" x2="36603" y2="77734"/>
                        <a14:foregroundMark x1="39019" y1="80729" x2="39019" y2="80729"/>
                        <a14:foregroundMark x1="32064" y1="83203" x2="32064" y2="83203"/>
                        <a14:foregroundMark x1="43777" y1="54427" x2="43777" y2="54427"/>
                        <a14:foregroundMark x1="43777" y1="53125" x2="43777" y2="53125"/>
                        <a14:foregroundMark x1="37994" y1="49740" x2="37994" y2="49740"/>
                        <a14:foregroundMark x1="37848" y1="48438" x2="37848" y2="48438"/>
                        <a14:foregroundMark x1="37848" y1="48438" x2="37482" y2="53906"/>
                        <a14:foregroundMark x1="40703" y1="67969" x2="42266" y2="78800"/>
                        <a14:foregroundMark x1="34627" y1="58854" x2="34700" y2="68880"/>
                        <a14:foregroundMark x1="34700" y1="68880" x2="32357" y2="77734"/>
                        <a14:foregroundMark x1="32357" y1="77734" x2="30820" y2="80078"/>
                        <a14:foregroundMark x1="36603" y1="57813" x2="38726" y2="71745"/>
                        <a14:foregroundMark x1="26867" y1="75391" x2="25183" y2="81641"/>
                        <a14:foregroundMark x1="27965" y1="72396" x2="27526" y2="80859"/>
                        <a14:foregroundMark x1="41435" y1="74609" x2="37848" y2="82552"/>
                        <a14:foregroundMark x1="44656" y1="48698" x2="45095" y2="59115"/>
                        <a14:foregroundMark x1="45095" y1="59115" x2="44949" y2="59375"/>
                        <a14:foregroundMark x1="48316" y1="41667" x2="48316" y2="41667"/>
                        <a14:foregroundMark x1="50878" y1="44141" x2="44217" y2="41927"/>
                        <a14:foregroundMark x1="50293" y1="43099" x2="45388" y2="41667"/>
                        <a14:foregroundMark x1="48463" y1="40625" x2="48463" y2="40625"/>
                        <a14:foregroundMark x1="56735" y1="58464" x2="56735" y2="58464"/>
                        <a14:backgroundMark x1="48463" y1="40495" x2="48463" y2="40495"/>
                        <a14:backgroundMark x1="48316" y1="40104" x2="48316" y2="40104"/>
                        <a14:backgroundMark x1="42387" y1="83333" x2="41435" y2="86719"/>
                        <a14:backgroundMark x1="43411" y1="79818" x2="41435" y2="83854"/>
                      </a14:backgroundRemoval>
                    </a14:imgEffect>
                  </a14:imgLayer>
                </a14:imgProps>
              </a:ext>
            </a:extLst>
          </a:blip>
          <a:srcRect l="13565" t="39049" r="42487" b="16232"/>
          <a:stretch/>
        </p:blipFill>
        <p:spPr>
          <a:xfrm>
            <a:off x="7019778" y="3956368"/>
            <a:ext cx="5172222" cy="2869814"/>
          </a:xfrm>
          <a:prstGeom prst="rect">
            <a:avLst/>
          </a:prstGeom>
        </p:spPr>
      </p:pic>
      <p:sp>
        <p:nvSpPr>
          <p:cNvPr id="6" name="TextBox 5">
            <a:extLst>
              <a:ext uri="{FF2B5EF4-FFF2-40B4-BE49-F238E27FC236}">
                <a16:creationId xmlns:a16="http://schemas.microsoft.com/office/drawing/2014/main" id="{BC432AB7-7CDC-445E-92FD-F206AD77AB01}"/>
              </a:ext>
            </a:extLst>
          </p:cNvPr>
          <p:cNvSpPr txBox="1"/>
          <p:nvPr/>
        </p:nvSpPr>
        <p:spPr>
          <a:xfrm>
            <a:off x="3803331" y="252962"/>
            <a:ext cx="7610621" cy="584775"/>
          </a:xfrm>
          <a:prstGeom prst="rect">
            <a:avLst/>
          </a:prstGeom>
          <a:noFill/>
        </p:spPr>
        <p:txBody>
          <a:bodyPr wrap="square" rtlCol="0">
            <a:spAutoFit/>
          </a:bodyPr>
          <a:lstStyle/>
          <a:p>
            <a:r>
              <a:rPr lang="en-IN" sz="3200" dirty="0" err="1">
                <a:solidFill>
                  <a:schemeClr val="bg2">
                    <a:lumMod val="75000"/>
                  </a:schemeClr>
                </a:solidFill>
                <a:latin typeface="Castellar" panose="020A0402060406010301" pitchFamily="18" charset="0"/>
              </a:rPr>
              <a:t>Axtria</a:t>
            </a:r>
            <a:r>
              <a:rPr lang="en-IN" sz="3200" dirty="0">
                <a:solidFill>
                  <a:schemeClr val="bg2">
                    <a:lumMod val="75000"/>
                  </a:schemeClr>
                </a:solidFill>
                <a:latin typeface="Castellar" panose="020A0402060406010301" pitchFamily="18" charset="0"/>
              </a:rPr>
              <a:t> Challenge</a:t>
            </a:r>
          </a:p>
        </p:txBody>
      </p:sp>
      <p:sp>
        <p:nvSpPr>
          <p:cNvPr id="7" name="TextBox 6">
            <a:extLst>
              <a:ext uri="{FF2B5EF4-FFF2-40B4-BE49-F238E27FC236}">
                <a16:creationId xmlns:a16="http://schemas.microsoft.com/office/drawing/2014/main" id="{0100F3E8-6D7C-4C3D-BEE5-8E07B13711D2}"/>
              </a:ext>
            </a:extLst>
          </p:cNvPr>
          <p:cNvSpPr txBox="1"/>
          <p:nvPr/>
        </p:nvSpPr>
        <p:spPr>
          <a:xfrm>
            <a:off x="3803331" y="2069402"/>
            <a:ext cx="9031458" cy="1107996"/>
          </a:xfrm>
          <a:prstGeom prst="rect">
            <a:avLst/>
          </a:prstGeom>
          <a:noFill/>
        </p:spPr>
        <p:txBody>
          <a:bodyPr wrap="square" rtlCol="0">
            <a:spAutoFit/>
          </a:bodyPr>
          <a:lstStyle/>
          <a:p>
            <a:r>
              <a:rPr lang="en-IN" sz="1200" dirty="0">
                <a:solidFill>
                  <a:srgbClr val="FF0000"/>
                </a:solidFill>
                <a:latin typeface="Kristen ITC" panose="03050502040202030202" pitchFamily="66" charset="0"/>
              </a:rPr>
              <a:t>Q1.  How can the Pharma Company effectively search for the user based on the business unit and role?</a:t>
            </a:r>
          </a:p>
          <a:p>
            <a:endParaRPr lang="en-IN" sz="1200" dirty="0">
              <a:solidFill>
                <a:srgbClr val="FF0000"/>
              </a:solidFill>
              <a:latin typeface="Kristen ITC" panose="03050502040202030202" pitchFamily="66" charset="0"/>
            </a:endParaRPr>
          </a:p>
          <a:p>
            <a:pPr marL="171450" indent="-171450">
              <a:buFont typeface="Wingdings" panose="05000000000000000000" pitchFamily="2" charset="2"/>
              <a:buChar char="Ø"/>
            </a:pPr>
            <a:r>
              <a:rPr lang="en-IN" sz="1400" dirty="0">
                <a:latin typeface="Bookman Old Style" panose="02050604050505020204" pitchFamily="18" charset="0"/>
              </a:rPr>
              <a:t>Business Intelligence (BI)</a:t>
            </a:r>
          </a:p>
          <a:p>
            <a:pPr marL="171450" indent="-171450">
              <a:buFont typeface="Wingdings" panose="05000000000000000000" pitchFamily="2" charset="2"/>
              <a:buChar char="Ø"/>
            </a:pPr>
            <a:r>
              <a:rPr lang="en-IN" sz="1400" dirty="0">
                <a:latin typeface="Bookman Old Style" panose="02050604050505020204" pitchFamily="18" charset="0"/>
              </a:rPr>
              <a:t>Organizational structure /Business Unit </a:t>
            </a:r>
          </a:p>
          <a:p>
            <a:pPr marL="171450" indent="-171450">
              <a:buFont typeface="Wingdings" panose="05000000000000000000" pitchFamily="2" charset="2"/>
              <a:buChar char="Ø"/>
            </a:pPr>
            <a:r>
              <a:rPr lang="en-IN" sz="1400" dirty="0">
                <a:latin typeface="Bookman Old Style" panose="02050604050505020204" pitchFamily="18" charset="0"/>
              </a:rPr>
              <a:t>Elasticsearch </a:t>
            </a:r>
          </a:p>
        </p:txBody>
      </p:sp>
      <p:sp>
        <p:nvSpPr>
          <p:cNvPr id="8" name="TextBox 7">
            <a:extLst>
              <a:ext uri="{FF2B5EF4-FFF2-40B4-BE49-F238E27FC236}">
                <a16:creationId xmlns:a16="http://schemas.microsoft.com/office/drawing/2014/main" id="{9AB5C766-C374-4FDF-8B14-C05D1B568C52}"/>
              </a:ext>
            </a:extLst>
          </p:cNvPr>
          <p:cNvSpPr txBox="1"/>
          <p:nvPr/>
        </p:nvSpPr>
        <p:spPr>
          <a:xfrm>
            <a:off x="2949531" y="4331672"/>
            <a:ext cx="5697415" cy="1292662"/>
          </a:xfrm>
          <a:prstGeom prst="rect">
            <a:avLst/>
          </a:prstGeom>
          <a:noFill/>
        </p:spPr>
        <p:txBody>
          <a:bodyPr wrap="square" rtlCol="0">
            <a:spAutoFit/>
          </a:bodyPr>
          <a:lstStyle/>
          <a:p>
            <a:r>
              <a:rPr lang="en-IN" sz="1200" b="1" dirty="0">
                <a:solidFill>
                  <a:srgbClr val="FF0000"/>
                </a:solidFill>
                <a:latin typeface="Kristen ITC" panose="03050502040202030202" pitchFamily="66" charset="0"/>
              </a:rPr>
              <a:t>Q2.  </a:t>
            </a:r>
            <a:r>
              <a:rPr lang="en-IN" sz="1200" dirty="0">
                <a:solidFill>
                  <a:srgbClr val="FF0000"/>
                </a:solidFill>
                <a:latin typeface="Kristen ITC" panose="03050502040202030202" pitchFamily="66" charset="0"/>
              </a:rPr>
              <a:t> How to display the list of selected users</a:t>
            </a:r>
            <a:r>
              <a:rPr lang="en-IN" sz="1200" b="1" dirty="0">
                <a:solidFill>
                  <a:srgbClr val="FF0000"/>
                </a:solidFill>
                <a:latin typeface="Kristen ITC" panose="03050502040202030202" pitchFamily="66" charset="0"/>
              </a:rPr>
              <a:t>?</a:t>
            </a:r>
          </a:p>
          <a:p>
            <a:endParaRPr lang="en-IN" sz="1200" dirty="0">
              <a:solidFill>
                <a:srgbClr val="C00000"/>
              </a:solidFill>
              <a:latin typeface="Kristen ITC" panose="03050502040202030202" pitchFamily="66" charset="0"/>
            </a:endParaRPr>
          </a:p>
          <a:p>
            <a:pPr marL="171450" indent="-171450">
              <a:buFont typeface="Wingdings" panose="05000000000000000000" pitchFamily="2" charset="2"/>
              <a:buChar char="Ø"/>
            </a:pPr>
            <a:r>
              <a:rPr lang="en-IN" sz="1400" dirty="0">
                <a:latin typeface="Bookman Old Style" panose="02050604050505020204" pitchFamily="18" charset="0"/>
              </a:rPr>
              <a:t>Organization structure or chart</a:t>
            </a:r>
          </a:p>
          <a:p>
            <a:pPr marL="171450" indent="-171450">
              <a:buFont typeface="Wingdings" panose="05000000000000000000" pitchFamily="2" charset="2"/>
              <a:buChar char="Ø"/>
            </a:pPr>
            <a:r>
              <a:rPr lang="en-IN" sz="1400" dirty="0">
                <a:latin typeface="Bookman Old Style" panose="02050604050505020204" pitchFamily="18" charset="0"/>
              </a:rPr>
              <a:t>Cloud</a:t>
            </a:r>
          </a:p>
          <a:p>
            <a:pPr marL="171450" indent="-171450">
              <a:buFont typeface="Wingdings" panose="05000000000000000000" pitchFamily="2" charset="2"/>
              <a:buChar char="Ø"/>
            </a:pPr>
            <a:r>
              <a:rPr lang="en-IN" sz="1400" dirty="0">
                <a:latin typeface="Bookman Old Style" panose="02050604050505020204" pitchFamily="18" charset="0"/>
              </a:rPr>
              <a:t>Algorithm </a:t>
            </a:r>
            <a:endParaRPr lang="en-IN" sz="1400" dirty="0">
              <a:latin typeface="Kristen ITC" panose="03050502040202030202" pitchFamily="66" charset="0"/>
            </a:endParaRPr>
          </a:p>
          <a:p>
            <a:endParaRPr lang="en-IN" sz="1200" dirty="0"/>
          </a:p>
        </p:txBody>
      </p:sp>
      <p:sp>
        <p:nvSpPr>
          <p:cNvPr id="9" name="TextBox 8">
            <a:extLst>
              <a:ext uri="{FF2B5EF4-FFF2-40B4-BE49-F238E27FC236}">
                <a16:creationId xmlns:a16="http://schemas.microsoft.com/office/drawing/2014/main" id="{D41F14E1-752B-4182-92DB-D1192DBBAFB4}"/>
              </a:ext>
            </a:extLst>
          </p:cNvPr>
          <p:cNvSpPr txBox="1"/>
          <p:nvPr/>
        </p:nvSpPr>
        <p:spPr>
          <a:xfrm>
            <a:off x="11047114" y="6081818"/>
            <a:ext cx="975724" cy="523220"/>
          </a:xfrm>
          <a:prstGeom prst="rect">
            <a:avLst/>
          </a:prstGeom>
          <a:noFill/>
        </p:spPr>
        <p:txBody>
          <a:bodyPr wrap="square" rtlCol="0">
            <a:spAutoFit/>
          </a:bodyPr>
          <a:lstStyle/>
          <a:p>
            <a:r>
              <a:rPr lang="en-IN" sz="1400" dirty="0">
                <a:solidFill>
                  <a:srgbClr val="FF0000"/>
                </a:solidFill>
              </a:rPr>
              <a:t>BY:</a:t>
            </a:r>
            <a:r>
              <a:rPr lang="en-IN" sz="1400" dirty="0">
                <a:solidFill>
                  <a:srgbClr val="FFC000"/>
                </a:solidFill>
              </a:rPr>
              <a:t> </a:t>
            </a:r>
            <a:r>
              <a:rPr lang="en-IN" sz="1400" dirty="0"/>
              <a:t>SARTHAK</a:t>
            </a:r>
          </a:p>
        </p:txBody>
      </p:sp>
    </p:spTree>
    <p:extLst>
      <p:ext uri="{BB962C8B-B14F-4D97-AF65-F5344CB8AC3E}">
        <p14:creationId xmlns:p14="http://schemas.microsoft.com/office/powerpoint/2010/main" val="1313541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F3A1C-0F14-4666-AF68-37306C892EC0}"/>
              </a:ext>
            </a:extLst>
          </p:cNvPr>
          <p:cNvSpPr>
            <a:spLocks noGrp="1"/>
          </p:cNvSpPr>
          <p:nvPr>
            <p:ph idx="1"/>
          </p:nvPr>
        </p:nvSpPr>
        <p:spPr>
          <a:xfrm>
            <a:off x="1012875" y="890954"/>
            <a:ext cx="9388671" cy="5812301"/>
          </a:xfrm>
        </p:spPr>
        <p:txBody>
          <a:bodyPr>
            <a:normAutofit fontScale="85000" lnSpcReduction="20000"/>
          </a:bodyPr>
          <a:lstStyle/>
          <a:p>
            <a:pPr marL="0" indent="0" algn="just">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It is first essential to understand that almost all business processes within the organization are able to perform varied tasks only because of the use of technology. AI technology (computers) and machine learning plays a crucial role in today’s corporate world, reducing tremendous time and effort. </a:t>
            </a:r>
          </a:p>
          <a:p>
            <a:pPr marL="0" indent="0" algn="just">
              <a:lnSpc>
                <a:spcPct val="107000"/>
              </a:lnSpc>
              <a:spcAft>
                <a:spcPts val="800"/>
              </a:spcAft>
              <a:buNone/>
            </a:pPr>
            <a:r>
              <a:rPr lang="en-IN" sz="18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Q1</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400050" indent="-285750" algn="just">
              <a:lnSpc>
                <a:spcPct val="107000"/>
              </a:lnSpc>
            </a:pPr>
            <a:r>
              <a:rPr lang="en-IN" sz="1800" u="sng" dirty="0">
                <a:effectLst/>
                <a:latin typeface="Calibri" panose="020F0502020204030204" pitchFamily="34" charset="0"/>
                <a:ea typeface="Calibri" panose="020F0502020204030204" pitchFamily="34" charset="0"/>
                <a:cs typeface="Times New Roman" panose="02020603050405020304" pitchFamily="18" charset="0"/>
              </a:rPr>
              <a:t> BUSINESS INTELLIGENCE (BI</a:t>
            </a:r>
            <a:r>
              <a:rPr lang="en-IN" sz="1800" dirty="0">
                <a:effectLst/>
                <a:latin typeface="Calibri" panose="020F0502020204030204" pitchFamily="34" charset="0"/>
                <a:ea typeface="Calibri" panose="020F0502020204030204" pitchFamily="34" charset="0"/>
                <a:cs typeface="Times New Roman" panose="02020603050405020304" pitchFamily="18" charset="0"/>
              </a:rPr>
              <a:t>): it is a technology-driven process for evaluating data and      delivering actionable information to leaders, mangers, and employees, as in the case of the Pharma Company to be able to effectively search for the user based on the business unit and role. Organizations acquire data from internal and external IT systems, prepare it, for analysis, execute queries on it, and produce data visualizations, BI dashboards, and reports to make the analytics results available to gain operation efficiency. </a:t>
            </a:r>
          </a:p>
          <a:p>
            <a:pPr marL="114300" indent="0" algn="just">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00050" indent="-285750" algn="just">
              <a:lnSpc>
                <a:spcPct val="107000"/>
              </a:lnSpc>
            </a:pPr>
            <a:r>
              <a:rPr lang="en-IN" sz="1800" u="sng" dirty="0">
                <a:effectLst/>
                <a:latin typeface="Calibri" panose="020F0502020204030204" pitchFamily="34" charset="0"/>
                <a:ea typeface="Calibri" panose="020F0502020204030204" pitchFamily="34" charset="0"/>
                <a:cs typeface="Times New Roman" panose="02020603050405020304" pitchFamily="18" charset="0"/>
              </a:rPr>
              <a:t>ORGANZIATION STRUCTURE/BUSINESS UNIT: </a:t>
            </a:r>
            <a:r>
              <a:rPr lang="en-IN" sz="1800" dirty="0">
                <a:effectLst/>
                <a:latin typeface="Calibri" panose="020F0502020204030204" pitchFamily="34" charset="0"/>
                <a:ea typeface="Calibri" panose="020F0502020204030204" pitchFamily="34" charset="0"/>
                <a:cs typeface="Times New Roman" panose="02020603050405020304" pitchFamily="18" charset="0"/>
              </a:rPr>
              <a:t>not to ignore the fact the systematic hierarchy or business model has a great effect not only in the planning of new products but lead specialization of work, which further helps in gathering the right as well important members to the bigger picture. Thus, supporting to search the user.</a:t>
            </a:r>
          </a:p>
          <a:p>
            <a:pPr marL="114300" indent="0" algn="just">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00050" indent="-28575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dirty="0">
                <a:effectLst/>
                <a:latin typeface="Calibri" panose="020F0502020204030204" pitchFamily="34" charset="0"/>
                <a:ea typeface="Calibri" panose="020F0502020204030204" pitchFamily="34" charset="0"/>
                <a:cs typeface="Times New Roman" panose="02020603050405020304" pitchFamily="18" charset="0"/>
              </a:rPr>
              <a:t>ELASTICSEARCH: </a:t>
            </a:r>
            <a:r>
              <a:rPr lang="en-IN" sz="1800" dirty="0">
                <a:effectLst/>
                <a:latin typeface="Calibri" panose="020F0502020204030204" pitchFamily="34" charset="0"/>
                <a:ea typeface="Calibri" panose="020F0502020204030204" pitchFamily="34" charset="0"/>
                <a:cs typeface="Times New Roman" panose="02020603050405020304" pitchFamily="18" charset="0"/>
              </a:rPr>
              <a:t>it is another way, somewhat like Business Intelligence, which is distributed, free and open search engine for all types of data. This could help business searching a particular unit of a role in real time. </a:t>
            </a:r>
          </a:p>
          <a:p>
            <a:pPr marL="0" indent="0" algn="just">
              <a:lnSpc>
                <a:spcPct val="107000"/>
              </a:lnSpc>
              <a:spcAft>
                <a:spcPts val="800"/>
              </a:spcAft>
              <a:buNone/>
            </a:pPr>
            <a:r>
              <a:rPr lang="en-IN" sz="18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Q2. </a:t>
            </a:r>
          </a:p>
          <a:p>
            <a:pPr marL="0" indent="0" algn="just">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One way of doing it, as discussed above, is the traditional way of displaying the whole business in </a:t>
            </a:r>
            <a:r>
              <a:rPr lang="en-IN" sz="1800" u="sng" dirty="0">
                <a:effectLst/>
                <a:latin typeface="Calibri" panose="020F0502020204030204" pitchFamily="34" charset="0"/>
                <a:ea typeface="Calibri" panose="020F0502020204030204" pitchFamily="34" charset="0"/>
                <a:cs typeface="Times New Roman" panose="02020603050405020304" pitchFamily="18" charset="0"/>
              </a:rPr>
              <a:t>ORGANIZATIONAL</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dirty="0">
                <a:effectLst/>
                <a:latin typeface="Calibri" panose="020F0502020204030204" pitchFamily="34" charset="0"/>
                <a:ea typeface="Calibri" panose="020F0502020204030204" pitchFamily="34" charset="0"/>
                <a:cs typeface="Times New Roman" panose="02020603050405020304" pitchFamily="18" charset="0"/>
              </a:rPr>
              <a:t>STRUCUTRE</a:t>
            </a:r>
            <a:r>
              <a:rPr lang="en-IN" sz="1800" i="1" u="sng"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dirty="0">
                <a:effectLst/>
                <a:latin typeface="Calibri" panose="020F0502020204030204" pitchFamily="34" charset="0"/>
                <a:ea typeface="Calibri" panose="020F0502020204030204" pitchFamily="34" charset="0"/>
                <a:cs typeface="Times New Roman" panose="02020603050405020304" pitchFamily="18" charset="0"/>
              </a:rPr>
              <a:t>or CHART</a:t>
            </a:r>
            <a:r>
              <a:rPr lang="en-IN" sz="1800" dirty="0">
                <a:effectLst/>
                <a:latin typeface="Calibri" panose="020F0502020204030204" pitchFamily="34" charset="0"/>
                <a:ea typeface="Calibri" panose="020F0502020204030204" pitchFamily="34" charset="0"/>
                <a:cs typeface="Times New Roman" panose="02020603050405020304" pitchFamily="18" charset="0"/>
              </a:rPr>
              <a:t>. It helps in developing clear lines communication/chain of command between different departments or units, helping to distinguish specific users with others.  The business could even store its data about the role of specific users in</a:t>
            </a:r>
            <a:r>
              <a:rPr lang="en-IN" sz="1800" u="sng" dirty="0">
                <a:effectLst/>
                <a:latin typeface="Calibri" panose="020F0502020204030204" pitchFamily="34" charset="0"/>
                <a:ea typeface="Calibri" panose="020F0502020204030204" pitchFamily="34" charset="0"/>
                <a:cs typeface="Times New Roman" panose="02020603050405020304" pitchFamily="18" charset="0"/>
              </a:rPr>
              <a:t> CLOUD</a:t>
            </a:r>
            <a:r>
              <a:rPr lang="en-IN" sz="1800" dirty="0">
                <a:effectLst/>
                <a:latin typeface="Calibri" panose="020F0502020204030204" pitchFamily="34" charset="0"/>
                <a:ea typeface="Calibri" panose="020F0502020204030204" pitchFamily="34" charset="0"/>
                <a:cs typeface="Times New Roman" panose="02020603050405020304" pitchFamily="18" charset="0"/>
              </a:rPr>
              <a:t>, or prepare an</a:t>
            </a:r>
            <a:r>
              <a:rPr lang="en-IN" sz="1800" u="sng" dirty="0">
                <a:effectLst/>
                <a:latin typeface="Calibri" panose="020F0502020204030204" pitchFamily="34" charset="0"/>
                <a:ea typeface="Calibri" panose="020F0502020204030204" pitchFamily="34" charset="0"/>
                <a:cs typeface="Times New Roman" panose="02020603050405020304" pitchFamily="18" charset="0"/>
              </a:rPr>
              <a:t> ALGORITHM </a:t>
            </a:r>
            <a:r>
              <a:rPr lang="en-IN" sz="1800" dirty="0">
                <a:effectLst/>
                <a:latin typeface="Calibri" panose="020F0502020204030204" pitchFamily="34" charset="0"/>
                <a:ea typeface="Calibri" panose="020F0502020204030204" pitchFamily="34" charset="0"/>
                <a:cs typeface="Times New Roman" panose="02020603050405020304" pitchFamily="18" charset="0"/>
              </a:rPr>
              <a:t>for better understanding of the same. </a:t>
            </a:r>
          </a:p>
          <a:p>
            <a:endParaRPr lang="en-IN" dirty="0"/>
          </a:p>
        </p:txBody>
      </p:sp>
      <p:sp>
        <p:nvSpPr>
          <p:cNvPr id="4" name="TextBox 3">
            <a:extLst>
              <a:ext uri="{FF2B5EF4-FFF2-40B4-BE49-F238E27FC236}">
                <a16:creationId xmlns:a16="http://schemas.microsoft.com/office/drawing/2014/main" id="{3EA1F3E6-D90E-4155-A6B2-FAA1CA5AF857}"/>
              </a:ext>
            </a:extLst>
          </p:cNvPr>
          <p:cNvSpPr txBox="1"/>
          <p:nvPr/>
        </p:nvSpPr>
        <p:spPr>
          <a:xfrm>
            <a:off x="147712" y="154745"/>
            <a:ext cx="2039815" cy="379827"/>
          </a:xfrm>
          <a:prstGeom prst="rect">
            <a:avLst/>
          </a:prstGeom>
          <a:noFill/>
        </p:spPr>
        <p:txBody>
          <a:bodyPr wrap="square" rtlCol="0">
            <a:spAutoFit/>
          </a:bodyPr>
          <a:lstStyle/>
          <a:p>
            <a:r>
              <a:rPr lang="en-IN" b="1" dirty="0">
                <a:solidFill>
                  <a:srgbClr val="C00000"/>
                </a:solidFill>
                <a:latin typeface="Bodoni MT" panose="02070603080606020203" pitchFamily="18" charset="0"/>
              </a:rPr>
              <a:t>EXPLANATION:</a:t>
            </a:r>
          </a:p>
        </p:txBody>
      </p:sp>
    </p:spTree>
    <p:extLst>
      <p:ext uri="{BB962C8B-B14F-4D97-AF65-F5344CB8AC3E}">
        <p14:creationId xmlns:p14="http://schemas.microsoft.com/office/powerpoint/2010/main" val="21459473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ircu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TM03457503[[fn=Quotable]]</Template>
  <TotalTime>50</TotalTime>
  <Words>384</Words>
  <Application>Microsoft Office PowerPoint</Application>
  <PresentationFormat>Widescreen</PresentationFormat>
  <Paragraphs>22</Paragraphs>
  <Slides>2</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vt:i4>
      </vt:variant>
    </vt:vector>
  </HeadingPairs>
  <TitlesOfParts>
    <vt:vector size="14" baseType="lpstr">
      <vt:lpstr>Arial</vt:lpstr>
      <vt:lpstr>Bodoni MT</vt:lpstr>
      <vt:lpstr>Bookman Old Style</vt:lpstr>
      <vt:lpstr>Calibri</vt:lpstr>
      <vt:lpstr>Castellar</vt:lpstr>
      <vt:lpstr>Century Gothic</vt:lpstr>
      <vt:lpstr>Kristen ITC</vt:lpstr>
      <vt:lpstr>Tw Cen MT</vt:lpstr>
      <vt:lpstr>Wingdings</vt:lpstr>
      <vt:lpstr>Wingdings 3</vt:lpstr>
      <vt:lpstr>Circuit</vt:lpstr>
      <vt:lpstr>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Sarthak Gogia</dc:creator>
  <cp:lastModifiedBy>Sarthak Gogia</cp:lastModifiedBy>
  <cp:revision>1</cp:revision>
  <dcterms:created xsi:type="dcterms:W3CDTF">2022-03-30T16:36:08Z</dcterms:created>
  <dcterms:modified xsi:type="dcterms:W3CDTF">2022-03-30T17:30:16Z</dcterms:modified>
</cp:coreProperties>
</file>