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87" r:id="rId5"/>
  </p:sldMasterIdLst>
  <p:notesMasterIdLst>
    <p:notesMasterId r:id="rId28"/>
  </p:notesMasterIdLst>
  <p:handoutMasterIdLst>
    <p:handoutMasterId r:id="rId29"/>
  </p:handoutMasterIdLst>
  <p:sldIdLst>
    <p:sldId id="323" r:id="rId6"/>
    <p:sldId id="294" r:id="rId7"/>
    <p:sldId id="314" r:id="rId8"/>
    <p:sldId id="324" r:id="rId9"/>
    <p:sldId id="325" r:id="rId10"/>
    <p:sldId id="345" r:id="rId11"/>
    <p:sldId id="326" r:id="rId12"/>
    <p:sldId id="346" r:id="rId13"/>
    <p:sldId id="332" r:id="rId14"/>
    <p:sldId id="327" r:id="rId15"/>
    <p:sldId id="331" r:id="rId16"/>
    <p:sldId id="347" r:id="rId17"/>
    <p:sldId id="348" r:id="rId18"/>
    <p:sldId id="333" r:id="rId19"/>
    <p:sldId id="334" r:id="rId20"/>
    <p:sldId id="335" r:id="rId21"/>
    <p:sldId id="349" r:id="rId22"/>
    <p:sldId id="350" r:id="rId23"/>
    <p:sldId id="351" r:id="rId24"/>
    <p:sldId id="352" r:id="rId25"/>
    <p:sldId id="353" r:id="rId26"/>
    <p:sldId id="354"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Jain" initials="SJ" lastIdx="1" clrIdx="0">
    <p:extLst>
      <p:ext uri="{19B8F6BF-5375-455C-9EA6-DF929625EA0E}">
        <p15:presenceInfo xmlns:p15="http://schemas.microsoft.com/office/powerpoint/2012/main" userId="S::Sarthak_Jain@epam.com::65eb9fe5-5cf0-45c2-81d7-e2b48b9775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CC4C0E"/>
    <a:srgbClr val="04296E"/>
    <a:srgbClr val="FFDE72"/>
    <a:srgbClr val="D7620E"/>
    <a:srgbClr val="013A81"/>
    <a:srgbClr val="5A5F5E"/>
    <a:srgbClr val="484C4B"/>
    <a:srgbClr val="0A2874"/>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3" autoAdjust="0"/>
    <p:restoredTop sz="99216" autoAdjust="0"/>
  </p:normalViewPr>
  <p:slideViewPr>
    <p:cSldViewPr snapToGrid="0" snapToObjects="1">
      <p:cViewPr varScale="1">
        <p:scale>
          <a:sx n="151" d="100"/>
          <a:sy n="151" d="100"/>
        </p:scale>
        <p:origin x="594"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5" d="100"/>
          <a:sy n="55" d="100"/>
        </p:scale>
        <p:origin x="182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25E51-88C7-694F-BB1C-C47BA07BDB6D}" type="datetimeFigureOut">
              <a:rPr lang="en-US" smtClean="0"/>
              <a:pPr/>
              <a:t>10/19/2018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E26E4-9A74-6747-A60E-95E55EF6E8D7}" type="slidenum">
              <a:rPr lang="en-US" smtClean="0"/>
              <a:pPr/>
              <a:t>‹#›</a:t>
            </a:fld>
            <a:endParaRPr lang="en-US"/>
          </a:p>
        </p:txBody>
      </p:sp>
    </p:spTree>
    <p:extLst>
      <p:ext uri="{BB962C8B-B14F-4D97-AF65-F5344CB8AC3E}">
        <p14:creationId xmlns:p14="http://schemas.microsoft.com/office/powerpoint/2010/main" val="17494181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E4732-1E5E-9A40-9D02-C44E9C9418EE}" type="datetimeFigureOut">
              <a:rPr lang="en-US" smtClean="0"/>
              <a:pPr/>
              <a:t>10/19/2018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4381E-FB36-DD49-B389-2E33FECEA16C}" type="slidenum">
              <a:rPr lang="en-US" smtClean="0"/>
              <a:pPr/>
              <a:t>‹#›</a:t>
            </a:fld>
            <a:endParaRPr lang="en-US"/>
          </a:p>
        </p:txBody>
      </p:sp>
    </p:spTree>
    <p:extLst>
      <p:ext uri="{BB962C8B-B14F-4D97-AF65-F5344CB8AC3E}">
        <p14:creationId xmlns:p14="http://schemas.microsoft.com/office/powerpoint/2010/main" val="798056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8459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a:t>Type line 1 here</a:t>
            </a:r>
          </a:p>
        </p:txBody>
      </p:sp>
      <p:sp>
        <p:nvSpPr>
          <p:cNvPr id="8" name="Text Placeholder 13"/>
          <p:cNvSpPr txBox="1">
            <a:spLocks/>
          </p:cNvSpPr>
          <p:nvPr/>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32622938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Steps">
    <p:spTree>
      <p:nvGrpSpPr>
        <p:cNvPr id="1" name=""/>
        <p:cNvGrpSpPr/>
        <p:nvPr/>
      </p:nvGrpSpPr>
      <p:grpSpPr>
        <a:xfrm>
          <a:off x="0" y="0"/>
          <a:ext cx="0" cy="0"/>
          <a:chOff x="0" y="0"/>
          <a:chExt cx="0" cy="0"/>
        </a:xfrm>
      </p:grpSpPr>
      <p:sp>
        <p:nvSpPr>
          <p:cNvPr id="15" name="Rectangle 14"/>
          <p:cNvSpPr/>
          <p:nvPr/>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17950965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Steps">
    <p:spTree>
      <p:nvGrpSpPr>
        <p:cNvPr id="1" name=""/>
        <p:cNvGrpSpPr/>
        <p:nvPr/>
      </p:nvGrpSpPr>
      <p:grpSpPr>
        <a:xfrm>
          <a:off x="0" y="0"/>
          <a:ext cx="0" cy="0"/>
          <a:chOff x="0" y="0"/>
          <a:chExt cx="0" cy="0"/>
        </a:xfrm>
      </p:grpSpPr>
      <p:sp>
        <p:nvSpPr>
          <p:cNvPr id="3" name="Rectangle 2"/>
          <p:cNvSpPr/>
          <p:nvPr/>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a:t>CLICK TO ADD TITLE</a:t>
            </a:r>
          </a:p>
        </p:txBody>
      </p:sp>
      <p:sp>
        <p:nvSpPr>
          <p:cNvPr id="4" name="Oval 3"/>
          <p:cNvSpPr/>
          <p:nvPr/>
        </p:nvSpPr>
        <p:spPr>
          <a:xfrm>
            <a:off x="601266"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601266"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01266" y="3993690"/>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26" name="Text Placeholder 25"/>
          <p:cNvSpPr>
            <a:spLocks noGrp="1"/>
          </p:cNvSpPr>
          <p:nvPr>
            <p:ph type="body" sz="quarter" idx="18" hasCustomPrompt="1"/>
          </p:nvPr>
        </p:nvSpPr>
        <p:spPr>
          <a:xfrm>
            <a:off x="2944813" y="92407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28" name="Text Placeholder 25"/>
          <p:cNvSpPr>
            <a:spLocks noGrp="1"/>
          </p:cNvSpPr>
          <p:nvPr>
            <p:ph type="body" sz="quarter" idx="20" hasCustomPrompt="1"/>
          </p:nvPr>
        </p:nvSpPr>
        <p:spPr>
          <a:xfrm>
            <a:off x="2944813" y="2309526"/>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30" name="Text Placeholder 25"/>
          <p:cNvSpPr>
            <a:spLocks noGrp="1"/>
          </p:cNvSpPr>
          <p:nvPr>
            <p:ph type="body" sz="quarter" idx="22" hasCustomPrompt="1"/>
          </p:nvPr>
        </p:nvSpPr>
        <p:spPr>
          <a:xfrm>
            <a:off x="2944813" y="369498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Tree>
    <p:extLst>
      <p:ext uri="{BB962C8B-B14F-4D97-AF65-F5344CB8AC3E}">
        <p14:creationId xmlns:p14="http://schemas.microsoft.com/office/powerpoint/2010/main" val="16054177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am Members">
    <p:spTree>
      <p:nvGrpSpPr>
        <p:cNvPr id="1" name=""/>
        <p:cNvGrpSpPr/>
        <p:nvPr/>
      </p:nvGrpSpPr>
      <p:grpSpPr>
        <a:xfrm>
          <a:off x="0" y="0"/>
          <a:ext cx="0" cy="0"/>
          <a:chOff x="0" y="0"/>
          <a:chExt cx="0" cy="0"/>
        </a:xfrm>
      </p:grpSpPr>
      <p:cxnSp>
        <p:nvCxnSpPr>
          <p:cNvPr id="9" name="Straight Connector 8"/>
          <p:cNvCxnSpPr/>
          <p:nvPr/>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24" name="Text Placeholder 2"/>
          <p:cNvSpPr>
            <a:spLocks noGrp="1"/>
          </p:cNvSpPr>
          <p:nvPr>
            <p:ph type="body" sz="quarter" idx="11" hasCustomPrompt="1"/>
          </p:nvPr>
        </p:nvSpPr>
        <p:spPr>
          <a:xfrm>
            <a:off x="292351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3681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12" name="Text Placeholder 11"/>
          <p:cNvSpPr>
            <a:spLocks noGrp="1"/>
          </p:cNvSpPr>
          <p:nvPr>
            <p:ph type="body" sz="quarter" idx="17" hasCustomPrompt="1"/>
          </p:nvPr>
        </p:nvSpPr>
        <p:spPr>
          <a:xfrm>
            <a:off x="2528455"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28" name="Picture Placeholder 3"/>
          <p:cNvSpPr>
            <a:spLocks noGrp="1"/>
          </p:cNvSpPr>
          <p:nvPr>
            <p:ph type="pic" sz="quarter" idx="18" hasCustomPrompt="1"/>
          </p:nvPr>
        </p:nvSpPr>
        <p:spPr>
          <a:xfrm>
            <a:off x="692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649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62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5" name="Text Placeholder 11"/>
          <p:cNvSpPr>
            <a:spLocks noGrp="1"/>
          </p:cNvSpPr>
          <p:nvPr>
            <p:ph type="body" sz="quarter" idx="21" hasCustomPrompt="1"/>
          </p:nvPr>
        </p:nvSpPr>
        <p:spPr>
          <a:xfrm>
            <a:off x="254000"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37" name="Text Placeholder 2"/>
          <p:cNvSpPr>
            <a:spLocks noGrp="1"/>
          </p:cNvSpPr>
          <p:nvPr>
            <p:ph type="body" sz="quarter" idx="23" hasCustomPrompt="1"/>
          </p:nvPr>
        </p:nvSpPr>
        <p:spPr>
          <a:xfrm>
            <a:off x="5221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34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9" name="Text Placeholder 11"/>
          <p:cNvSpPr>
            <a:spLocks noGrp="1"/>
          </p:cNvSpPr>
          <p:nvPr>
            <p:ph type="body" sz="quarter" idx="25" hasCustomPrompt="1"/>
          </p:nvPr>
        </p:nvSpPr>
        <p:spPr>
          <a:xfrm>
            <a:off x="4826000"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41" name="Text Placeholder 2"/>
          <p:cNvSpPr>
            <a:spLocks noGrp="1"/>
          </p:cNvSpPr>
          <p:nvPr>
            <p:ph type="body" sz="quarter" idx="27" hasCustomPrompt="1"/>
          </p:nvPr>
        </p:nvSpPr>
        <p:spPr>
          <a:xfrm>
            <a:off x="751860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3190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3" name="Text Placeholder 11"/>
          <p:cNvSpPr>
            <a:spLocks noGrp="1"/>
          </p:cNvSpPr>
          <p:nvPr>
            <p:ph type="body" sz="quarter" idx="29" hasCustomPrompt="1"/>
          </p:nvPr>
        </p:nvSpPr>
        <p:spPr>
          <a:xfrm>
            <a:off x="7123545"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44" name="Picture Placeholder 3"/>
          <p:cNvSpPr>
            <a:spLocks noGrp="1"/>
          </p:cNvSpPr>
          <p:nvPr>
            <p:ph type="pic" sz="quarter" idx="30" hasCustomPrompt="1"/>
          </p:nvPr>
        </p:nvSpPr>
        <p:spPr>
          <a:xfrm>
            <a:off x="2966892"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264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527347"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Tree>
    <p:extLst>
      <p:ext uri="{BB962C8B-B14F-4D97-AF65-F5344CB8AC3E}">
        <p14:creationId xmlns:p14="http://schemas.microsoft.com/office/powerpoint/2010/main" val="315581016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Grid">
    <p:spTree>
      <p:nvGrpSpPr>
        <p:cNvPr id="1" name=""/>
        <p:cNvGrpSpPr/>
        <p:nvPr/>
      </p:nvGrpSpPr>
      <p:grpSpPr>
        <a:xfrm>
          <a:off x="0" y="0"/>
          <a:ext cx="0" cy="0"/>
          <a:chOff x="0" y="0"/>
          <a:chExt cx="0" cy="0"/>
        </a:xfrm>
      </p:grpSpPr>
      <p:cxnSp>
        <p:nvCxnSpPr>
          <p:cNvPr id="3" name="Straight Connector 2"/>
          <p:cNvCxnSpPr/>
          <p:nvPr/>
        </p:nvCxnSpPr>
        <p:spPr>
          <a:xfrm flipV="1">
            <a:off x="3048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09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cxnSp>
        <p:nvCxnSpPr>
          <p:cNvPr id="4" name="Straight Connector 3"/>
          <p:cNvCxnSpPr/>
          <p:nvPr/>
        </p:nvCxnSpPr>
        <p:spPr>
          <a:xfrm flipH="1">
            <a:off x="0" y="280035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770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ap Backgroun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a:t>CLICK TO ADD HEADLINE</a:t>
            </a:r>
          </a:p>
        </p:txBody>
      </p:sp>
      <p:pic>
        <p:nvPicPr>
          <p:cNvPr id="4" name="Picture 3"/>
          <p:cNvPicPr>
            <a:picLocks noChangeAspect="1"/>
          </p:cNvPicPr>
          <p:nvPr/>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377400537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
        <p:nvSpPr>
          <p:cNvPr id="12" name="Rectangle 11"/>
          <p:cNvSpPr/>
          <p:nvPr/>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aseline="0"/>
            </a:lvl1pPr>
          </a:lstStyle>
          <a:p>
            <a:r>
              <a:rPr lang="en-US" dirty="0"/>
              <a:t>client name</a:t>
            </a:r>
          </a:p>
        </p:txBody>
      </p:sp>
      <p:cxnSp>
        <p:nvCxnSpPr>
          <p:cNvPr id="11" name="Straight Connector 10"/>
          <p:cNvCxnSpPr/>
          <p:nvPr/>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aseline="0"/>
            </a:lvl1pPr>
          </a:lstStyle>
          <a:p>
            <a:r>
              <a:rPr lang="en-US" dirty="0"/>
              <a:t>Insert logo</a:t>
            </a:r>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000"/>
            </a:lvl2pPr>
            <a:lvl3pPr>
              <a:defRPr sz="1000"/>
            </a:lvl3pPr>
            <a:lvl4pPr>
              <a:defRPr sz="1000"/>
            </a:lvl4pPr>
            <a:lvl5pPr>
              <a:defRPr sz="10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Tree>
    <p:extLst>
      <p:ext uri="{BB962C8B-B14F-4D97-AF65-F5344CB8AC3E}">
        <p14:creationId xmlns:p14="http://schemas.microsoft.com/office/powerpoint/2010/main" val="382561713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ctr"/>
          <a:lstStyle>
            <a:lvl1pPr marL="0" indent="0" algn="ctr">
              <a:buNone/>
              <a:defRPr/>
            </a:lvl1pPr>
          </a:lstStyle>
          <a:p>
            <a:pPr lvl="0"/>
            <a:r>
              <a:rPr lang="en-US" dirty="0"/>
              <a:t>Insert Case Study Image</a:t>
            </a:r>
          </a:p>
        </p:txBody>
      </p:sp>
      <p:sp>
        <p:nvSpPr>
          <p:cNvPr id="9" name="Rectangle 8"/>
          <p:cNvSpPr/>
          <p:nvPr/>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5"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CLIENT NAME</a:t>
            </a:r>
          </a:p>
        </p:txBody>
      </p:sp>
    </p:spTree>
    <p:extLst>
      <p:ext uri="{BB962C8B-B14F-4D97-AF65-F5344CB8AC3E}">
        <p14:creationId xmlns:p14="http://schemas.microsoft.com/office/powerpoint/2010/main" val="31155069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graphicFrame>
        <p:nvGraphicFramePr>
          <p:cNvPr id="3" name="Table 2"/>
          <p:cNvGraphicFramePr>
            <a:graphicFrameLocks noGrp="1"/>
          </p:cNvGraphicFramePr>
          <p:nvPr>
            <p:extLst>
              <p:ext uri="{D42A27DB-BD31-4B8C-83A1-F6EECF244321}">
                <p14:modId xmlns:p14="http://schemas.microsoft.com/office/powerpoint/2010/main" val="3184102411"/>
              </p:ext>
            </p:extLst>
          </p:nvPr>
        </p:nvGraphicFramePr>
        <p:xfrm>
          <a:off x="-1" y="701330"/>
          <a:ext cx="9144000" cy="4147762"/>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272070">
                <a:tc>
                  <a:txBody>
                    <a:bodyPr/>
                    <a:lstStyle/>
                    <a:p>
                      <a:pPr algn="ctr"/>
                      <a:r>
                        <a:rPr lang="en-US" sz="900" b="1" i="0" dirty="0">
                          <a:solidFill>
                            <a:schemeClr val="bg1"/>
                          </a:solidFill>
                          <a:latin typeface="Trebuchet MS"/>
                          <a:cs typeface="Trebuchet MS"/>
                        </a:rPr>
                        <a:t>M1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a:solidFill>
                            <a:schemeClr val="bg1"/>
                          </a:solidFill>
                          <a:latin typeface="Trebuchet MS"/>
                          <a:cs typeface="Trebuchet MS"/>
                        </a:rPr>
                        <a:t>M2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a:solidFill>
                            <a:schemeClr val="bg1"/>
                          </a:solidFill>
                          <a:latin typeface="Trebuchet MS"/>
                          <a:cs typeface="Trebuchet MS"/>
                        </a:rPr>
                        <a:t>M3</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a:solidFill>
                            <a:schemeClr val="bg1"/>
                          </a:solidFill>
                          <a:latin typeface="Trebuchet MS"/>
                          <a:cs typeface="Trebuchet MS"/>
                        </a:rPr>
                        <a:t>M4</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M5</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M6</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M7</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M8</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M9</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M10</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M11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M12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875692">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6126281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2141722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4072370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27984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98653" y="1080643"/>
            <a:ext cx="8769874" cy="3531394"/>
          </a:xfrm>
          <a:prstGeom prst="rect">
            <a:avLst/>
          </a:prstGeom>
        </p:spPr>
        <p:txBody>
          <a:bodyPr/>
          <a:lstStyle>
            <a:lvl1pPr>
              <a:spcBef>
                <a:spcPts val="600"/>
              </a:spcBef>
              <a:spcAft>
                <a:spcPts val="600"/>
              </a:spcAft>
              <a:defRPr>
                <a:solidFill>
                  <a:srgbClr val="5A5F5E"/>
                </a:solidFill>
                <a:latin typeface="Century Gothic"/>
                <a:cs typeface="Century Gothic"/>
              </a:defRPr>
            </a:lvl1pPr>
            <a:lvl2pPr>
              <a:spcBef>
                <a:spcPts val="600"/>
              </a:spcBef>
              <a:spcAft>
                <a:spcPts val="600"/>
              </a:spcAft>
              <a:defRPr>
                <a:solidFill>
                  <a:srgbClr val="5A5F5E"/>
                </a:solidFill>
                <a:latin typeface="Century Gothic"/>
                <a:cs typeface="Century Gothic"/>
              </a:defRPr>
            </a:lvl2pPr>
            <a:lvl3pPr>
              <a:spcBef>
                <a:spcPts val="600"/>
              </a:spcBef>
              <a:spcAft>
                <a:spcPts val="600"/>
              </a:spcAft>
              <a:defRPr>
                <a:solidFill>
                  <a:srgbClr val="5A5F5E"/>
                </a:solidFill>
                <a:latin typeface="Century Gothic"/>
                <a:cs typeface="Century Gothic"/>
              </a:defRPr>
            </a:lvl3pPr>
            <a:lvl4pPr>
              <a:spcBef>
                <a:spcPts val="600"/>
              </a:spcBef>
              <a:spcAft>
                <a:spcPts val="600"/>
              </a:spcAft>
              <a:defRPr>
                <a:solidFill>
                  <a:srgbClr val="5A5F5E"/>
                </a:solidFill>
                <a:latin typeface="Century Gothic"/>
                <a:cs typeface="Century Gothic"/>
              </a:defRPr>
            </a:lvl4pPr>
            <a:lvl5pPr>
              <a:spcBef>
                <a:spcPts val="600"/>
              </a:spcBef>
              <a:spcAft>
                <a:spcPts val="600"/>
              </a:spcAft>
              <a:defRPr>
                <a:solidFill>
                  <a:srgbClr val="5A5F5E"/>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a:t>Click to edit Master title style</a:t>
            </a:r>
          </a:p>
        </p:txBody>
      </p:sp>
      <p:sp>
        <p:nvSpPr>
          <p:cNvPr id="10" name="Subtitle 2"/>
          <p:cNvSpPr>
            <a:spLocks noGrp="1"/>
          </p:cNvSpPr>
          <p:nvPr>
            <p:ph type="subTitle" idx="13"/>
          </p:nvPr>
        </p:nvSpPr>
        <p:spPr>
          <a:xfrm>
            <a:off x="91440" y="598023"/>
            <a:ext cx="8769874"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56971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91440" y="987552"/>
            <a:ext cx="8769874" cy="3531394"/>
          </a:xfrm>
          <a:prstGeom prst="rect">
            <a:avLst/>
          </a:prstGeom>
        </p:spPr>
        <p:txBody>
          <a:bodyPr/>
          <a:lstStyle>
            <a:lvl1pPr>
              <a:spcBef>
                <a:spcPts val="600"/>
              </a:spcBef>
              <a:spcAft>
                <a:spcPts val="600"/>
              </a:spcAft>
              <a:defRPr>
                <a:solidFill>
                  <a:srgbClr val="5A5F5E"/>
                </a:solidFill>
                <a:latin typeface="Century Gothic"/>
                <a:cs typeface="Century Gothic"/>
              </a:defRPr>
            </a:lvl1pPr>
            <a:lvl2pPr>
              <a:spcBef>
                <a:spcPts val="600"/>
              </a:spcBef>
              <a:spcAft>
                <a:spcPts val="600"/>
              </a:spcAft>
              <a:defRPr>
                <a:solidFill>
                  <a:srgbClr val="5A5F5E"/>
                </a:solidFill>
                <a:latin typeface="Century Gothic"/>
                <a:cs typeface="Century Gothic"/>
              </a:defRPr>
            </a:lvl2pPr>
            <a:lvl3pPr>
              <a:spcBef>
                <a:spcPts val="600"/>
              </a:spcBef>
              <a:spcAft>
                <a:spcPts val="600"/>
              </a:spcAft>
              <a:defRPr>
                <a:solidFill>
                  <a:srgbClr val="5A5F5E"/>
                </a:solidFill>
                <a:latin typeface="Century Gothic"/>
                <a:cs typeface="Century Gothic"/>
              </a:defRPr>
            </a:lvl3pPr>
            <a:lvl4pPr>
              <a:spcBef>
                <a:spcPts val="600"/>
              </a:spcBef>
              <a:spcAft>
                <a:spcPts val="600"/>
              </a:spcAft>
              <a:defRPr>
                <a:solidFill>
                  <a:srgbClr val="5A5F5E"/>
                </a:solidFill>
                <a:latin typeface="Century Gothic"/>
                <a:cs typeface="Century Gothic"/>
              </a:defRPr>
            </a:lvl4pPr>
            <a:lvl5pPr>
              <a:spcBef>
                <a:spcPts val="600"/>
              </a:spcBef>
              <a:spcAft>
                <a:spcPts val="600"/>
              </a:spcAft>
              <a:defRPr>
                <a:solidFill>
                  <a:srgbClr val="5A5F5E"/>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a:t>Click to edit Master title style</a:t>
            </a:r>
          </a:p>
        </p:txBody>
      </p:sp>
    </p:spTree>
    <p:extLst>
      <p:ext uri="{BB962C8B-B14F-4D97-AF65-F5344CB8AC3E}">
        <p14:creationId xmlns:p14="http://schemas.microsoft.com/office/powerpoint/2010/main" val="1554377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a:t>Click to edit Master title style</a:t>
            </a:r>
          </a:p>
        </p:txBody>
      </p:sp>
      <p:sp>
        <p:nvSpPr>
          <p:cNvPr id="5" name="Subtitle 2"/>
          <p:cNvSpPr>
            <a:spLocks noGrp="1"/>
          </p:cNvSpPr>
          <p:nvPr>
            <p:ph type="subTitle" idx="13"/>
          </p:nvPr>
        </p:nvSpPr>
        <p:spPr>
          <a:xfrm>
            <a:off x="85849" y="594201"/>
            <a:ext cx="8769874"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44211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10"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a:t>Click to edit Master title style</a:t>
            </a:r>
          </a:p>
        </p:txBody>
      </p:sp>
      <p:sp>
        <p:nvSpPr>
          <p:cNvPr id="11" name="Content Placeholder 2"/>
          <p:cNvSpPr>
            <a:spLocks noGrp="1"/>
          </p:cNvSpPr>
          <p:nvPr>
            <p:ph sz="half" idx="1"/>
          </p:nvPr>
        </p:nvSpPr>
        <p:spPr>
          <a:xfrm>
            <a:off x="91674" y="1083909"/>
            <a:ext cx="4404126" cy="3404244"/>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4648199" y="1083909"/>
            <a:ext cx="4245265" cy="3404244"/>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ubtitle 2"/>
          <p:cNvSpPr>
            <a:spLocks noGrp="1"/>
          </p:cNvSpPr>
          <p:nvPr>
            <p:ph type="subTitle" idx="13"/>
          </p:nvPr>
        </p:nvSpPr>
        <p:spPr>
          <a:xfrm>
            <a:off x="91674" y="591709"/>
            <a:ext cx="8801790"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69654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with titles">
    <p:spTree>
      <p:nvGrpSpPr>
        <p:cNvPr id="1" name=""/>
        <p:cNvGrpSpPr/>
        <p:nvPr/>
      </p:nvGrpSpPr>
      <p:grpSpPr>
        <a:xfrm>
          <a:off x="0" y="0"/>
          <a:ext cx="0" cy="0"/>
          <a:chOff x="0" y="0"/>
          <a:chExt cx="0" cy="0"/>
        </a:xfrm>
      </p:grpSpPr>
      <p:sp>
        <p:nvSpPr>
          <p:cNvPr id="2"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a:t>Click to edit Master title style</a:t>
            </a:r>
          </a:p>
        </p:txBody>
      </p:sp>
      <p:sp>
        <p:nvSpPr>
          <p:cNvPr id="9" name="Subtitle 2"/>
          <p:cNvSpPr>
            <a:spLocks noGrp="1"/>
          </p:cNvSpPr>
          <p:nvPr>
            <p:ph type="subTitle" idx="13"/>
          </p:nvPr>
        </p:nvSpPr>
        <p:spPr>
          <a:xfrm>
            <a:off x="91673" y="591709"/>
            <a:ext cx="8801791"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Content Placeholder 2"/>
          <p:cNvSpPr>
            <a:spLocks noGrp="1"/>
          </p:cNvSpPr>
          <p:nvPr>
            <p:ph sz="half" idx="14"/>
          </p:nvPr>
        </p:nvSpPr>
        <p:spPr>
          <a:xfrm>
            <a:off x="3168973" y="1478039"/>
            <a:ext cx="2752165" cy="2925261"/>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half" idx="15"/>
          </p:nvPr>
        </p:nvSpPr>
        <p:spPr>
          <a:xfrm>
            <a:off x="6177827" y="1474442"/>
            <a:ext cx="2715637" cy="2925261"/>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6"/>
          </p:nvPr>
        </p:nvSpPr>
        <p:spPr>
          <a:xfrm>
            <a:off x="91441" y="1083909"/>
            <a:ext cx="2820844" cy="369332"/>
          </a:xfrm>
          <a:prstGeom prst="rect">
            <a:avLst/>
          </a:prstGeom>
        </p:spPr>
        <p:txBody>
          <a:bodyPr>
            <a:noAutofit/>
          </a:bodyPr>
          <a:lstStyle>
            <a:lvl1pPr marL="0" indent="0">
              <a:buNone/>
              <a:defRPr sz="1400" b="1">
                <a:solidFill>
                  <a:srgbClr val="5A5F5E"/>
                </a:solidFill>
                <a:latin typeface="Century Gothic"/>
                <a:cs typeface="Century Gothic"/>
              </a:defRPr>
            </a:lvl1pPr>
            <a:lvl2pPr marL="457200" indent="0">
              <a:buNone/>
              <a:defRPr sz="1400">
                <a:latin typeface="Century Gothic"/>
                <a:cs typeface="Century Gothic"/>
              </a:defRPr>
            </a:lvl2pPr>
            <a:lvl3pPr marL="914400" indent="0">
              <a:buNone/>
              <a:defRPr sz="1300">
                <a:latin typeface="Century Gothic"/>
                <a:cs typeface="Century Gothic"/>
              </a:defRPr>
            </a:lvl3pPr>
            <a:lvl4pPr marL="1371600" indent="0">
              <a:buNone/>
              <a:defRPr sz="1200">
                <a:latin typeface="Century Gothic"/>
                <a:cs typeface="Century Gothic"/>
              </a:defRPr>
            </a:lvl4pPr>
            <a:lvl5pPr marL="1828800" indent="0">
              <a:buNone/>
              <a:defRPr sz="1100">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0"/>
            <a:endParaRPr lang="en-US" dirty="0"/>
          </a:p>
        </p:txBody>
      </p:sp>
      <p:sp>
        <p:nvSpPr>
          <p:cNvPr id="16" name="Content Placeholder 2"/>
          <p:cNvSpPr>
            <a:spLocks noGrp="1"/>
          </p:cNvSpPr>
          <p:nvPr>
            <p:ph sz="half" idx="17"/>
          </p:nvPr>
        </p:nvSpPr>
        <p:spPr>
          <a:xfrm>
            <a:off x="3172110" y="1083909"/>
            <a:ext cx="2752165" cy="369332"/>
          </a:xfrm>
          <a:prstGeom prst="rect">
            <a:avLst/>
          </a:prstGeom>
        </p:spPr>
        <p:txBody>
          <a:bodyPr>
            <a:noAutofit/>
          </a:bodyPr>
          <a:lstStyle>
            <a:lvl1pPr marL="0" indent="0">
              <a:buNone/>
              <a:defRPr sz="1400" b="1">
                <a:solidFill>
                  <a:srgbClr val="5A5F5E"/>
                </a:solidFill>
                <a:latin typeface="Century Gothic"/>
                <a:cs typeface="Century Gothic"/>
              </a:defRPr>
            </a:lvl1pPr>
            <a:lvl2pPr marL="457200" indent="0">
              <a:buNone/>
              <a:defRPr sz="1400">
                <a:latin typeface="Century Gothic"/>
                <a:cs typeface="Century Gothic"/>
              </a:defRPr>
            </a:lvl2pPr>
            <a:lvl3pPr marL="914400" indent="0">
              <a:buNone/>
              <a:defRPr sz="1300">
                <a:latin typeface="Century Gothic"/>
                <a:cs typeface="Century Gothic"/>
              </a:defRPr>
            </a:lvl3pPr>
            <a:lvl4pPr marL="1371600" indent="0">
              <a:buNone/>
              <a:defRPr sz="1200">
                <a:latin typeface="Century Gothic"/>
                <a:cs typeface="Century Gothic"/>
              </a:defRPr>
            </a:lvl4pPr>
            <a:lvl5pPr marL="1828800" indent="0">
              <a:buNone/>
              <a:defRPr sz="1100">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0"/>
            <a:endParaRPr lang="en-US" dirty="0"/>
          </a:p>
        </p:txBody>
      </p:sp>
      <p:sp>
        <p:nvSpPr>
          <p:cNvPr id="17" name="Content Placeholder 2"/>
          <p:cNvSpPr>
            <a:spLocks noGrp="1"/>
          </p:cNvSpPr>
          <p:nvPr>
            <p:ph sz="half" idx="18"/>
          </p:nvPr>
        </p:nvSpPr>
        <p:spPr>
          <a:xfrm>
            <a:off x="6177826" y="1083909"/>
            <a:ext cx="2715640" cy="369332"/>
          </a:xfrm>
          <a:prstGeom prst="rect">
            <a:avLst/>
          </a:prstGeom>
        </p:spPr>
        <p:txBody>
          <a:bodyPr>
            <a:noAutofit/>
          </a:bodyPr>
          <a:lstStyle>
            <a:lvl1pPr marL="0" indent="0">
              <a:buNone/>
              <a:defRPr sz="1400" b="1">
                <a:solidFill>
                  <a:srgbClr val="5A5F5E"/>
                </a:solidFill>
                <a:latin typeface="Century Gothic"/>
                <a:cs typeface="Century Gothic"/>
              </a:defRPr>
            </a:lvl1pPr>
            <a:lvl2pPr marL="457200" indent="0">
              <a:buNone/>
              <a:defRPr sz="1400">
                <a:latin typeface="Century Gothic"/>
                <a:cs typeface="Century Gothic"/>
              </a:defRPr>
            </a:lvl2pPr>
            <a:lvl3pPr marL="914400" indent="0">
              <a:buNone/>
              <a:defRPr sz="1300">
                <a:latin typeface="Century Gothic"/>
                <a:cs typeface="Century Gothic"/>
              </a:defRPr>
            </a:lvl3pPr>
            <a:lvl4pPr marL="1371600" indent="0">
              <a:buNone/>
              <a:defRPr sz="1200">
                <a:latin typeface="Century Gothic"/>
                <a:cs typeface="Century Gothic"/>
              </a:defRPr>
            </a:lvl4pPr>
            <a:lvl5pPr marL="1828800" indent="0">
              <a:buNone/>
              <a:defRPr sz="1100">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0"/>
            <a:endParaRPr lang="en-US" dirty="0"/>
          </a:p>
        </p:txBody>
      </p:sp>
      <p:sp>
        <p:nvSpPr>
          <p:cNvPr id="18" name="Content Placeholder 2"/>
          <p:cNvSpPr>
            <a:spLocks noGrp="1"/>
          </p:cNvSpPr>
          <p:nvPr>
            <p:ph sz="half" idx="19"/>
          </p:nvPr>
        </p:nvSpPr>
        <p:spPr>
          <a:xfrm>
            <a:off x="91441" y="1484763"/>
            <a:ext cx="2820844" cy="2925261"/>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1025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a:t>Click to edit Master title style</a:t>
            </a:r>
          </a:p>
        </p:txBody>
      </p:sp>
      <p:sp>
        <p:nvSpPr>
          <p:cNvPr id="3" name="Content Placeholder 2"/>
          <p:cNvSpPr>
            <a:spLocks noGrp="1"/>
          </p:cNvSpPr>
          <p:nvPr>
            <p:ph sz="half" idx="1"/>
          </p:nvPr>
        </p:nvSpPr>
        <p:spPr>
          <a:xfrm>
            <a:off x="91441" y="1109684"/>
            <a:ext cx="2820844" cy="3394472"/>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ubtitle 2"/>
          <p:cNvSpPr>
            <a:spLocks noGrp="1"/>
          </p:cNvSpPr>
          <p:nvPr>
            <p:ph type="subTitle" idx="13"/>
          </p:nvPr>
        </p:nvSpPr>
        <p:spPr>
          <a:xfrm>
            <a:off x="91674" y="591709"/>
            <a:ext cx="8801792"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Content Placeholder 2"/>
          <p:cNvSpPr>
            <a:spLocks noGrp="1"/>
          </p:cNvSpPr>
          <p:nvPr>
            <p:ph sz="half" idx="14"/>
          </p:nvPr>
        </p:nvSpPr>
        <p:spPr>
          <a:xfrm>
            <a:off x="3168973" y="1109684"/>
            <a:ext cx="2752165" cy="3394472"/>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half" idx="15"/>
          </p:nvPr>
        </p:nvSpPr>
        <p:spPr>
          <a:xfrm>
            <a:off x="6177828" y="1109684"/>
            <a:ext cx="2715638" cy="3394472"/>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85339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itle 1"/>
          <p:cNvSpPr txBox="1">
            <a:spLocks/>
          </p:cNvSpPr>
          <p:nvPr userDrawn="1"/>
        </p:nvSpPr>
        <p:spPr>
          <a:xfrm>
            <a:off x="2956912" y="587668"/>
            <a:ext cx="3899271" cy="595272"/>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2000" b="1" i="0" kern="1200">
                <a:solidFill>
                  <a:srgbClr val="FFFFFF"/>
                </a:solidFill>
                <a:latin typeface="Microsoft Sans Serif"/>
                <a:ea typeface="+mj-ea"/>
                <a:cs typeface="Microsoft Sans Serif"/>
              </a:defRPr>
            </a:lvl1pPr>
          </a:lstStyle>
          <a:p>
            <a:r>
              <a:rPr lang="en-US" sz="3600" b="0" dirty="0">
                <a:latin typeface="Century Gothic"/>
                <a:cs typeface="Century Gothic"/>
              </a:rPr>
              <a:t>Thank You</a:t>
            </a:r>
          </a:p>
        </p:txBody>
      </p:sp>
      <p:sp>
        <p:nvSpPr>
          <p:cNvPr id="6" name="TextBox 5"/>
          <p:cNvSpPr txBox="1"/>
          <p:nvPr userDrawn="1"/>
        </p:nvSpPr>
        <p:spPr>
          <a:xfrm>
            <a:off x="2583808" y="0"/>
            <a:ext cx="6560191" cy="5143500"/>
          </a:xfrm>
          <a:prstGeom prst="rect">
            <a:avLst/>
          </a:prstGeom>
          <a:solidFill>
            <a:srgbClr val="013A81"/>
          </a:solidFill>
        </p:spPr>
        <p:txBody>
          <a:bodyPr wrap="square" rtlCol="0">
            <a:spAutoFit/>
          </a:bodyPr>
          <a:lstStyle/>
          <a:p>
            <a:endParaRPr lang="en-US" dirty="0"/>
          </a:p>
        </p:txBody>
      </p:sp>
      <p:pic>
        <p:nvPicPr>
          <p:cNvPr id="7" name="Picture 6" descr="Alliance-Vector-PM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701" y="2310814"/>
            <a:ext cx="2101659" cy="498049"/>
          </a:xfrm>
          <a:prstGeom prst="rect">
            <a:avLst/>
          </a:prstGeom>
        </p:spPr>
      </p:pic>
      <p:sp>
        <p:nvSpPr>
          <p:cNvPr id="8" name="Title 1"/>
          <p:cNvSpPr txBox="1">
            <a:spLocks/>
          </p:cNvSpPr>
          <p:nvPr userDrawn="1"/>
        </p:nvSpPr>
        <p:spPr>
          <a:xfrm>
            <a:off x="2956912" y="587668"/>
            <a:ext cx="3899271" cy="595272"/>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2000" b="1" i="0" kern="1200">
                <a:solidFill>
                  <a:srgbClr val="FFFFFF"/>
                </a:solidFill>
                <a:latin typeface="Microsoft Sans Serif"/>
                <a:ea typeface="+mj-ea"/>
                <a:cs typeface="Microsoft Sans Serif"/>
              </a:defRPr>
            </a:lvl1pPr>
          </a:lstStyle>
          <a:p>
            <a:r>
              <a:rPr lang="en-US" sz="3600" b="0" dirty="0">
                <a:solidFill>
                  <a:schemeClr val="bg1"/>
                </a:solidFill>
                <a:latin typeface="Century Gothic"/>
                <a:cs typeface="Century Gothic"/>
              </a:rPr>
              <a:t>Thank You</a:t>
            </a:r>
          </a:p>
        </p:txBody>
      </p:sp>
      <p:sp>
        <p:nvSpPr>
          <p:cNvPr id="9" name="TextBox 8"/>
          <p:cNvSpPr txBox="1"/>
          <p:nvPr userDrawn="1"/>
        </p:nvSpPr>
        <p:spPr>
          <a:xfrm>
            <a:off x="2900697" y="2361448"/>
            <a:ext cx="4099207" cy="17851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Century Gothic"/>
                <a:ea typeface="+mn-ea"/>
                <a:cs typeface="+mn-cs"/>
              </a:rPr>
              <a:t>The fastest growing provider of software development services, Alliance Global Services partners with organizations across all industries on their mission-critical software. Our team of more than 1,200 designs, develops, and tests the applications, platforms, and products that become primary drivers of innovation, competitive differentiation, and revenue growth for clients. At Alliance, we believe that every company is in the software business and transform our clients’ businesses with great software – the software that lives inside their businesses and has an impact every day. Alliance Global Services is headquartered outside of Philadelphia in Conshohocken, PA. </a:t>
            </a:r>
          </a:p>
        </p:txBody>
      </p:sp>
      <p:sp>
        <p:nvSpPr>
          <p:cNvPr id="10" name="TextBox 9"/>
          <p:cNvSpPr txBox="1"/>
          <p:nvPr userDrawn="1"/>
        </p:nvSpPr>
        <p:spPr>
          <a:xfrm>
            <a:off x="2900697" y="2096817"/>
            <a:ext cx="4099207"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entury Gothic"/>
                <a:ea typeface="+mn-ea"/>
                <a:cs typeface="+mn-cs"/>
              </a:rPr>
              <a:t>About Alliance</a:t>
            </a:r>
          </a:p>
        </p:txBody>
      </p:sp>
    </p:spTree>
    <p:extLst>
      <p:ext uri="{BB962C8B-B14F-4D97-AF65-F5344CB8AC3E}">
        <p14:creationId xmlns:p14="http://schemas.microsoft.com/office/powerpoint/2010/main" val="4052776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550617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142937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20617442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3971571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0085747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3698711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4705261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sp>
        <p:nvSpPr>
          <p:cNvPr id="14" name="Rectangle 13"/>
          <p:cNvSpPr/>
          <p:nvPr/>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a:t>Type line 1 here</a:t>
            </a:r>
          </a:p>
        </p:txBody>
      </p:sp>
      <p:sp>
        <p:nvSpPr>
          <p:cNvPr id="8" name="Text Placeholder 13"/>
          <p:cNvSpPr txBox="1">
            <a:spLocks/>
          </p:cNvSpPr>
          <p:nvPr/>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22591756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315790638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684" r:id="rId22"/>
    <p:sldLayoutId id="2147483680" r:id="rId23"/>
    <p:sldLayoutId id="2147483685" r:id="rId24"/>
    <p:sldLayoutId id="2147483677" r:id="rId25"/>
    <p:sldLayoutId id="2147483676" r:id="rId26"/>
    <p:sldLayoutId id="2147483672" r:id="rId27"/>
    <p:sldLayoutId id="2147483686" r:id="rId28"/>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Transport_Layer_Security" TargetMode="External"/><Relationship Id="rId7" Type="http://schemas.openxmlformats.org/officeDocument/2006/relationships/hyperlink" Target="https://security.stackexchange.com/questions/97064/is-gmail-to-gmail-still-insecure-why" TargetMode="External"/><Relationship Id="rId2" Type="http://schemas.openxmlformats.org/officeDocument/2006/relationships/hyperlink" Target="https://en.wikipedia.org/wiki/Encryption" TargetMode="External"/><Relationship Id="rId1" Type="http://schemas.openxmlformats.org/officeDocument/2006/relationships/slideLayout" Target="../slideLayouts/slideLayout21.xml"/><Relationship Id="rId6" Type="http://schemas.openxmlformats.org/officeDocument/2006/relationships/hyperlink" Target="https://www.sparkpost.com/resources/email-explained/ssl-tls-starttls-encyption/" TargetMode="External"/><Relationship Id="rId5" Type="http://schemas.openxmlformats.org/officeDocument/2006/relationships/hyperlink" Target="https://en.wikipedia.org/wiki/Opportunistic_TLS" TargetMode="External"/><Relationship Id="rId4" Type="http://schemas.openxmlformats.org/officeDocument/2006/relationships/hyperlink" Target="https://www.virtru.com/resources/education/email-encryption-wor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a:off x="0" y="12700"/>
            <a:ext cx="9144000" cy="5143500"/>
          </a:xfrm>
        </p:spPr>
      </p:pic>
      <p:sp>
        <p:nvSpPr>
          <p:cNvPr id="3" name="Text Placeholder 2"/>
          <p:cNvSpPr>
            <a:spLocks noGrp="1"/>
          </p:cNvSpPr>
          <p:nvPr>
            <p:ph type="body" sz="quarter" idx="15"/>
          </p:nvPr>
        </p:nvSpPr>
        <p:spPr>
          <a:xfrm>
            <a:off x="631825" y="2739211"/>
            <a:ext cx="6910388" cy="586314"/>
          </a:xfrm>
        </p:spPr>
        <p:txBody>
          <a:bodyPr/>
          <a:lstStyle/>
          <a:p>
            <a:r>
              <a:rPr lang="en-US" dirty="0"/>
              <a:t>ENCRYPTION</a:t>
            </a: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74430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817996"/>
            <a:ext cx="8769874" cy="3531394"/>
          </a:xfrm>
        </p:spPr>
        <p:txBody>
          <a:bodyPr/>
          <a:lstStyle/>
          <a:p>
            <a:pPr marL="0" indent="0">
              <a:buNone/>
            </a:pPr>
            <a:r>
              <a:rPr lang="en-US" sz="2000" dirty="0"/>
              <a:t>There are two restrictive challenges of employing symmetric key cryptography.</a:t>
            </a:r>
          </a:p>
          <a:p>
            <a:r>
              <a:rPr lang="en-US" sz="1800" b="1" dirty="0"/>
              <a:t>Key establishment</a:t>
            </a:r>
            <a:r>
              <a:rPr lang="en-US" sz="1800" dirty="0"/>
              <a:t> − Before any communication, both the sender and the receiver need to agree on a secret symmetric key. It requires a secure key establishment mechanism in place.</a:t>
            </a:r>
          </a:p>
          <a:p>
            <a:r>
              <a:rPr lang="en-US" sz="1800" b="1" dirty="0"/>
              <a:t>Trust Issue</a:t>
            </a:r>
            <a:r>
              <a:rPr lang="en-US" sz="1800" dirty="0"/>
              <a:t> − Since the sender and the receiver use the same symmetric key, there is an implicit requirement that the sender and the receiver ‘trust’ each other. For example, it may happen that the receiver has lost the key to an attacker and the sender is not informed.</a:t>
            </a:r>
          </a:p>
          <a:p>
            <a:endParaRPr lang="en-US" sz="20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a:spcBef>
                <a:spcPct val="20000"/>
              </a:spcBef>
              <a:buFont typeface="Arial"/>
            </a:pPr>
            <a:r>
              <a:rPr lang="en-US" sz="2000" dirty="0">
                <a:solidFill>
                  <a:schemeClr val="tx1"/>
                </a:solidFill>
                <a:latin typeface="Arial Black"/>
                <a:cs typeface="Arial Black"/>
              </a:rPr>
              <a:t>Symmetric Key Encryption (contd.)</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62759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817996"/>
            <a:ext cx="8769874" cy="3531394"/>
          </a:xfrm>
        </p:spPr>
        <p:txBody>
          <a:bodyPr/>
          <a:lstStyle/>
          <a:p>
            <a:r>
              <a:rPr lang="en-US" sz="2000" dirty="0"/>
              <a:t>The encryption process where </a:t>
            </a:r>
            <a:r>
              <a:rPr lang="en-US" sz="2000" b="1" dirty="0"/>
              <a:t>different keys are used for encrypting and decrypting the information.</a:t>
            </a:r>
          </a:p>
          <a:p>
            <a:r>
              <a:rPr lang="en-US" altLang="en-US" sz="2000" dirty="0"/>
              <a:t>Though the keys are different, they are mathematically related and hence, retrieving the plaintext by decrypting ciphertext is feasible.</a:t>
            </a:r>
          </a:p>
          <a:p>
            <a:r>
              <a:rPr lang="en-US" altLang="en-US" sz="2000" dirty="0"/>
              <a:t>Well-regarded asymmetric key techniques are Diffie-Hellman Key exchange protocol, Digital Signature Standard (DSS), elliptic curve techniques etc.</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Asymmetric Key Encryption</a:t>
            </a:r>
          </a:p>
        </p:txBody>
      </p:sp>
    </p:spTree>
    <p:extLst>
      <p:ext uri="{BB962C8B-B14F-4D97-AF65-F5344CB8AC3E}">
        <p14:creationId xmlns:p14="http://schemas.microsoft.com/office/powerpoint/2010/main" val="379837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Asymmetric Key Encryption (contd.)</a:t>
            </a:r>
          </a:p>
        </p:txBody>
      </p:sp>
      <p:pic>
        <p:nvPicPr>
          <p:cNvPr id="3074" name="Picture 2" descr="Image result for asymmetric encryption">
            <a:extLst>
              <a:ext uri="{FF2B5EF4-FFF2-40B4-BE49-F238E27FC236}">
                <a16:creationId xmlns:a16="http://schemas.microsoft.com/office/drawing/2014/main" id="{B4F46EC9-5DF2-4A5D-8ADC-E016931633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842"/>
          <a:stretch/>
        </p:blipFill>
        <p:spPr bwMode="auto">
          <a:xfrm>
            <a:off x="1063452" y="1060283"/>
            <a:ext cx="6858000" cy="302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4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Asymmetric Key Encryption (contd.)</a:t>
            </a:r>
          </a:p>
        </p:txBody>
      </p:sp>
      <p:sp>
        <p:nvSpPr>
          <p:cNvPr id="5" name="Content Placeholder 2">
            <a:extLst>
              <a:ext uri="{FF2B5EF4-FFF2-40B4-BE49-F238E27FC236}">
                <a16:creationId xmlns:a16="http://schemas.microsoft.com/office/drawing/2014/main" id="{D4784FF1-0822-4D2A-962B-CBD56637A2D6}"/>
              </a:ext>
            </a:extLst>
          </p:cNvPr>
          <p:cNvSpPr>
            <a:spLocks noGrp="1"/>
          </p:cNvSpPr>
          <p:nvPr>
            <p:ph idx="1"/>
          </p:nvPr>
        </p:nvSpPr>
        <p:spPr>
          <a:xfrm>
            <a:off x="123591" y="817996"/>
            <a:ext cx="8769874" cy="3531394"/>
          </a:xfrm>
        </p:spPr>
        <p:txBody>
          <a:bodyPr/>
          <a:lstStyle/>
          <a:p>
            <a:pPr marL="0" indent="0">
              <a:buNone/>
            </a:pPr>
            <a:r>
              <a:rPr lang="en-US" sz="2000" dirty="0"/>
              <a:t>One significant challenge faced is that the user needs to trust the public key that he is using in communications with a person really is the public key of that person and has not been spoofed by a malicious third party, which is usually accomplished through a Public Key Infrastructure (PKI). </a:t>
            </a:r>
          </a:p>
        </p:txBody>
      </p:sp>
    </p:spTree>
    <p:extLst>
      <p:ext uri="{BB962C8B-B14F-4D97-AF65-F5344CB8AC3E}">
        <p14:creationId xmlns:p14="http://schemas.microsoft.com/office/powerpoint/2010/main" val="86191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Symmetric v/s Asymmetric Key Encryption</a:t>
            </a:r>
          </a:p>
        </p:txBody>
      </p:sp>
      <p:graphicFrame>
        <p:nvGraphicFramePr>
          <p:cNvPr id="7" name="Table 6">
            <a:extLst>
              <a:ext uri="{FF2B5EF4-FFF2-40B4-BE49-F238E27FC236}">
                <a16:creationId xmlns:a16="http://schemas.microsoft.com/office/drawing/2014/main" id="{265EC41E-B5C6-47EB-9804-AC9BD00D6590}"/>
              </a:ext>
            </a:extLst>
          </p:cNvPr>
          <p:cNvGraphicFramePr>
            <a:graphicFrameLocks noGrp="1"/>
          </p:cNvGraphicFramePr>
          <p:nvPr>
            <p:extLst>
              <p:ext uri="{D42A27DB-BD31-4B8C-83A1-F6EECF244321}">
                <p14:modId xmlns:p14="http://schemas.microsoft.com/office/powerpoint/2010/main" val="4037382769"/>
              </p:ext>
            </p:extLst>
          </p:nvPr>
        </p:nvGraphicFramePr>
        <p:xfrm>
          <a:off x="486214" y="857250"/>
          <a:ext cx="8171571" cy="3863234"/>
        </p:xfrm>
        <a:graphic>
          <a:graphicData uri="http://schemas.openxmlformats.org/drawingml/2006/table">
            <a:tbl>
              <a:tblPr firstRow="1" bandRow="1">
                <a:tableStyleId>{5C22544A-7EE6-4342-B048-85BDC9FD1C3A}</a:tableStyleId>
              </a:tblPr>
              <a:tblGrid>
                <a:gridCol w="2112607">
                  <a:extLst>
                    <a:ext uri="{9D8B030D-6E8A-4147-A177-3AD203B41FA5}">
                      <a16:colId xmlns:a16="http://schemas.microsoft.com/office/drawing/2014/main" val="3972380107"/>
                    </a:ext>
                  </a:extLst>
                </a:gridCol>
                <a:gridCol w="3043990">
                  <a:extLst>
                    <a:ext uri="{9D8B030D-6E8A-4147-A177-3AD203B41FA5}">
                      <a16:colId xmlns:a16="http://schemas.microsoft.com/office/drawing/2014/main" val="1650807089"/>
                    </a:ext>
                  </a:extLst>
                </a:gridCol>
                <a:gridCol w="3014974">
                  <a:extLst>
                    <a:ext uri="{9D8B030D-6E8A-4147-A177-3AD203B41FA5}">
                      <a16:colId xmlns:a16="http://schemas.microsoft.com/office/drawing/2014/main" val="1932569957"/>
                    </a:ext>
                  </a:extLst>
                </a:gridCol>
              </a:tblGrid>
              <a:tr h="442124">
                <a:tc>
                  <a:txBody>
                    <a:bodyPr/>
                    <a:lstStyle/>
                    <a:p>
                      <a:r>
                        <a:rPr lang="en-US" sz="1600" b="1" dirty="0"/>
                        <a:t>Attributes</a:t>
                      </a:r>
                    </a:p>
                  </a:txBody>
                  <a:tcPr>
                    <a:lnB w="19050" cap="flat" cmpd="sng" algn="ctr">
                      <a:solidFill>
                        <a:schemeClr val="tx1"/>
                      </a:solidFill>
                      <a:prstDash val="solid"/>
                      <a:round/>
                      <a:headEnd type="none" w="med" len="med"/>
                      <a:tailEnd type="none" w="med" len="med"/>
                    </a:lnB>
                  </a:tcPr>
                </a:tc>
                <a:tc>
                  <a:txBody>
                    <a:bodyPr/>
                    <a:lstStyle/>
                    <a:p>
                      <a:r>
                        <a:rPr lang="en-US" sz="1600" dirty="0"/>
                        <a:t>Symmetric</a:t>
                      </a:r>
                    </a:p>
                  </a:txBody>
                  <a:tcPr>
                    <a:lnB w="19050" cap="flat" cmpd="sng" algn="ctr">
                      <a:solidFill>
                        <a:schemeClr val="tx1"/>
                      </a:solidFill>
                      <a:prstDash val="solid"/>
                      <a:round/>
                      <a:headEnd type="none" w="med" len="med"/>
                      <a:tailEnd type="none" w="med" len="med"/>
                    </a:lnB>
                  </a:tcPr>
                </a:tc>
                <a:tc>
                  <a:txBody>
                    <a:bodyPr/>
                    <a:lstStyle/>
                    <a:p>
                      <a:r>
                        <a:rPr lang="en-US" sz="1600" dirty="0"/>
                        <a:t>Asymmetric</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180165"/>
                  </a:ext>
                </a:extLst>
              </a:tr>
              <a:tr h="537918">
                <a:tc>
                  <a:txBody>
                    <a:bodyPr/>
                    <a:lstStyle/>
                    <a:p>
                      <a:r>
                        <a:rPr lang="en-US" dirty="0"/>
                        <a:t>Keys</a:t>
                      </a:r>
                    </a:p>
                  </a:txBody>
                  <a:tcPr>
                    <a:lnT w="19050" cap="flat" cmpd="sng" algn="ctr">
                      <a:solidFill>
                        <a:schemeClr val="tx1"/>
                      </a:solidFill>
                      <a:prstDash val="solid"/>
                      <a:round/>
                      <a:headEnd type="none" w="med" len="med"/>
                      <a:tailEnd type="none" w="med" len="med"/>
                    </a:lnT>
                  </a:tcPr>
                </a:tc>
                <a:tc>
                  <a:txBody>
                    <a:bodyPr/>
                    <a:lstStyle/>
                    <a:p>
                      <a:r>
                        <a:rPr lang="en-US" dirty="0"/>
                        <a:t>One key is shared between two or more entities.</a:t>
                      </a:r>
                    </a:p>
                  </a:txBody>
                  <a:tcPr>
                    <a:lnT w="19050" cap="flat" cmpd="sng" algn="ctr">
                      <a:solidFill>
                        <a:schemeClr val="tx1"/>
                      </a:solidFill>
                      <a:prstDash val="solid"/>
                      <a:round/>
                      <a:headEnd type="none" w="med" len="med"/>
                      <a:tailEnd type="none" w="med" len="med"/>
                    </a:lnT>
                  </a:tcPr>
                </a:tc>
                <a:tc>
                  <a:txBody>
                    <a:bodyPr/>
                    <a:lstStyle/>
                    <a:p>
                      <a:r>
                        <a:rPr lang="en-US" dirty="0"/>
                        <a:t>One entity has a public key and other has a private key.</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0643715"/>
                  </a:ext>
                </a:extLst>
              </a:tr>
              <a:tr h="537918">
                <a:tc>
                  <a:txBody>
                    <a:bodyPr/>
                    <a:lstStyle/>
                    <a:p>
                      <a:r>
                        <a:rPr lang="en-US" dirty="0"/>
                        <a:t>Speed</a:t>
                      </a:r>
                    </a:p>
                  </a:txBody>
                  <a:tcPr/>
                </a:tc>
                <a:tc>
                  <a:txBody>
                    <a:bodyPr/>
                    <a:lstStyle/>
                    <a:p>
                      <a:r>
                        <a:rPr lang="en-US" dirty="0"/>
                        <a:t>Algorithms are less complex and faster.</a:t>
                      </a:r>
                    </a:p>
                  </a:txBody>
                  <a:tcPr/>
                </a:tc>
                <a:tc>
                  <a:txBody>
                    <a:bodyPr/>
                    <a:lstStyle/>
                    <a:p>
                      <a:r>
                        <a:rPr lang="en-US" dirty="0"/>
                        <a:t>Algorithms are more complex and slower.</a:t>
                      </a:r>
                    </a:p>
                  </a:txBody>
                  <a:tcPr/>
                </a:tc>
                <a:extLst>
                  <a:ext uri="{0D108BD9-81ED-4DB2-BD59-A6C34878D82A}">
                    <a16:rowId xmlns:a16="http://schemas.microsoft.com/office/drawing/2014/main" val="2665414713"/>
                  </a:ext>
                </a:extLst>
              </a:tr>
              <a:tr h="537918">
                <a:tc>
                  <a:txBody>
                    <a:bodyPr/>
                    <a:lstStyle/>
                    <a:p>
                      <a:r>
                        <a:rPr lang="en-US" dirty="0"/>
                        <a:t>Number of Keys</a:t>
                      </a:r>
                    </a:p>
                  </a:txBody>
                  <a:tcPr/>
                </a:tc>
                <a:tc>
                  <a:txBody>
                    <a:bodyPr/>
                    <a:lstStyle/>
                    <a:p>
                      <a:r>
                        <a:rPr lang="en-US" dirty="0"/>
                        <a:t>Grows exponentially as users grow.</a:t>
                      </a:r>
                    </a:p>
                  </a:txBody>
                  <a:tcPr/>
                </a:tc>
                <a:tc>
                  <a:txBody>
                    <a:bodyPr/>
                    <a:lstStyle/>
                    <a:p>
                      <a:r>
                        <a:rPr lang="en-US" dirty="0"/>
                        <a:t>Grows linearly with users.</a:t>
                      </a:r>
                    </a:p>
                  </a:txBody>
                  <a:tcPr/>
                </a:tc>
                <a:extLst>
                  <a:ext uri="{0D108BD9-81ED-4DB2-BD59-A6C34878D82A}">
                    <a16:rowId xmlns:a16="http://schemas.microsoft.com/office/drawing/2014/main" val="963451814"/>
                  </a:ext>
                </a:extLst>
              </a:tr>
              <a:tr h="537918">
                <a:tc>
                  <a:txBody>
                    <a:bodyPr/>
                    <a:lstStyle/>
                    <a:p>
                      <a:r>
                        <a:rPr lang="en-US" dirty="0"/>
                        <a:t>Use</a:t>
                      </a:r>
                    </a:p>
                  </a:txBody>
                  <a:tcPr/>
                </a:tc>
                <a:tc>
                  <a:txBody>
                    <a:bodyPr/>
                    <a:lstStyle/>
                    <a:p>
                      <a:r>
                        <a:rPr lang="en-US" dirty="0"/>
                        <a:t>Confidentiality.</a:t>
                      </a:r>
                    </a:p>
                  </a:txBody>
                  <a:tcPr/>
                </a:tc>
                <a:tc>
                  <a:txBody>
                    <a:bodyPr/>
                    <a:lstStyle/>
                    <a:p>
                      <a:r>
                        <a:rPr lang="en-US" dirty="0"/>
                        <a:t>Confidentiality and Digital Signatures.</a:t>
                      </a:r>
                    </a:p>
                  </a:txBody>
                  <a:tcPr/>
                </a:tc>
                <a:extLst>
                  <a:ext uri="{0D108BD9-81ED-4DB2-BD59-A6C34878D82A}">
                    <a16:rowId xmlns:a16="http://schemas.microsoft.com/office/drawing/2014/main" val="1863744135"/>
                  </a:ext>
                </a:extLst>
              </a:tr>
              <a:tr h="537918">
                <a:tc>
                  <a:txBody>
                    <a:bodyPr/>
                    <a:lstStyle/>
                    <a:p>
                      <a:r>
                        <a:rPr lang="en-US" dirty="0"/>
                        <a:t>Size of ciphertext</a:t>
                      </a:r>
                    </a:p>
                  </a:txBody>
                  <a:tcPr/>
                </a:tc>
                <a:tc>
                  <a:txBody>
                    <a:bodyPr/>
                    <a:lstStyle/>
                    <a:p>
                      <a:r>
                        <a:rPr lang="en-US" dirty="0"/>
                        <a:t>Same or less that the plaintext size.</a:t>
                      </a:r>
                    </a:p>
                  </a:txBody>
                  <a:tcPr/>
                </a:tc>
                <a:tc>
                  <a:txBody>
                    <a:bodyPr/>
                    <a:lstStyle/>
                    <a:p>
                      <a:r>
                        <a:rPr lang="en-US" dirty="0"/>
                        <a:t>More than the plaintext size.</a:t>
                      </a:r>
                    </a:p>
                  </a:txBody>
                  <a:tcPr/>
                </a:tc>
                <a:extLst>
                  <a:ext uri="{0D108BD9-81ED-4DB2-BD59-A6C34878D82A}">
                    <a16:rowId xmlns:a16="http://schemas.microsoft.com/office/drawing/2014/main" val="1208196991"/>
                  </a:ext>
                </a:extLst>
              </a:tr>
              <a:tr h="537918">
                <a:tc>
                  <a:txBody>
                    <a:bodyPr/>
                    <a:lstStyle/>
                    <a:p>
                      <a:r>
                        <a:rPr lang="en-US" dirty="0"/>
                        <a:t>Key Exchange</a:t>
                      </a:r>
                    </a:p>
                  </a:txBody>
                  <a:tcPr/>
                </a:tc>
                <a:tc>
                  <a:txBody>
                    <a:bodyPr/>
                    <a:lstStyle/>
                    <a:p>
                      <a:r>
                        <a:rPr lang="en-US" dirty="0"/>
                        <a:t>Out-of-band through secure mechanisms.</a:t>
                      </a:r>
                    </a:p>
                  </a:txBody>
                  <a:tcPr/>
                </a:tc>
                <a:tc>
                  <a:txBody>
                    <a:bodyPr/>
                    <a:lstStyle/>
                    <a:p>
                      <a:r>
                        <a:rPr lang="en-US" dirty="0"/>
                        <a:t>Public key is made available to everyone and private key is kept secret by the owner.</a:t>
                      </a:r>
                    </a:p>
                  </a:txBody>
                  <a:tcPr/>
                </a:tc>
                <a:extLst>
                  <a:ext uri="{0D108BD9-81ED-4DB2-BD59-A6C34878D82A}">
                    <a16:rowId xmlns:a16="http://schemas.microsoft.com/office/drawing/2014/main" val="4048256194"/>
                  </a:ext>
                </a:extLst>
              </a:tr>
            </a:tbl>
          </a:graphicData>
        </a:graphic>
      </p:graphicFrame>
    </p:spTree>
    <p:extLst>
      <p:ext uri="{BB962C8B-B14F-4D97-AF65-F5344CB8AC3E}">
        <p14:creationId xmlns:p14="http://schemas.microsoft.com/office/powerpoint/2010/main" val="229435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798540"/>
            <a:ext cx="8769874" cy="3531394"/>
          </a:xfrm>
        </p:spPr>
        <p:txBody>
          <a:bodyPr/>
          <a:lstStyle/>
          <a:p>
            <a:r>
              <a:rPr lang="en-US" altLang="en-US" sz="2000" dirty="0"/>
              <a:t>Email Encryption</a:t>
            </a:r>
          </a:p>
          <a:p>
            <a:r>
              <a:rPr lang="en-US" altLang="en-US" sz="2000" dirty="0"/>
              <a:t>Disk Encryption</a:t>
            </a:r>
          </a:p>
          <a:p>
            <a:r>
              <a:rPr lang="en-US" altLang="en-US" sz="2000" dirty="0"/>
              <a:t>Files/Folder Encryption</a:t>
            </a:r>
          </a:p>
          <a:p>
            <a:r>
              <a:rPr lang="en-US" altLang="en-US" sz="2000" dirty="0"/>
              <a:t>Message Verification</a:t>
            </a:r>
          </a:p>
          <a:p>
            <a:r>
              <a:rPr lang="en-US" altLang="en-US" sz="2000" dirty="0"/>
              <a:t>Data erasure</a:t>
            </a:r>
          </a:p>
          <a:p>
            <a:r>
              <a:rPr lang="en-US" altLang="en-US" sz="2000" dirty="0"/>
              <a:t>Encryption over Internet through SSL</a:t>
            </a:r>
          </a:p>
          <a:p>
            <a:r>
              <a:rPr lang="en-US" altLang="en-US" sz="2000" dirty="0"/>
              <a:t>And many more</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Applications	</a:t>
            </a:r>
          </a:p>
        </p:txBody>
      </p:sp>
    </p:spTree>
    <p:extLst>
      <p:ext uri="{BB962C8B-B14F-4D97-AF65-F5344CB8AC3E}">
        <p14:creationId xmlns:p14="http://schemas.microsoft.com/office/powerpoint/2010/main" val="339048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r>
              <a:rPr lang="en-US" altLang="en-US" sz="1600" dirty="0"/>
              <a:t>Is email communication secure?</a:t>
            </a:r>
          </a:p>
          <a:p>
            <a:r>
              <a:rPr lang="en-US" altLang="en-US" sz="1600" dirty="0"/>
              <a:t>Encryption of email messages to protect the content from being read by other entities than the intended recipients. Email encryption may also include authentication.</a:t>
            </a:r>
          </a:p>
          <a:p>
            <a:r>
              <a:rPr lang="en-US" altLang="en-US" sz="1600" dirty="0"/>
              <a:t>Encryption protocols – </a:t>
            </a:r>
          </a:p>
          <a:p>
            <a:pPr marL="728663" lvl="1" indent="-342900">
              <a:buFont typeface="+mj-lt"/>
              <a:buAutoNum type="arabicPeriod"/>
            </a:pPr>
            <a:r>
              <a:rPr lang="en-US" altLang="en-US" sz="1400" dirty="0"/>
              <a:t>Transport level encryption.</a:t>
            </a:r>
          </a:p>
          <a:p>
            <a:pPr marL="728663" lvl="1" indent="-342900">
              <a:buFont typeface="+mj-lt"/>
              <a:buAutoNum type="arabicPeriod"/>
            </a:pPr>
            <a:r>
              <a:rPr lang="en-US" altLang="en-US" sz="1400" dirty="0"/>
              <a:t>End-To-End encryption.</a:t>
            </a:r>
          </a:p>
          <a:p>
            <a:r>
              <a:rPr lang="en-US" altLang="en-US" sz="1600" dirty="0"/>
              <a:t>It can be achieved through – </a:t>
            </a:r>
          </a:p>
          <a:p>
            <a:pPr lvl="1"/>
            <a:r>
              <a:rPr lang="en-US" altLang="en-US" sz="1400" dirty="0"/>
              <a:t>Through TLS(SSL).</a:t>
            </a:r>
          </a:p>
          <a:p>
            <a:pPr lvl="1"/>
            <a:r>
              <a:rPr lang="en-US" altLang="en-US" sz="1400" dirty="0"/>
              <a:t>Through PGP (Pretty Good Privacy).</a:t>
            </a:r>
          </a:p>
          <a:p>
            <a:pPr lvl="1"/>
            <a:r>
              <a:rPr lang="en-US" altLang="en-US" sz="1400" dirty="0"/>
              <a:t>By Third Party Email Encryption Techniques.</a:t>
            </a:r>
          </a:p>
          <a:p>
            <a:pPr marL="428625" indent="-342900"/>
            <a:endParaRPr lang="en-US" altLang="en-US" sz="1600" dirty="0"/>
          </a:p>
          <a:p>
            <a:endParaRPr lang="en-US" altLang="en-US" sz="1600" dirty="0"/>
          </a:p>
        </p:txBody>
      </p:sp>
      <p:sp>
        <p:nvSpPr>
          <p:cNvPr id="4" name="Title 3"/>
          <p:cNvSpPr>
            <a:spLocks noGrp="1"/>
          </p:cNvSpPr>
          <p:nvPr>
            <p:ph type="title"/>
          </p:nvPr>
        </p:nvSpPr>
        <p:spPr>
          <a:xfrm>
            <a:off x="91440" y="71985"/>
            <a:ext cx="8802025" cy="492200"/>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Email Encryption	</a:t>
            </a:r>
          </a:p>
        </p:txBody>
      </p:sp>
      <p:pic>
        <p:nvPicPr>
          <p:cNvPr id="1026" name="Picture 2" descr="Image result for email encryption">
            <a:extLst>
              <a:ext uri="{FF2B5EF4-FFF2-40B4-BE49-F238E27FC236}">
                <a16:creationId xmlns:a16="http://schemas.microsoft.com/office/drawing/2014/main" id="{861BD2A5-D15E-4A67-BBF3-DFDED4DCB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198" y="2620279"/>
            <a:ext cx="3570267" cy="161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34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 y="71985"/>
            <a:ext cx="8802025" cy="492200"/>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Email Encryption – Transport level</a:t>
            </a:r>
          </a:p>
        </p:txBody>
      </p:sp>
      <p:sp>
        <p:nvSpPr>
          <p:cNvPr id="7" name="Content Placeholder 2">
            <a:extLst>
              <a:ext uri="{FF2B5EF4-FFF2-40B4-BE49-F238E27FC236}">
                <a16:creationId xmlns:a16="http://schemas.microsoft.com/office/drawing/2014/main" id="{EE80C30A-DA50-49DB-9242-CFC5D2654B3D}"/>
              </a:ext>
            </a:extLst>
          </p:cNvPr>
          <p:cNvSpPr>
            <a:spLocks noGrp="1"/>
          </p:cNvSpPr>
          <p:nvPr>
            <p:ph idx="1"/>
          </p:nvPr>
        </p:nvSpPr>
        <p:spPr>
          <a:xfrm>
            <a:off x="187063" y="806053"/>
            <a:ext cx="8769874" cy="3531394"/>
          </a:xfrm>
        </p:spPr>
        <p:txBody>
          <a:bodyPr/>
          <a:lstStyle/>
          <a:p>
            <a:r>
              <a:rPr lang="en-US" altLang="en-US" sz="1800" dirty="0"/>
              <a:t>Most commonly used encryption extension is STARTTLS.</a:t>
            </a:r>
          </a:p>
          <a:p>
            <a:r>
              <a:rPr lang="en-US" altLang="en-US" sz="1800" dirty="0"/>
              <a:t>STARTTLS is a TLS(SSL) layer over the plaintext communication, allowing email servers to upgrade plaintext to cipher one. </a:t>
            </a:r>
          </a:p>
          <a:p>
            <a:r>
              <a:rPr lang="en-US" altLang="en-US" sz="1800" dirty="0"/>
              <a:t>Google mail servers all speak STARTTLS .However, the sending and receiving server stores an unencrypted copy of the mail. This leaves them open to various threats.</a:t>
            </a:r>
          </a:p>
          <a:p>
            <a:pPr marL="0" indent="0">
              <a:buNone/>
            </a:pPr>
            <a:endParaRPr lang="en-US" altLang="en-US" sz="2000" dirty="0"/>
          </a:p>
        </p:txBody>
      </p:sp>
      <p:pic>
        <p:nvPicPr>
          <p:cNvPr id="3" name="Picture 2">
            <a:extLst>
              <a:ext uri="{FF2B5EF4-FFF2-40B4-BE49-F238E27FC236}">
                <a16:creationId xmlns:a16="http://schemas.microsoft.com/office/drawing/2014/main" id="{14AEC39D-1CE3-4CBB-83F9-19E85BE182A7}"/>
              </a:ext>
            </a:extLst>
          </p:cNvPr>
          <p:cNvPicPr>
            <a:picLocks noChangeAspect="1"/>
          </p:cNvPicPr>
          <p:nvPr/>
        </p:nvPicPr>
        <p:blipFill rotWithShape="1">
          <a:blip r:embed="rId2"/>
          <a:srcRect r="57709" b="73333"/>
          <a:stretch/>
        </p:blipFill>
        <p:spPr>
          <a:xfrm>
            <a:off x="2370432" y="3017612"/>
            <a:ext cx="4403135" cy="1561703"/>
          </a:xfrm>
          <a:prstGeom prst="rect">
            <a:avLst/>
          </a:prstGeom>
        </p:spPr>
      </p:pic>
    </p:spTree>
    <p:extLst>
      <p:ext uri="{BB962C8B-B14F-4D97-AF65-F5344CB8AC3E}">
        <p14:creationId xmlns:p14="http://schemas.microsoft.com/office/powerpoint/2010/main" val="77991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 y="71985"/>
            <a:ext cx="8802025" cy="492200"/>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Email Encryption – Transport level (TLS)</a:t>
            </a:r>
          </a:p>
        </p:txBody>
      </p:sp>
      <p:sp>
        <p:nvSpPr>
          <p:cNvPr id="7" name="Content Placeholder 2">
            <a:extLst>
              <a:ext uri="{FF2B5EF4-FFF2-40B4-BE49-F238E27FC236}">
                <a16:creationId xmlns:a16="http://schemas.microsoft.com/office/drawing/2014/main" id="{EE80C30A-DA50-49DB-9242-CFC5D2654B3D}"/>
              </a:ext>
            </a:extLst>
          </p:cNvPr>
          <p:cNvSpPr>
            <a:spLocks noGrp="1"/>
          </p:cNvSpPr>
          <p:nvPr>
            <p:ph idx="1"/>
          </p:nvPr>
        </p:nvSpPr>
        <p:spPr>
          <a:xfrm>
            <a:off x="187063" y="806053"/>
            <a:ext cx="8769874" cy="3531394"/>
          </a:xfrm>
        </p:spPr>
        <p:txBody>
          <a:bodyPr/>
          <a:lstStyle/>
          <a:p>
            <a:pPr marL="0" indent="0">
              <a:buNone/>
            </a:pPr>
            <a:r>
              <a:rPr lang="en-US" altLang="en-US" sz="1600" b="1" dirty="0"/>
              <a:t>Encrypting email with TLS – </a:t>
            </a:r>
          </a:p>
          <a:p>
            <a:r>
              <a:rPr lang="en-US" altLang="en-US" sz="1600" dirty="0"/>
              <a:t>TLS is a kind of point-to-point encryption, it protects data along each hop.</a:t>
            </a:r>
          </a:p>
          <a:p>
            <a:r>
              <a:rPr lang="en-US" altLang="en-US" sz="1600" dirty="0"/>
              <a:t>When you send an encrypted email, your computer executes a handshake with webmail client.</a:t>
            </a:r>
          </a:p>
          <a:p>
            <a:r>
              <a:rPr lang="en-US" altLang="en-US" sz="1600" dirty="0"/>
              <a:t>The two confirm that each other’s identity, agree on an encryption method and create a session key. The client uses that session key to send the message to the server, which decrypts the message. The whole process repeats, sending the message from your server to the recipient’s server, and finally to the recipient’s email address.</a:t>
            </a:r>
          </a:p>
          <a:p>
            <a:r>
              <a:rPr lang="en-US" altLang="en-US" sz="1600" dirty="0"/>
              <a:t>Unfortunately, it’s not secure enough. If the recipient’s server doesn’t use TLS, your email will be sent in plain text (i.e. unencrypted) and you won’t even know it has been exposed. TLS encrypted email is also vulnerable at each server. </a:t>
            </a:r>
          </a:p>
          <a:p>
            <a:pPr marL="0" indent="0">
              <a:buNone/>
            </a:pPr>
            <a:endParaRPr lang="en-US" altLang="en-US" sz="1600" b="1" dirty="0"/>
          </a:p>
          <a:p>
            <a:pPr marL="585788" lvl="1" indent="-285750"/>
            <a:endParaRPr lang="en-US" altLang="en-US" sz="1600" b="1" dirty="0"/>
          </a:p>
        </p:txBody>
      </p:sp>
    </p:spTree>
    <p:extLst>
      <p:ext uri="{BB962C8B-B14F-4D97-AF65-F5344CB8AC3E}">
        <p14:creationId xmlns:p14="http://schemas.microsoft.com/office/powerpoint/2010/main" val="181191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 y="71985"/>
            <a:ext cx="8802025" cy="492200"/>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Email Encryption – End-To-End (PGP)</a:t>
            </a:r>
          </a:p>
        </p:txBody>
      </p:sp>
      <p:sp>
        <p:nvSpPr>
          <p:cNvPr id="7" name="Content Placeholder 2">
            <a:extLst>
              <a:ext uri="{FF2B5EF4-FFF2-40B4-BE49-F238E27FC236}">
                <a16:creationId xmlns:a16="http://schemas.microsoft.com/office/drawing/2014/main" id="{EE80C30A-DA50-49DB-9242-CFC5D2654B3D}"/>
              </a:ext>
            </a:extLst>
          </p:cNvPr>
          <p:cNvSpPr>
            <a:spLocks noGrp="1"/>
          </p:cNvSpPr>
          <p:nvPr>
            <p:ph idx="1"/>
          </p:nvPr>
        </p:nvSpPr>
        <p:spPr>
          <a:xfrm>
            <a:off x="187063" y="806053"/>
            <a:ext cx="8769874" cy="3531394"/>
          </a:xfrm>
        </p:spPr>
        <p:txBody>
          <a:bodyPr/>
          <a:lstStyle/>
          <a:p>
            <a:pPr marL="0" indent="0">
              <a:buNone/>
            </a:pPr>
            <a:r>
              <a:rPr lang="en-US" altLang="en-US" sz="2000" b="1" dirty="0"/>
              <a:t>Encrypting email with PGP – </a:t>
            </a:r>
          </a:p>
          <a:p>
            <a:r>
              <a:rPr lang="en-US" altLang="en-US" sz="1800" dirty="0"/>
              <a:t>The program creates a one-time session key, which is then used to encrypt the email.</a:t>
            </a:r>
          </a:p>
          <a:p>
            <a:r>
              <a:rPr lang="en-US" altLang="en-US" sz="1800" dirty="0"/>
              <a:t>The session key is then encrypted with recipient’s public key, and both are sent. </a:t>
            </a:r>
          </a:p>
          <a:p>
            <a:r>
              <a:rPr lang="en-US" altLang="en-US" sz="1800" dirty="0"/>
              <a:t>The recipient uses their private key to retrieve the original session key, which then decrypts the email.</a:t>
            </a:r>
          </a:p>
          <a:p>
            <a:r>
              <a:rPr lang="en-US" altLang="en-US" sz="1800" dirty="0"/>
              <a:t>PGP is very secure when used correctly, it’s unlikely a third party will be able to read your messages.</a:t>
            </a:r>
          </a:p>
        </p:txBody>
      </p:sp>
      <p:sp>
        <p:nvSpPr>
          <p:cNvPr id="5" name="Content Placeholder 2">
            <a:extLst>
              <a:ext uri="{FF2B5EF4-FFF2-40B4-BE49-F238E27FC236}">
                <a16:creationId xmlns:a16="http://schemas.microsoft.com/office/drawing/2014/main" id="{D32E3F17-3026-4533-8AC3-39FA40DA5257}"/>
              </a:ext>
            </a:extLst>
          </p:cNvPr>
          <p:cNvSpPr txBox="1">
            <a:spLocks/>
          </p:cNvSpPr>
          <p:nvPr/>
        </p:nvSpPr>
        <p:spPr>
          <a:xfrm>
            <a:off x="187063" y="1351756"/>
            <a:ext cx="8769874" cy="3531394"/>
          </a:xfrm>
          <a:prstGeom prst="rect">
            <a:avLst/>
          </a:prstGeom>
        </p:spPr>
        <p:txBody>
          <a:bodyPr/>
          <a:lstStyle>
            <a:lvl1pPr marL="257175" indent="-257175" algn="l" defTabSz="342900" rtl="0" eaLnBrk="1" latinLnBrk="0" hangingPunct="1">
              <a:spcBef>
                <a:spcPts val="600"/>
              </a:spcBef>
              <a:spcAft>
                <a:spcPts val="600"/>
              </a:spcAft>
              <a:buFont typeface="Arial"/>
              <a:buChar char="•"/>
              <a:defRPr sz="2400" kern="1200">
                <a:solidFill>
                  <a:srgbClr val="5A5F5E"/>
                </a:solidFill>
                <a:latin typeface="Century Gothic"/>
                <a:ea typeface="+mn-ea"/>
                <a:cs typeface="Century Gothic"/>
              </a:defRPr>
            </a:lvl1pPr>
            <a:lvl2pPr marL="557213" indent="-214313" algn="l" defTabSz="342900" rtl="0" eaLnBrk="1" latinLnBrk="0" hangingPunct="1">
              <a:spcBef>
                <a:spcPts val="600"/>
              </a:spcBef>
              <a:spcAft>
                <a:spcPts val="600"/>
              </a:spcAft>
              <a:buFont typeface="Arial"/>
              <a:buChar char="–"/>
              <a:defRPr sz="2100" kern="1200">
                <a:solidFill>
                  <a:srgbClr val="5A5F5E"/>
                </a:solidFill>
                <a:latin typeface="Century Gothic"/>
                <a:ea typeface="+mn-ea"/>
                <a:cs typeface="Century Gothic"/>
              </a:defRPr>
            </a:lvl2pPr>
            <a:lvl3pPr marL="857250" indent="-171450" algn="l" defTabSz="342900" rtl="0" eaLnBrk="1" latinLnBrk="0" hangingPunct="1">
              <a:spcBef>
                <a:spcPts val="600"/>
              </a:spcBef>
              <a:spcAft>
                <a:spcPts val="600"/>
              </a:spcAft>
              <a:buFont typeface="Arial"/>
              <a:buChar char="•"/>
              <a:defRPr sz="1800" kern="1200">
                <a:solidFill>
                  <a:srgbClr val="5A5F5E"/>
                </a:solidFill>
                <a:latin typeface="Century Gothic"/>
                <a:ea typeface="+mn-ea"/>
                <a:cs typeface="Century Gothic"/>
              </a:defRPr>
            </a:lvl3pPr>
            <a:lvl4pPr marL="12001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4pPr>
            <a:lvl5pPr marL="15430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altLang="en-US" sz="1600" dirty="0"/>
              <a:t> </a:t>
            </a:r>
          </a:p>
        </p:txBody>
      </p:sp>
    </p:spTree>
    <p:extLst>
      <p:ext uri="{BB962C8B-B14F-4D97-AF65-F5344CB8AC3E}">
        <p14:creationId xmlns:p14="http://schemas.microsoft.com/office/powerpoint/2010/main" val="49272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3591" y="805656"/>
            <a:ext cx="8769874" cy="3531394"/>
          </a:xfrm>
        </p:spPr>
        <p:txBody>
          <a:bodyPr>
            <a:normAutofit fontScale="70000" lnSpcReduction="20000"/>
          </a:bodyPr>
          <a:lstStyle/>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What is Encryption?</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Why Encryption?</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Major Role Players</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How it works?</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Types of Encryption</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Comparison of types</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Applications of Encryption</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Email Encryption </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References</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Questions</a:t>
            </a:r>
          </a:p>
          <a:p>
            <a:pPr marL="609600" indent="-609600">
              <a:spcBef>
                <a:spcPct val="20000"/>
              </a:spcBef>
              <a:buFont typeface="Wingdings" pitchFamily="2" charset="2"/>
              <a:buChar char="v"/>
              <a:defRPr/>
            </a:pPr>
            <a:endParaRPr lang="en-US" dirty="0">
              <a:latin typeface="Century Gothic" pitchFamily="34" charset="0"/>
              <a:ea typeface="ＭＳ Ｐゴシック" pitchFamily="34" charset="-128"/>
            </a:endParaRPr>
          </a:p>
          <a:p>
            <a:pPr marL="0" indent="0">
              <a:spcBef>
                <a:spcPct val="20000"/>
              </a:spcBef>
              <a:buNone/>
              <a:defRPr/>
            </a:pPr>
            <a:endParaRPr lang="en-US" dirty="0">
              <a:latin typeface="Century Gothic" pitchFamily="34" charset="0"/>
              <a:ea typeface="ＭＳ Ｐゴシック" pitchFamily="34" charset="-128"/>
            </a:endParaRP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Agenda</a:t>
            </a:r>
          </a:p>
        </p:txBody>
      </p:sp>
    </p:spTree>
    <p:extLst>
      <p:ext uri="{BB962C8B-B14F-4D97-AF65-F5344CB8AC3E}">
        <p14:creationId xmlns:p14="http://schemas.microsoft.com/office/powerpoint/2010/main" val="2286961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 y="71985"/>
            <a:ext cx="8802025" cy="492200"/>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References</a:t>
            </a:r>
          </a:p>
        </p:txBody>
      </p:sp>
      <p:sp>
        <p:nvSpPr>
          <p:cNvPr id="7" name="Content Placeholder 2">
            <a:extLst>
              <a:ext uri="{FF2B5EF4-FFF2-40B4-BE49-F238E27FC236}">
                <a16:creationId xmlns:a16="http://schemas.microsoft.com/office/drawing/2014/main" id="{EE80C30A-DA50-49DB-9242-CFC5D2654B3D}"/>
              </a:ext>
            </a:extLst>
          </p:cNvPr>
          <p:cNvSpPr>
            <a:spLocks noGrp="1"/>
          </p:cNvSpPr>
          <p:nvPr>
            <p:ph idx="1"/>
          </p:nvPr>
        </p:nvSpPr>
        <p:spPr>
          <a:xfrm>
            <a:off x="187063" y="806053"/>
            <a:ext cx="8769874" cy="3531394"/>
          </a:xfrm>
        </p:spPr>
        <p:txBody>
          <a:bodyPr/>
          <a:lstStyle/>
          <a:p>
            <a:r>
              <a:rPr lang="en-US" altLang="en-US" sz="1800" dirty="0">
                <a:hlinkClick r:id="rId2"/>
              </a:rPr>
              <a:t>https://en.wikipedia.org/wiki/Encryption</a:t>
            </a:r>
            <a:endParaRPr lang="en-US" altLang="en-US" sz="1800" dirty="0"/>
          </a:p>
          <a:p>
            <a:r>
              <a:rPr lang="en-US" altLang="en-US" sz="1800" dirty="0">
                <a:hlinkClick r:id="rId3"/>
              </a:rPr>
              <a:t>https://en.wikipedia.org/wiki/Transport_Layer_Security</a:t>
            </a:r>
            <a:endParaRPr lang="en-US" altLang="en-US" sz="1800" dirty="0"/>
          </a:p>
          <a:p>
            <a:r>
              <a:rPr lang="en-US" altLang="en-US" sz="1800" dirty="0">
                <a:hlinkClick r:id="rId4"/>
              </a:rPr>
              <a:t>https://www.virtru.com/resources/education/email-encryption-work/</a:t>
            </a:r>
            <a:endParaRPr lang="en-US" altLang="en-US" sz="1800" dirty="0"/>
          </a:p>
          <a:p>
            <a:r>
              <a:rPr lang="en-US" altLang="en-US" sz="1800" dirty="0">
                <a:hlinkClick r:id="rId5"/>
              </a:rPr>
              <a:t>https://en.wikipedia.org/wiki/Opportunistic_TLS</a:t>
            </a:r>
            <a:endParaRPr lang="en-US" altLang="en-US" sz="1800" dirty="0"/>
          </a:p>
          <a:p>
            <a:r>
              <a:rPr lang="en-US" altLang="en-US" sz="1800" dirty="0">
                <a:hlinkClick r:id="rId6"/>
              </a:rPr>
              <a:t>https://www.sparkpost.com/resources/email-explained/ssl-tls-starttls-encyption/</a:t>
            </a:r>
            <a:endParaRPr lang="en-US" altLang="en-US" sz="1800" dirty="0"/>
          </a:p>
          <a:p>
            <a:r>
              <a:rPr lang="en-US" altLang="en-US" sz="1800" dirty="0">
                <a:hlinkClick r:id="rId7"/>
              </a:rPr>
              <a:t>https://security.stackexchange.com/questions/97064/is-gmail-to-gmail-still-insecure-why</a:t>
            </a:r>
            <a:endParaRPr lang="en-US" altLang="en-US" sz="1800" dirty="0"/>
          </a:p>
          <a:p>
            <a:pPr marL="0" indent="0">
              <a:buNone/>
            </a:pPr>
            <a:endParaRPr lang="en-US" altLang="en-US" sz="1800" dirty="0"/>
          </a:p>
        </p:txBody>
      </p:sp>
      <p:sp>
        <p:nvSpPr>
          <p:cNvPr id="5" name="Content Placeholder 2">
            <a:extLst>
              <a:ext uri="{FF2B5EF4-FFF2-40B4-BE49-F238E27FC236}">
                <a16:creationId xmlns:a16="http://schemas.microsoft.com/office/drawing/2014/main" id="{D32E3F17-3026-4533-8AC3-39FA40DA5257}"/>
              </a:ext>
            </a:extLst>
          </p:cNvPr>
          <p:cNvSpPr txBox="1">
            <a:spLocks/>
          </p:cNvSpPr>
          <p:nvPr/>
        </p:nvSpPr>
        <p:spPr>
          <a:xfrm>
            <a:off x="187063" y="1351756"/>
            <a:ext cx="8769874" cy="3531394"/>
          </a:xfrm>
          <a:prstGeom prst="rect">
            <a:avLst/>
          </a:prstGeom>
        </p:spPr>
        <p:txBody>
          <a:bodyPr/>
          <a:lstStyle>
            <a:lvl1pPr marL="257175" indent="-257175" algn="l" defTabSz="342900" rtl="0" eaLnBrk="1" latinLnBrk="0" hangingPunct="1">
              <a:spcBef>
                <a:spcPts val="600"/>
              </a:spcBef>
              <a:spcAft>
                <a:spcPts val="600"/>
              </a:spcAft>
              <a:buFont typeface="Arial"/>
              <a:buChar char="•"/>
              <a:defRPr sz="2400" kern="1200">
                <a:solidFill>
                  <a:srgbClr val="5A5F5E"/>
                </a:solidFill>
                <a:latin typeface="Century Gothic"/>
                <a:ea typeface="+mn-ea"/>
                <a:cs typeface="Century Gothic"/>
              </a:defRPr>
            </a:lvl1pPr>
            <a:lvl2pPr marL="557213" indent="-214313" algn="l" defTabSz="342900" rtl="0" eaLnBrk="1" latinLnBrk="0" hangingPunct="1">
              <a:spcBef>
                <a:spcPts val="600"/>
              </a:spcBef>
              <a:spcAft>
                <a:spcPts val="600"/>
              </a:spcAft>
              <a:buFont typeface="Arial"/>
              <a:buChar char="–"/>
              <a:defRPr sz="2100" kern="1200">
                <a:solidFill>
                  <a:srgbClr val="5A5F5E"/>
                </a:solidFill>
                <a:latin typeface="Century Gothic"/>
                <a:ea typeface="+mn-ea"/>
                <a:cs typeface="Century Gothic"/>
              </a:defRPr>
            </a:lvl2pPr>
            <a:lvl3pPr marL="857250" indent="-171450" algn="l" defTabSz="342900" rtl="0" eaLnBrk="1" latinLnBrk="0" hangingPunct="1">
              <a:spcBef>
                <a:spcPts val="600"/>
              </a:spcBef>
              <a:spcAft>
                <a:spcPts val="600"/>
              </a:spcAft>
              <a:buFont typeface="Arial"/>
              <a:buChar char="•"/>
              <a:defRPr sz="1800" kern="1200">
                <a:solidFill>
                  <a:srgbClr val="5A5F5E"/>
                </a:solidFill>
                <a:latin typeface="Century Gothic"/>
                <a:ea typeface="+mn-ea"/>
                <a:cs typeface="Century Gothic"/>
              </a:defRPr>
            </a:lvl3pPr>
            <a:lvl4pPr marL="12001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4pPr>
            <a:lvl5pPr marL="15430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altLang="en-US" sz="1600" dirty="0"/>
              <a:t> </a:t>
            </a:r>
          </a:p>
        </p:txBody>
      </p:sp>
    </p:spTree>
    <p:extLst>
      <p:ext uri="{BB962C8B-B14F-4D97-AF65-F5344CB8AC3E}">
        <p14:creationId xmlns:p14="http://schemas.microsoft.com/office/powerpoint/2010/main" val="332159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80C30A-DA50-49DB-9242-CFC5D2654B3D}"/>
              </a:ext>
            </a:extLst>
          </p:cNvPr>
          <p:cNvSpPr>
            <a:spLocks noGrp="1"/>
          </p:cNvSpPr>
          <p:nvPr>
            <p:ph idx="1"/>
          </p:nvPr>
        </p:nvSpPr>
        <p:spPr>
          <a:xfrm>
            <a:off x="187063" y="2181026"/>
            <a:ext cx="8769874" cy="781447"/>
          </a:xfrm>
        </p:spPr>
        <p:txBody>
          <a:bodyPr/>
          <a:lstStyle/>
          <a:p>
            <a:pPr marL="0" indent="0" algn="ctr">
              <a:buNone/>
            </a:pPr>
            <a:r>
              <a:rPr lang="en-US" altLang="en-US" b="1" dirty="0">
                <a:solidFill>
                  <a:schemeClr val="accent2"/>
                </a:solidFill>
              </a:rPr>
              <a:t>QUESTIONS?</a:t>
            </a:r>
            <a:endParaRPr lang="en-US" altLang="en-US" sz="1800" b="1" dirty="0">
              <a:solidFill>
                <a:schemeClr val="accent2"/>
              </a:solidFill>
            </a:endParaRPr>
          </a:p>
        </p:txBody>
      </p:sp>
      <p:sp>
        <p:nvSpPr>
          <p:cNvPr id="5" name="Content Placeholder 2">
            <a:extLst>
              <a:ext uri="{FF2B5EF4-FFF2-40B4-BE49-F238E27FC236}">
                <a16:creationId xmlns:a16="http://schemas.microsoft.com/office/drawing/2014/main" id="{D32E3F17-3026-4533-8AC3-39FA40DA5257}"/>
              </a:ext>
            </a:extLst>
          </p:cNvPr>
          <p:cNvSpPr txBox="1">
            <a:spLocks/>
          </p:cNvSpPr>
          <p:nvPr/>
        </p:nvSpPr>
        <p:spPr>
          <a:xfrm>
            <a:off x="187063" y="1351756"/>
            <a:ext cx="8769874" cy="3531394"/>
          </a:xfrm>
          <a:prstGeom prst="rect">
            <a:avLst/>
          </a:prstGeom>
        </p:spPr>
        <p:txBody>
          <a:bodyPr/>
          <a:lstStyle>
            <a:lvl1pPr marL="257175" indent="-257175" algn="l" defTabSz="342900" rtl="0" eaLnBrk="1" latinLnBrk="0" hangingPunct="1">
              <a:spcBef>
                <a:spcPts val="600"/>
              </a:spcBef>
              <a:spcAft>
                <a:spcPts val="600"/>
              </a:spcAft>
              <a:buFont typeface="Arial"/>
              <a:buChar char="•"/>
              <a:defRPr sz="2400" kern="1200">
                <a:solidFill>
                  <a:srgbClr val="5A5F5E"/>
                </a:solidFill>
                <a:latin typeface="Century Gothic"/>
                <a:ea typeface="+mn-ea"/>
                <a:cs typeface="Century Gothic"/>
              </a:defRPr>
            </a:lvl1pPr>
            <a:lvl2pPr marL="557213" indent="-214313" algn="l" defTabSz="342900" rtl="0" eaLnBrk="1" latinLnBrk="0" hangingPunct="1">
              <a:spcBef>
                <a:spcPts val="600"/>
              </a:spcBef>
              <a:spcAft>
                <a:spcPts val="600"/>
              </a:spcAft>
              <a:buFont typeface="Arial"/>
              <a:buChar char="–"/>
              <a:defRPr sz="2100" kern="1200">
                <a:solidFill>
                  <a:srgbClr val="5A5F5E"/>
                </a:solidFill>
                <a:latin typeface="Century Gothic"/>
                <a:ea typeface="+mn-ea"/>
                <a:cs typeface="Century Gothic"/>
              </a:defRPr>
            </a:lvl2pPr>
            <a:lvl3pPr marL="857250" indent="-171450" algn="l" defTabSz="342900" rtl="0" eaLnBrk="1" latinLnBrk="0" hangingPunct="1">
              <a:spcBef>
                <a:spcPts val="600"/>
              </a:spcBef>
              <a:spcAft>
                <a:spcPts val="600"/>
              </a:spcAft>
              <a:buFont typeface="Arial"/>
              <a:buChar char="•"/>
              <a:defRPr sz="1800" kern="1200">
                <a:solidFill>
                  <a:srgbClr val="5A5F5E"/>
                </a:solidFill>
                <a:latin typeface="Century Gothic"/>
                <a:ea typeface="+mn-ea"/>
                <a:cs typeface="Century Gothic"/>
              </a:defRPr>
            </a:lvl3pPr>
            <a:lvl4pPr marL="12001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4pPr>
            <a:lvl5pPr marL="15430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altLang="en-US" sz="1600" dirty="0"/>
              <a:t> </a:t>
            </a:r>
          </a:p>
        </p:txBody>
      </p:sp>
    </p:spTree>
    <p:extLst>
      <p:ext uri="{BB962C8B-B14F-4D97-AF65-F5344CB8AC3E}">
        <p14:creationId xmlns:p14="http://schemas.microsoft.com/office/powerpoint/2010/main" val="3609682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80C30A-DA50-49DB-9242-CFC5D2654B3D}"/>
              </a:ext>
            </a:extLst>
          </p:cNvPr>
          <p:cNvSpPr>
            <a:spLocks noGrp="1"/>
          </p:cNvSpPr>
          <p:nvPr>
            <p:ph idx="1"/>
          </p:nvPr>
        </p:nvSpPr>
        <p:spPr>
          <a:xfrm>
            <a:off x="187063" y="2181026"/>
            <a:ext cx="8769874" cy="781447"/>
          </a:xfrm>
        </p:spPr>
        <p:txBody>
          <a:bodyPr/>
          <a:lstStyle/>
          <a:p>
            <a:pPr marL="0" indent="0" algn="ctr">
              <a:buNone/>
            </a:pPr>
            <a:r>
              <a:rPr lang="en-US" altLang="en-US" b="1" dirty="0">
                <a:solidFill>
                  <a:schemeClr val="accent2"/>
                </a:solidFill>
              </a:rPr>
              <a:t>THANK YOU</a:t>
            </a:r>
          </a:p>
        </p:txBody>
      </p:sp>
      <p:sp>
        <p:nvSpPr>
          <p:cNvPr id="5" name="Content Placeholder 2">
            <a:extLst>
              <a:ext uri="{FF2B5EF4-FFF2-40B4-BE49-F238E27FC236}">
                <a16:creationId xmlns:a16="http://schemas.microsoft.com/office/drawing/2014/main" id="{D32E3F17-3026-4533-8AC3-39FA40DA5257}"/>
              </a:ext>
            </a:extLst>
          </p:cNvPr>
          <p:cNvSpPr txBox="1">
            <a:spLocks/>
          </p:cNvSpPr>
          <p:nvPr/>
        </p:nvSpPr>
        <p:spPr>
          <a:xfrm>
            <a:off x="187063" y="1351756"/>
            <a:ext cx="8769874" cy="3531394"/>
          </a:xfrm>
          <a:prstGeom prst="rect">
            <a:avLst/>
          </a:prstGeom>
        </p:spPr>
        <p:txBody>
          <a:bodyPr/>
          <a:lstStyle>
            <a:lvl1pPr marL="257175" indent="-257175" algn="l" defTabSz="342900" rtl="0" eaLnBrk="1" latinLnBrk="0" hangingPunct="1">
              <a:spcBef>
                <a:spcPts val="600"/>
              </a:spcBef>
              <a:spcAft>
                <a:spcPts val="600"/>
              </a:spcAft>
              <a:buFont typeface="Arial"/>
              <a:buChar char="•"/>
              <a:defRPr sz="2400" kern="1200">
                <a:solidFill>
                  <a:srgbClr val="5A5F5E"/>
                </a:solidFill>
                <a:latin typeface="Century Gothic"/>
                <a:ea typeface="+mn-ea"/>
                <a:cs typeface="Century Gothic"/>
              </a:defRPr>
            </a:lvl1pPr>
            <a:lvl2pPr marL="557213" indent="-214313" algn="l" defTabSz="342900" rtl="0" eaLnBrk="1" latinLnBrk="0" hangingPunct="1">
              <a:spcBef>
                <a:spcPts val="600"/>
              </a:spcBef>
              <a:spcAft>
                <a:spcPts val="600"/>
              </a:spcAft>
              <a:buFont typeface="Arial"/>
              <a:buChar char="–"/>
              <a:defRPr sz="2100" kern="1200">
                <a:solidFill>
                  <a:srgbClr val="5A5F5E"/>
                </a:solidFill>
                <a:latin typeface="Century Gothic"/>
                <a:ea typeface="+mn-ea"/>
                <a:cs typeface="Century Gothic"/>
              </a:defRPr>
            </a:lvl2pPr>
            <a:lvl3pPr marL="857250" indent="-171450" algn="l" defTabSz="342900" rtl="0" eaLnBrk="1" latinLnBrk="0" hangingPunct="1">
              <a:spcBef>
                <a:spcPts val="600"/>
              </a:spcBef>
              <a:spcAft>
                <a:spcPts val="600"/>
              </a:spcAft>
              <a:buFont typeface="Arial"/>
              <a:buChar char="•"/>
              <a:defRPr sz="1800" kern="1200">
                <a:solidFill>
                  <a:srgbClr val="5A5F5E"/>
                </a:solidFill>
                <a:latin typeface="Century Gothic"/>
                <a:ea typeface="+mn-ea"/>
                <a:cs typeface="Century Gothic"/>
              </a:defRPr>
            </a:lvl3pPr>
            <a:lvl4pPr marL="12001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4pPr>
            <a:lvl5pPr marL="1543050" indent="-171450" algn="l" defTabSz="342900" rtl="0" eaLnBrk="1" latinLnBrk="0" hangingPunct="1">
              <a:spcBef>
                <a:spcPts val="600"/>
              </a:spcBef>
              <a:spcAft>
                <a:spcPts val="600"/>
              </a:spcAft>
              <a:buFont typeface="Arial"/>
              <a:buChar char="»"/>
              <a:defRPr sz="1500" kern="1200">
                <a:solidFill>
                  <a:srgbClr val="5A5F5E"/>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altLang="en-US" sz="1600" dirty="0"/>
              <a:t> </a:t>
            </a:r>
          </a:p>
        </p:txBody>
      </p:sp>
    </p:spTree>
    <p:extLst>
      <p:ext uri="{BB962C8B-B14F-4D97-AF65-F5344CB8AC3E}">
        <p14:creationId xmlns:p14="http://schemas.microsoft.com/office/powerpoint/2010/main" val="146205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827723"/>
            <a:ext cx="8769874" cy="3531394"/>
          </a:xfrm>
        </p:spPr>
        <p:txBody>
          <a:bodyPr/>
          <a:lstStyle/>
          <a:p>
            <a:pPr marL="0" indent="0">
              <a:buNone/>
            </a:pPr>
            <a:r>
              <a:rPr lang="en-US" b="1" dirty="0"/>
              <a:t>Encryption</a:t>
            </a:r>
            <a:r>
              <a:rPr lang="en-US" dirty="0"/>
              <a:t> is the process of encoding a message or information in such a way that only authorized parties can access it and those who are not authorized cannot. It does not itself prevent interference, but denies the intelligible content to a would-be interceptor.</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What is Encryption?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806053"/>
            <a:ext cx="8769874" cy="3531394"/>
          </a:xfrm>
        </p:spPr>
        <p:txBody>
          <a:bodyPr/>
          <a:lstStyle/>
          <a:p>
            <a:r>
              <a:rPr lang="en-US" dirty="0"/>
              <a:t>Data privacy concerns</a:t>
            </a:r>
          </a:p>
          <a:p>
            <a:r>
              <a:rPr lang="en-US" dirty="0"/>
              <a:t>Hacking is big business</a:t>
            </a:r>
          </a:p>
          <a:p>
            <a:r>
              <a:rPr lang="en-US" dirty="0"/>
              <a:t>Regulations demand it</a:t>
            </a:r>
          </a:p>
          <a:p>
            <a:r>
              <a:rPr lang="en-US" dirty="0"/>
              <a:t>Authenticity verification</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Why Encryption?</a:t>
            </a:r>
          </a:p>
        </p:txBody>
      </p:sp>
    </p:spTree>
    <p:extLst>
      <p:ext uri="{BB962C8B-B14F-4D97-AF65-F5344CB8AC3E}">
        <p14:creationId xmlns:p14="http://schemas.microsoft.com/office/powerpoint/2010/main" val="212556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806053"/>
            <a:ext cx="8769874" cy="3184056"/>
          </a:xfrm>
        </p:spPr>
        <p:txBody>
          <a:bodyPr/>
          <a:lstStyle/>
          <a:p>
            <a:r>
              <a:rPr lang="en-US" sz="1600" b="1" dirty="0"/>
              <a:t>Plaintext – </a:t>
            </a:r>
            <a:r>
              <a:rPr lang="en-US" sz="1600" dirty="0"/>
              <a:t>The intended meaningful information or message.</a:t>
            </a:r>
            <a:endParaRPr lang="en-US" sz="1600" b="1" dirty="0"/>
          </a:p>
          <a:p>
            <a:r>
              <a:rPr lang="en-US" sz="1600" b="1" dirty="0"/>
              <a:t>Ciphertext – </a:t>
            </a:r>
            <a:r>
              <a:rPr lang="en-US" sz="1600" dirty="0"/>
              <a:t>Scrambled or meaningless text that can be read only if decrypted.</a:t>
            </a:r>
            <a:endParaRPr lang="en-US" sz="1600" b="1" dirty="0"/>
          </a:p>
          <a:p>
            <a:r>
              <a:rPr lang="en-US" sz="1600" b="1" dirty="0"/>
              <a:t>Encryption Algorithm – </a:t>
            </a:r>
            <a:r>
              <a:rPr lang="en-US" sz="1600" dirty="0"/>
              <a:t>An algorithm that takes plaintext and encryption key as input and produces ciphertext.</a:t>
            </a:r>
            <a:endParaRPr lang="en-US" sz="1600" b="1" dirty="0"/>
          </a:p>
          <a:p>
            <a:r>
              <a:rPr lang="en-US" sz="1600" b="1" dirty="0"/>
              <a:t>Encryption Key – </a:t>
            </a:r>
            <a:r>
              <a:rPr lang="en-US" sz="1600" dirty="0"/>
              <a:t>A value known to the sender.</a:t>
            </a:r>
          </a:p>
          <a:p>
            <a:r>
              <a:rPr lang="en-US" sz="1600" b="1" dirty="0"/>
              <a:t>Decryption Key – </a:t>
            </a:r>
            <a:r>
              <a:rPr lang="en-US" sz="1600" dirty="0"/>
              <a:t>A value known to the receiver. In some cases, it can be same as encryption key based on the type of encryption used.</a:t>
            </a:r>
            <a:endParaRPr lang="en-US" sz="1600" b="1" dirty="0"/>
          </a:p>
          <a:p>
            <a:r>
              <a:rPr lang="en-US" sz="1600" b="1" dirty="0"/>
              <a:t>Decryption Algorithm – </a:t>
            </a:r>
            <a:r>
              <a:rPr lang="en-US" sz="1600" dirty="0"/>
              <a:t>An algorithm that takes ciphertext and decryption key as input and produces plaintext.</a:t>
            </a:r>
            <a:endParaRPr lang="en-US" sz="1600" b="1"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Major Role Players</a:t>
            </a:r>
          </a:p>
        </p:txBody>
      </p:sp>
    </p:spTree>
    <p:extLst>
      <p:ext uri="{BB962C8B-B14F-4D97-AF65-F5344CB8AC3E}">
        <p14:creationId xmlns:p14="http://schemas.microsoft.com/office/powerpoint/2010/main" val="178621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How it works?</a:t>
            </a:r>
          </a:p>
        </p:txBody>
      </p:sp>
      <p:pic>
        <p:nvPicPr>
          <p:cNvPr id="1026" name="Picture 2" descr="Image result for encryption">
            <a:extLst>
              <a:ext uri="{FF2B5EF4-FFF2-40B4-BE49-F238E27FC236}">
                <a16:creationId xmlns:a16="http://schemas.microsoft.com/office/drawing/2014/main" id="{8A5A27BA-857F-45B7-B7B6-C5451F550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933" y="1454155"/>
            <a:ext cx="7224134" cy="223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49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876362"/>
            <a:ext cx="8769874" cy="3531394"/>
          </a:xfrm>
        </p:spPr>
        <p:txBody>
          <a:bodyPr/>
          <a:lstStyle/>
          <a:p>
            <a:r>
              <a:rPr lang="en-US" sz="2000" dirty="0">
                <a:solidFill>
                  <a:schemeClr val="tx1"/>
                </a:solidFill>
              </a:rPr>
              <a:t>Symmetric Key Encryption</a:t>
            </a:r>
          </a:p>
          <a:p>
            <a:r>
              <a:rPr lang="en-US" sz="2000" dirty="0">
                <a:solidFill>
                  <a:schemeClr val="tx1"/>
                </a:solidFill>
              </a:rPr>
              <a:t>Asymmetric Key Encryption</a:t>
            </a:r>
          </a:p>
          <a:p>
            <a:pPr marL="0" indent="0">
              <a:buNone/>
            </a:pPr>
            <a:endParaRPr lang="en-US" sz="2000" dirty="0">
              <a:solidFill>
                <a:schemeClr val="tx1"/>
              </a:solidFill>
            </a:endParaRPr>
          </a:p>
          <a:p>
            <a:pPr marL="0" indent="0">
              <a:buNone/>
            </a:pPr>
            <a:endParaRPr lang="en-US" sz="2000" dirty="0">
              <a:solidFill>
                <a:schemeClr val="tx1"/>
              </a:solidFill>
            </a:endParaRP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Types of Encryption</a:t>
            </a:r>
          </a:p>
        </p:txBody>
      </p:sp>
    </p:spTree>
    <p:extLst>
      <p:ext uri="{BB962C8B-B14F-4D97-AF65-F5344CB8AC3E}">
        <p14:creationId xmlns:p14="http://schemas.microsoft.com/office/powerpoint/2010/main" val="18128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876362"/>
            <a:ext cx="8769874" cy="3531394"/>
          </a:xfrm>
        </p:spPr>
        <p:txBody>
          <a:bodyPr/>
          <a:lstStyle/>
          <a:p>
            <a:r>
              <a:rPr lang="en-US" sz="2000" dirty="0"/>
              <a:t>The encryption process where </a:t>
            </a:r>
            <a:r>
              <a:rPr lang="en-US" sz="2000" b="1" dirty="0"/>
              <a:t>same keys are used for encrypting and decrypting</a:t>
            </a:r>
            <a:r>
              <a:rPr lang="en-US" sz="2000" dirty="0"/>
              <a:t> the information.</a:t>
            </a:r>
          </a:p>
          <a:p>
            <a:r>
              <a:rPr lang="en-US" sz="2000" dirty="0"/>
              <a:t>Few well-known examples of symmetric key encryption methods − Digital Encryption Standard (DES), Triple-DES (3DES), AES, and BLOWFISH.</a:t>
            </a:r>
          </a:p>
          <a:p>
            <a:pPr marL="0" indent="0">
              <a:buNone/>
            </a:pPr>
            <a:endParaRPr lang="en-US" sz="2000" dirty="0">
              <a:solidFill>
                <a:schemeClr val="tx1"/>
              </a:solidFill>
            </a:endParaRP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Symmetric Key Encryption</a:t>
            </a:r>
          </a:p>
        </p:txBody>
      </p:sp>
      <p:pic>
        <p:nvPicPr>
          <p:cNvPr id="2050" name="Picture 2" descr="Image result for symmetric encryption">
            <a:extLst>
              <a:ext uri="{FF2B5EF4-FFF2-40B4-BE49-F238E27FC236}">
                <a16:creationId xmlns:a16="http://schemas.microsoft.com/office/drawing/2014/main" id="{F86B138E-DAEC-4011-9165-56CDF73410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517"/>
          <a:stretch/>
        </p:blipFill>
        <p:spPr bwMode="auto">
          <a:xfrm>
            <a:off x="2331719" y="2642059"/>
            <a:ext cx="4321465" cy="191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66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817996"/>
            <a:ext cx="8769874" cy="3597594"/>
          </a:xfrm>
        </p:spPr>
        <p:txBody>
          <a:bodyPr/>
          <a:lstStyle/>
          <a:p>
            <a:pPr marL="0" indent="0">
              <a:buNone/>
            </a:pPr>
            <a:r>
              <a:rPr lang="en-US" altLang="en-US" sz="2000" dirty="0"/>
              <a:t>Features of this encryption scheme are −</a:t>
            </a:r>
          </a:p>
          <a:p>
            <a:r>
              <a:rPr lang="en-US" altLang="en-US" sz="1800" dirty="0"/>
              <a:t>Must share common key prior to exchange.</a:t>
            </a:r>
          </a:p>
          <a:p>
            <a:r>
              <a:rPr lang="en-US" altLang="en-US" sz="1800" dirty="0"/>
              <a:t>Keys are recommended to be changed regularly.</a:t>
            </a:r>
          </a:p>
          <a:p>
            <a:r>
              <a:rPr lang="en-US" altLang="en-US" sz="1800" dirty="0"/>
              <a:t>A robust mechanism needs to exist to exchange the key as keys are required to be changed regularly, this mechanism becomes expensive and cumbersome.</a:t>
            </a:r>
          </a:p>
          <a:p>
            <a:r>
              <a:rPr lang="en-US" altLang="en-US" sz="1800" dirty="0"/>
              <a:t>Length of key in this encryption is smaller and hence, process of encryption-decryption is faster than asymmetric key encryption.</a:t>
            </a:r>
          </a:p>
          <a:p>
            <a:r>
              <a:rPr lang="en-US" altLang="en-US" sz="1800" dirty="0"/>
              <a:t>Processing power of computer system required to run symmetric algorithm is less.</a:t>
            </a:r>
          </a:p>
          <a:p>
            <a:endParaRPr lang="en-US" altLang="en-US" sz="20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a:spcBef>
                <a:spcPct val="20000"/>
              </a:spcBef>
              <a:buFont typeface="Arial"/>
            </a:pPr>
            <a:r>
              <a:rPr lang="en-US" sz="2000" dirty="0">
                <a:solidFill>
                  <a:schemeClr val="tx1"/>
                </a:solidFill>
                <a:latin typeface="Arial Black"/>
                <a:cs typeface="Arial Black"/>
              </a:rPr>
              <a:t>Symmetric Key Encryption (contd.)</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3553654413"/>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7DC28551-9579-4424-8B45-A8F2CF6D22A0}" vid="{A178A54B-59BB-49C2-8460-C050129E5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6813C82D95F04C9A67A7AC5B89C6C1" ma:contentTypeVersion="1" ma:contentTypeDescription="Create a new document." ma:contentTypeScope="" ma:versionID="18c4ef62e776a1a5f5c0fa0290c242aa">
  <xsd:schema xmlns:xsd="http://www.w3.org/2001/XMLSchema" xmlns:xs="http://www.w3.org/2001/XMLSchema" xmlns:p="http://schemas.microsoft.com/office/2006/metadata/properties" xmlns:ns1="http://schemas.microsoft.com/sharepoint/v3" xmlns:ns2="407dedb1-67bf-4f4b-ae21-258f6f7d55c0" targetNamespace="http://schemas.microsoft.com/office/2006/metadata/properties" ma:root="true" ma:fieldsID="496c6af653496bf559655022e556cfd4" ns1:_="" ns2:_="">
    <xsd:import namespace="http://schemas.microsoft.com/sharepoint/v3"/>
    <xsd:import namespace="407dedb1-67bf-4f4b-ae21-258f6f7d55c0"/>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07dedb1-67bf-4f4b-ae21-258f6f7d55c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407dedb1-67bf-4f4b-ae21-258f6f7d55c0">6TPTWEV53YJE-1002642352-633</_dlc_DocId>
    <_dlc_DocIdUrl xmlns="407dedb1-67bf-4f4b-ae21-258f6f7d55c0">
      <Url>https://sharepoint.epam.com/project/EPM-SPI/AGS_Integration/_layouts/15/DocIdRedir.aspx?ID=6TPTWEV53YJE-1002642352-633</Url>
      <Description>6TPTWEV53YJE-1002642352-633</Description>
    </_dlc_DocIdUrl>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E42D2F9-2382-4640-984C-4E0E17E57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07dedb1-67bf-4f4b-ae21-258f6f7d55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61C930-A49E-4B48-814B-864C5B88CC67}">
  <ds:schemaRefs>
    <ds:schemaRef ds:uri="http://schemas.microsoft.com/sharepoint/events"/>
  </ds:schemaRefs>
</ds:datastoreItem>
</file>

<file path=customXml/itemProps3.xml><?xml version="1.0" encoding="utf-8"?>
<ds:datastoreItem xmlns:ds="http://schemas.openxmlformats.org/officeDocument/2006/customXml" ds:itemID="{AB4C019F-8284-47C3-8B7E-90F4E7B03553}">
  <ds:schemaRefs>
    <ds:schemaRef ds:uri="http://schemas.microsoft.com/sharepoint/v3/contenttype/forms"/>
  </ds:schemaRefs>
</ds:datastoreItem>
</file>

<file path=customXml/itemProps4.xml><?xml version="1.0" encoding="utf-8"?>
<ds:datastoreItem xmlns:ds="http://schemas.openxmlformats.org/officeDocument/2006/customXml" ds:itemID="{72BFE556-A12A-43B8-B62F-8F914F08D32A}">
  <ds:schemaRefs>
    <ds:schemaRef ds:uri="http://schemas.microsoft.com/office/2006/metadata/properties"/>
    <ds:schemaRef ds:uri="http://purl.org/dc/terms/"/>
    <ds:schemaRef ds:uri="http://schemas.microsoft.com/sharepoint/v3"/>
    <ds:schemaRef ds:uri="http://schemas.microsoft.com/office/2006/documentManagement/types"/>
    <ds:schemaRef ds:uri="http://purl.org/dc/dcmitype/"/>
    <ds:schemaRef ds:uri="http://purl.org/dc/elements/1.1/"/>
    <ds:schemaRef ds:uri="http://www.w3.org/XML/1998/namespace"/>
    <ds:schemaRef ds:uri="407dedb1-67bf-4f4b-ae21-258f6f7d55c0"/>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Presentation2</Template>
  <TotalTime>17824</TotalTime>
  <Words>946</Words>
  <Application>Microsoft Office PowerPoint</Application>
  <PresentationFormat>On-screen Show (16:9)</PresentationFormat>
  <Paragraphs>120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ＭＳ Ｐゴシック</vt:lpstr>
      <vt:lpstr>Arial</vt:lpstr>
      <vt:lpstr>Arial Black</vt:lpstr>
      <vt:lpstr>Calibri</vt:lpstr>
      <vt:lpstr>Century Gothic</vt:lpstr>
      <vt:lpstr>Lucida Grande</vt:lpstr>
      <vt:lpstr>Trebuchet MS</vt:lpstr>
      <vt:lpstr>Wingdings</vt:lpstr>
      <vt:lpstr>Cover Slides</vt:lpstr>
      <vt:lpstr>PowerPoint Presentation</vt:lpstr>
      <vt:lpstr>Agenda</vt:lpstr>
      <vt:lpstr>What is Encryption?</vt:lpstr>
      <vt:lpstr>Why Encryption?</vt:lpstr>
      <vt:lpstr>Major Role Players</vt:lpstr>
      <vt:lpstr>How it works?</vt:lpstr>
      <vt:lpstr>Types of Encryption</vt:lpstr>
      <vt:lpstr>Symmetric Key Encryption</vt:lpstr>
      <vt:lpstr>Symmetric Key Encryption (contd.)</vt:lpstr>
      <vt:lpstr>Symmetric Key Encryption (contd.)</vt:lpstr>
      <vt:lpstr>Asymmetric Key Encryption</vt:lpstr>
      <vt:lpstr>Asymmetric Key Encryption (contd.)</vt:lpstr>
      <vt:lpstr>Asymmetric Key Encryption (contd.)</vt:lpstr>
      <vt:lpstr>Symmetric v/s Asymmetric Key Encryption</vt:lpstr>
      <vt:lpstr>Applications </vt:lpstr>
      <vt:lpstr>Email Encryption </vt:lpstr>
      <vt:lpstr>Email Encryption – Transport level</vt:lpstr>
      <vt:lpstr>Email Encryption – Transport level (TLS)</vt:lpstr>
      <vt:lpstr>Email Encryption – End-To-End (PGP)</vt:lpstr>
      <vt:lpstr>References</vt:lpstr>
      <vt:lpstr>PowerPoint Presentation</vt:lpstr>
      <vt:lpstr>PowerPoint Presentation</vt:lpstr>
    </vt:vector>
  </TitlesOfParts>
  <Company>Alliance Global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Pamidimarthi</dc:creator>
  <cp:lastModifiedBy>Sarthak Jain</cp:lastModifiedBy>
  <cp:revision>243</cp:revision>
  <cp:lastPrinted>2015-01-16T15:57:36Z</cp:lastPrinted>
  <dcterms:created xsi:type="dcterms:W3CDTF">2015-01-12T11:35:34Z</dcterms:created>
  <dcterms:modified xsi:type="dcterms:W3CDTF">2018-10-19T10:55:41Z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c0f2f82f-c040-4c7b-a671-97116077e94f</vt:lpwstr>
  </property>
  <property fmtid="{D5CDD505-2E9C-101B-9397-08002B2CF9AE}" pid="3" name="ContentTypeId">
    <vt:lpwstr>0x010100726813C82D95F04C9A67A7AC5B89C6C1</vt:lpwstr>
  </property>
</Properties>
</file>