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19"/>
  </p:notesMasterIdLst>
  <p:handoutMasterIdLst>
    <p:handoutMasterId r:id="rId20"/>
  </p:handoutMasterIdLst>
  <p:sldIdLst>
    <p:sldId id="297" r:id="rId5"/>
    <p:sldId id="256" r:id="rId6"/>
    <p:sldId id="298" r:id="rId7"/>
    <p:sldId id="299" r:id="rId8"/>
    <p:sldId id="305" r:id="rId9"/>
    <p:sldId id="307" r:id="rId10"/>
    <p:sldId id="306" r:id="rId11"/>
    <p:sldId id="308" r:id="rId12"/>
    <p:sldId id="309" r:id="rId13"/>
    <p:sldId id="300" r:id="rId14"/>
    <p:sldId id="301" r:id="rId15"/>
    <p:sldId id="302" r:id="rId16"/>
    <p:sldId id="303"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BBF1"/>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howGuides="1">
      <p:cViewPr varScale="1">
        <p:scale>
          <a:sx n="78" d="100"/>
          <a:sy n="78" d="100"/>
        </p:scale>
        <p:origin x="878" y="91"/>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6/10/2025</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6/10/2025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135AB-FAFC-24C3-5491-14556F85FA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B90BBF-2C94-C64E-5DB9-48E7293079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8E9C92-F212-2AA2-B728-72BE183A94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3A3FF4-E5F0-611E-C56E-2413BF3C23F6}"/>
              </a:ext>
            </a:extLst>
          </p:cNvPr>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3266827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1B856-2A3E-C36B-10BE-0EF2D87F22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83CAA0-0B4A-2F1F-79EE-A440730E4E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2B14F3-E8F6-4273-D5BB-A6677D43B7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644E29-FC72-B699-54E0-F0A56AF5869A}"/>
              </a:ext>
            </a:extLst>
          </p:cNvPr>
          <p:cNvSpPr>
            <a:spLocks noGrp="1"/>
          </p:cNvSpPr>
          <p:nvPr>
            <p:ph type="sldNum" sz="quarter" idx="5"/>
          </p:nvPr>
        </p:nvSpPr>
        <p:spPr/>
        <p:txBody>
          <a:bodyPr/>
          <a:lstStyle/>
          <a:p>
            <a:fld id="{B63359F2-43EF-4812-9DC0-98C0B1A40681}" type="slidenum">
              <a:rPr lang="en-US" smtClean="0"/>
              <a:t>10</a:t>
            </a:fld>
            <a:endParaRPr lang="en-US" dirty="0"/>
          </a:p>
        </p:txBody>
      </p:sp>
    </p:spTree>
    <p:extLst>
      <p:ext uri="{BB962C8B-B14F-4D97-AF65-F5344CB8AC3E}">
        <p14:creationId xmlns:p14="http://schemas.microsoft.com/office/powerpoint/2010/main" val="24342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82CD3-EEB0-FF72-52E2-33591E5D86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2BC9E2-B305-217A-C59C-92B2960A92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76E959-1443-646F-02F5-81555A548D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565E2C-D4E8-E5A3-EBDF-705F31886444}"/>
              </a:ext>
            </a:extLst>
          </p:cNvPr>
          <p:cNvSpPr>
            <a:spLocks noGrp="1"/>
          </p:cNvSpPr>
          <p:nvPr>
            <p:ph type="sldNum" sz="quarter" idx="5"/>
          </p:nvPr>
        </p:nvSpPr>
        <p:spPr/>
        <p:txBody>
          <a:bodyPr/>
          <a:lstStyle/>
          <a:p>
            <a:fld id="{B63359F2-43EF-4812-9DC0-98C0B1A40681}" type="slidenum">
              <a:rPr lang="en-US" smtClean="0"/>
              <a:t>11</a:t>
            </a:fld>
            <a:endParaRPr lang="en-US" dirty="0"/>
          </a:p>
        </p:txBody>
      </p:sp>
    </p:spTree>
    <p:extLst>
      <p:ext uri="{BB962C8B-B14F-4D97-AF65-F5344CB8AC3E}">
        <p14:creationId xmlns:p14="http://schemas.microsoft.com/office/powerpoint/2010/main" val="3423349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9DBF3-7968-36E2-79F8-78D096CC5A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A9DEDB-B3EC-24E7-2805-7CFAB70810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E2D967-9DDB-44B7-F58E-65573F51E5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9E49C5-6E3F-B9FA-2F10-48620D7815B0}"/>
              </a:ext>
            </a:extLst>
          </p:cNvPr>
          <p:cNvSpPr>
            <a:spLocks noGrp="1"/>
          </p:cNvSpPr>
          <p:nvPr>
            <p:ph type="sldNum" sz="quarter" idx="5"/>
          </p:nvPr>
        </p:nvSpPr>
        <p:spPr/>
        <p:txBody>
          <a:bodyPr/>
          <a:lstStyle/>
          <a:p>
            <a:fld id="{B63359F2-43EF-4812-9DC0-98C0B1A40681}" type="slidenum">
              <a:rPr lang="en-US" smtClean="0"/>
              <a:t>12</a:t>
            </a:fld>
            <a:endParaRPr lang="en-US" dirty="0"/>
          </a:p>
        </p:txBody>
      </p:sp>
    </p:spTree>
    <p:extLst>
      <p:ext uri="{BB962C8B-B14F-4D97-AF65-F5344CB8AC3E}">
        <p14:creationId xmlns:p14="http://schemas.microsoft.com/office/powerpoint/2010/main" val="7599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2E529-C859-AA2B-3FCB-F656870E8B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1DBFAC-B1B7-925D-D4AB-3B2B9AFDE9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386E97-F74F-519C-64E9-7D32A60CA9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693E38-C9FE-236E-3E93-D464B86118F6}"/>
              </a:ext>
            </a:extLst>
          </p:cNvPr>
          <p:cNvSpPr>
            <a:spLocks noGrp="1"/>
          </p:cNvSpPr>
          <p:nvPr>
            <p:ph type="sldNum" sz="quarter" idx="5"/>
          </p:nvPr>
        </p:nvSpPr>
        <p:spPr/>
        <p:txBody>
          <a:bodyPr/>
          <a:lstStyle/>
          <a:p>
            <a:fld id="{B63359F2-43EF-4812-9DC0-98C0B1A40681}" type="slidenum">
              <a:rPr lang="en-US" smtClean="0"/>
              <a:t>13</a:t>
            </a:fld>
            <a:endParaRPr lang="en-US" dirty="0"/>
          </a:p>
        </p:txBody>
      </p:sp>
    </p:spTree>
    <p:extLst>
      <p:ext uri="{BB962C8B-B14F-4D97-AF65-F5344CB8AC3E}">
        <p14:creationId xmlns:p14="http://schemas.microsoft.com/office/powerpoint/2010/main" val="1709020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12E93-704B-61A4-D8C3-A8124A5B95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52C115-6804-CAF9-0002-79FF0546E8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B0510C-FECF-3D57-9DD2-B416167833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BDB9AA-E4E7-0E99-DB87-6A6022EE33BF}"/>
              </a:ext>
            </a:extLst>
          </p:cNvPr>
          <p:cNvSpPr>
            <a:spLocks noGrp="1"/>
          </p:cNvSpPr>
          <p:nvPr>
            <p:ph type="sldNum" sz="quarter" idx="5"/>
          </p:nvPr>
        </p:nvSpPr>
        <p:spPr/>
        <p:txBody>
          <a:bodyPr/>
          <a:lstStyle/>
          <a:p>
            <a:fld id="{B63359F2-43EF-4812-9DC0-98C0B1A40681}" type="slidenum">
              <a:rPr lang="en-US" smtClean="0"/>
              <a:t>14</a:t>
            </a:fld>
            <a:endParaRPr lang="en-US" dirty="0"/>
          </a:p>
        </p:txBody>
      </p:sp>
    </p:spTree>
    <p:extLst>
      <p:ext uri="{BB962C8B-B14F-4D97-AF65-F5344CB8AC3E}">
        <p14:creationId xmlns:p14="http://schemas.microsoft.com/office/powerpoint/2010/main" val="57610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A020B-C73B-5459-3BEF-62BC7D0D2F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EF47CE-2022-C1C5-3BA5-7F5D105266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690803-A063-E039-0CF3-E0EE3D43D7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478F0A-C9BA-FA7E-3247-7D563CAEBC5A}"/>
              </a:ext>
            </a:extLst>
          </p:cNvPr>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81106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13D00-1D54-F9C8-6205-6B0830277E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C8F47-EC82-E20F-C491-5D4DFA14B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718394-2AE3-512C-90D2-48E093D97A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CC8E50-CFEB-BD37-1665-F366B3A22F4F}"/>
              </a:ext>
            </a:extLst>
          </p:cNvPr>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2512028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EEA95-81E9-0E3E-EF55-FE857368DA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C6001A-5B52-C9D5-8B7A-202D233B72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D62307-2C25-D43F-7971-F6E0F9B038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9EF080-3CAA-CC7B-796F-5230274658AA}"/>
              </a:ext>
            </a:extLst>
          </p:cNvPr>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210091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45058-7455-3A79-1C55-DECABB658D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59CDDA-F256-59E3-4294-DF80F908BC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3F1242-8D4F-BFD9-C712-1B8EE04D19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DDBDD0-A434-48C4-2149-607783144D01}"/>
              </a:ext>
            </a:extLst>
          </p:cNvPr>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4261482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3AF4D-D322-92E6-59F6-FC90A01FC0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B40C21-842B-6A86-2261-F193DAD47D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EFFD13-AF6E-2772-13A3-7E38673C90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C71A92-A7FC-1397-7796-D341E04413DE}"/>
              </a:ext>
            </a:extLst>
          </p:cNvPr>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244817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713A5-C73E-B113-4396-1A18D03683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BDE955-FC98-8E66-14D1-C8A4CB3BC5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27A2BD-9BA4-B183-33A9-8382AE9F37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BBA96D-DD9C-58C1-6703-CD8B50F5DE2A}"/>
              </a:ext>
            </a:extLst>
          </p:cNvPr>
          <p:cNvSpPr>
            <a:spLocks noGrp="1"/>
          </p:cNvSpPr>
          <p:nvPr>
            <p:ph type="sldNum" sz="quarter" idx="5"/>
          </p:nvPr>
        </p:nvSpPr>
        <p:spPr/>
        <p:txBody>
          <a:bodyPr/>
          <a:lstStyle/>
          <a:p>
            <a:fld id="{B63359F2-43EF-4812-9DC0-98C0B1A40681}" type="slidenum">
              <a:rPr lang="en-US" smtClean="0"/>
              <a:t>8</a:t>
            </a:fld>
            <a:endParaRPr lang="en-US" dirty="0"/>
          </a:p>
        </p:txBody>
      </p:sp>
    </p:spTree>
    <p:extLst>
      <p:ext uri="{BB962C8B-B14F-4D97-AF65-F5344CB8AC3E}">
        <p14:creationId xmlns:p14="http://schemas.microsoft.com/office/powerpoint/2010/main" val="2939823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F13AD-B253-56CB-F121-C2309B73C2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2044CF-E2E4-8554-77BD-B7BF1E265D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88A0AA-7246-F2EB-9699-6481B7572C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1BBDC0-9FB5-CB2A-61E7-B4EFD29319BA}"/>
              </a:ext>
            </a:extLst>
          </p:cNvPr>
          <p:cNvSpPr>
            <a:spLocks noGrp="1"/>
          </p:cNvSpPr>
          <p:nvPr>
            <p:ph type="sldNum" sz="quarter" idx="5"/>
          </p:nvPr>
        </p:nvSpPr>
        <p:spPr/>
        <p:txBody>
          <a:bodyPr/>
          <a:lstStyle/>
          <a:p>
            <a:fld id="{B63359F2-43EF-4812-9DC0-98C0B1A40681}" type="slidenum">
              <a:rPr lang="en-US" smtClean="0"/>
              <a:t>9</a:t>
            </a:fld>
            <a:endParaRPr lang="en-US" dirty="0"/>
          </a:p>
        </p:txBody>
      </p:sp>
    </p:spTree>
    <p:extLst>
      <p:ext uri="{BB962C8B-B14F-4D97-AF65-F5344CB8AC3E}">
        <p14:creationId xmlns:p14="http://schemas.microsoft.com/office/powerpoint/2010/main" val="426773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0945F1E0-1875-DEB5-4FA1-7AC13EC4B44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2977B93-C695-5FB2-CCC7-90625109B8CA}"/>
              </a:ext>
            </a:extLst>
          </p:cNvPr>
          <p:cNvSpPr>
            <a:spLocks noGrp="1"/>
          </p:cNvSpPr>
          <p:nvPr>
            <p:ph type="ctrTitle"/>
          </p:nvPr>
        </p:nvSpPr>
        <p:spPr>
          <a:xfrm>
            <a:off x="202423" y="2527383"/>
            <a:ext cx="5058697" cy="1287042"/>
          </a:xfrm>
        </p:spPr>
        <p:txBody>
          <a:bodyPr/>
          <a:lstStyle/>
          <a:p>
            <a:r>
              <a:rPr lang="en-US" sz="3800" b="1" dirty="0">
                <a:solidFill>
                  <a:schemeClr val="bg1"/>
                </a:solidFill>
                <a:latin typeface="Times New Roman" panose="02020603050405020304" pitchFamily="18" charset="0"/>
                <a:cs typeface="Times New Roman" panose="02020603050405020304" pitchFamily="18" charset="0"/>
              </a:rPr>
              <a:t>Disease Surveillance &amp; Recovery Report</a:t>
            </a:r>
          </a:p>
        </p:txBody>
      </p:sp>
      <p:pic>
        <p:nvPicPr>
          <p:cNvPr id="11" name="Picture 10">
            <a:extLst>
              <a:ext uri="{FF2B5EF4-FFF2-40B4-BE49-F238E27FC236}">
                <a16:creationId xmlns:a16="http://schemas.microsoft.com/office/drawing/2014/main" id="{1D232A61-3EBC-1C87-246F-769AD62596F4}"/>
              </a:ext>
            </a:extLst>
          </p:cNvPr>
          <p:cNvPicPr>
            <a:picLocks noChangeAspect="1"/>
          </p:cNvPicPr>
          <p:nvPr/>
        </p:nvPicPr>
        <p:blipFill>
          <a:blip r:embed="rId3"/>
          <a:stretch>
            <a:fillRect/>
          </a:stretch>
        </p:blipFill>
        <p:spPr>
          <a:xfrm>
            <a:off x="5402517" y="957236"/>
            <a:ext cx="6587060" cy="4912619"/>
          </a:xfrm>
          <a:prstGeom prst="rect">
            <a:avLst/>
          </a:prstGeom>
        </p:spPr>
      </p:pic>
      <p:sp>
        <p:nvSpPr>
          <p:cNvPr id="3" name="TextBox 2">
            <a:extLst>
              <a:ext uri="{FF2B5EF4-FFF2-40B4-BE49-F238E27FC236}">
                <a16:creationId xmlns:a16="http://schemas.microsoft.com/office/drawing/2014/main" id="{EBB8D967-661B-DBF8-BF53-6F08C9D459AD}"/>
              </a:ext>
            </a:extLst>
          </p:cNvPr>
          <p:cNvSpPr txBox="1"/>
          <p:nvPr/>
        </p:nvSpPr>
        <p:spPr>
          <a:xfrm>
            <a:off x="2293651" y="4147984"/>
            <a:ext cx="303816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Present By :-</a:t>
            </a:r>
            <a:r>
              <a:rPr lang="en-IN" b="1" dirty="0">
                <a:solidFill>
                  <a:schemeClr val="bg1"/>
                </a:solidFill>
                <a:latin typeface="Times New Roman" panose="02020603050405020304" pitchFamily="18" charset="0"/>
                <a:cs typeface="Times New Roman" panose="02020603050405020304" pitchFamily="18" charset="0"/>
              </a:rPr>
              <a:t> Sarthak Salvi</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7097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C99CA1D6-0F7A-BA9B-47C4-01AFECC5059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7B6A8A4-12F5-4DEE-5847-FC8F27A18AE4}"/>
              </a:ext>
            </a:extLst>
          </p:cNvPr>
          <p:cNvSpPr>
            <a:spLocks noGrp="1"/>
          </p:cNvSpPr>
          <p:nvPr>
            <p:ph type="ctrTitle"/>
          </p:nvPr>
        </p:nvSpPr>
        <p:spPr>
          <a:xfrm>
            <a:off x="457200" y="1070901"/>
            <a:ext cx="11265407" cy="551422"/>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Main Dashboard Highlights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40ED5F12-B52C-B431-E621-78EC134567EE}"/>
              </a:ext>
            </a:extLst>
          </p:cNvPr>
          <p:cNvSpPr txBox="1"/>
          <p:nvPr/>
        </p:nvSpPr>
        <p:spPr>
          <a:xfrm>
            <a:off x="259079" y="5787099"/>
            <a:ext cx="1166164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Key visualizations in the dashboard include column charts &amp; its types, pie chart and line chart representing metrics such as Total Patients, Average Stay, and Recovery Rate. Filters allow users to interact with the data, ensuring tailored views for specific analyses or reports.</a:t>
            </a:r>
          </a:p>
        </p:txBody>
      </p:sp>
      <p:sp>
        <p:nvSpPr>
          <p:cNvPr id="22" name="Rectangle 3">
            <a:extLst>
              <a:ext uri="{FF2B5EF4-FFF2-40B4-BE49-F238E27FC236}">
                <a16:creationId xmlns:a16="http://schemas.microsoft.com/office/drawing/2014/main" id="{91401D5B-BCEE-8EDF-E166-F41A790695F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F1C005C-26ED-8B99-4E03-92CEC9029264}"/>
              </a:ext>
            </a:extLst>
          </p:cNvPr>
          <p:cNvPicPr>
            <a:picLocks noChangeAspect="1"/>
          </p:cNvPicPr>
          <p:nvPr/>
        </p:nvPicPr>
        <p:blipFill>
          <a:blip r:embed="rId3"/>
          <a:srcRect r="341"/>
          <a:stretch/>
        </p:blipFill>
        <p:spPr>
          <a:xfrm>
            <a:off x="1213103" y="1930480"/>
            <a:ext cx="9720368" cy="3445223"/>
          </a:xfrm>
          <a:prstGeom prst="rect">
            <a:avLst/>
          </a:prstGeom>
        </p:spPr>
      </p:pic>
      <p:pic>
        <p:nvPicPr>
          <p:cNvPr id="9" name="Picture 8">
            <a:extLst>
              <a:ext uri="{FF2B5EF4-FFF2-40B4-BE49-F238E27FC236}">
                <a16:creationId xmlns:a16="http://schemas.microsoft.com/office/drawing/2014/main" id="{699F7A77-2445-0E2A-8056-98B2AD0E6702}"/>
              </a:ext>
            </a:extLst>
          </p:cNvPr>
          <p:cNvPicPr>
            <a:picLocks noChangeAspect="1"/>
          </p:cNvPicPr>
          <p:nvPr/>
        </p:nvPicPr>
        <p:blipFill>
          <a:blip r:embed="rId4"/>
          <a:stretch>
            <a:fillRect/>
          </a:stretch>
        </p:blipFill>
        <p:spPr>
          <a:xfrm>
            <a:off x="0" y="1700981"/>
            <a:ext cx="12192000" cy="3962398"/>
          </a:xfrm>
          <a:prstGeom prst="rect">
            <a:avLst/>
          </a:prstGeom>
        </p:spPr>
      </p:pic>
    </p:spTree>
    <p:extLst>
      <p:ext uri="{BB962C8B-B14F-4D97-AF65-F5344CB8AC3E}">
        <p14:creationId xmlns:p14="http://schemas.microsoft.com/office/powerpoint/2010/main" val="32660837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F0A9E220-2904-3C5C-742B-CE383EB2985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C558997-768F-F7CB-CCF3-4D25A6F2C3BF}"/>
              </a:ext>
            </a:extLst>
          </p:cNvPr>
          <p:cNvSpPr>
            <a:spLocks noGrp="1"/>
          </p:cNvSpPr>
          <p:nvPr>
            <p:ph type="ctrTitle"/>
          </p:nvPr>
        </p:nvSpPr>
        <p:spPr>
          <a:xfrm>
            <a:off x="457200" y="1070901"/>
            <a:ext cx="11265407" cy="551422"/>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INSIGHTS &amp; Strategic Implications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7385A80-337A-C554-E02E-FF3078738DAF}"/>
              </a:ext>
            </a:extLst>
          </p:cNvPr>
          <p:cNvSpPr txBox="1"/>
          <p:nvPr/>
        </p:nvSpPr>
        <p:spPr>
          <a:xfrm>
            <a:off x="318367" y="2212452"/>
            <a:ext cx="5771536"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Data-driven surveillance empowers timely healthcare response and policy decisions.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Analysis reveals disease spread varies significantly across different states. </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Seasonal illnesses mostly affect children, while long-term diseases cause longer hospital stays. This shows the need for focused healthcare efforts based on age and location.</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22" name="Rectangle 3">
            <a:extLst>
              <a:ext uri="{FF2B5EF4-FFF2-40B4-BE49-F238E27FC236}">
                <a16:creationId xmlns:a16="http://schemas.microsoft.com/office/drawing/2014/main" id="{B0FE98AF-099A-775D-486E-0537D7AD6B4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B66C0161-24B1-C9CF-BB14-9B3A15946436}"/>
              </a:ext>
            </a:extLst>
          </p:cNvPr>
          <p:cNvPicPr>
            <a:picLocks noChangeAspect="1"/>
          </p:cNvPicPr>
          <p:nvPr/>
        </p:nvPicPr>
        <p:blipFill>
          <a:blip r:embed="rId3"/>
          <a:stretch>
            <a:fillRect/>
          </a:stretch>
        </p:blipFill>
        <p:spPr>
          <a:xfrm>
            <a:off x="6102099" y="1871047"/>
            <a:ext cx="6540602" cy="4043471"/>
          </a:xfrm>
          <a:prstGeom prst="rect">
            <a:avLst/>
          </a:prstGeom>
        </p:spPr>
      </p:pic>
    </p:spTree>
    <p:extLst>
      <p:ext uri="{BB962C8B-B14F-4D97-AF65-F5344CB8AC3E}">
        <p14:creationId xmlns:p14="http://schemas.microsoft.com/office/powerpoint/2010/main" val="32649729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A12BF006-A373-A6E6-106B-7BC9E0FFDD8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B060101-BA17-0CB0-46E9-A79C242F2DAB}"/>
              </a:ext>
            </a:extLst>
          </p:cNvPr>
          <p:cNvSpPr>
            <a:spLocks noGrp="1"/>
          </p:cNvSpPr>
          <p:nvPr>
            <p:ph type="ctrTitle"/>
          </p:nvPr>
        </p:nvSpPr>
        <p:spPr>
          <a:xfrm>
            <a:off x="457200" y="1070901"/>
            <a:ext cx="11265407" cy="551422"/>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Who Can Use THESE ANAYLSIS?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4CCE60B2-32F6-98F4-79AA-907588675CF9}"/>
              </a:ext>
            </a:extLst>
          </p:cNvPr>
          <p:cNvSpPr txBox="1"/>
          <p:nvPr/>
        </p:nvSpPr>
        <p:spPr>
          <a:xfrm>
            <a:off x="318367" y="2212452"/>
            <a:ext cx="5771536"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Government Health Departments for planning and resource allocation.</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Hospital for patient trend monitoring.</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Researchers &amp; Epidemiologists for disease pattern analysis.</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22" name="Rectangle 3">
            <a:extLst>
              <a:ext uri="{FF2B5EF4-FFF2-40B4-BE49-F238E27FC236}">
                <a16:creationId xmlns:a16="http://schemas.microsoft.com/office/drawing/2014/main" id="{A8ADC374-6C9F-DC46-810D-471819588B5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2E4A873-1516-1BA6-758A-F052C7FA3479}"/>
              </a:ext>
            </a:extLst>
          </p:cNvPr>
          <p:cNvPicPr>
            <a:picLocks noChangeAspect="1"/>
          </p:cNvPicPr>
          <p:nvPr/>
        </p:nvPicPr>
        <p:blipFill>
          <a:blip r:embed="rId3"/>
          <a:stretch>
            <a:fillRect/>
          </a:stretch>
        </p:blipFill>
        <p:spPr>
          <a:xfrm>
            <a:off x="7111133" y="1622323"/>
            <a:ext cx="4762500" cy="4286250"/>
          </a:xfrm>
          <a:prstGeom prst="rect">
            <a:avLst/>
          </a:prstGeom>
        </p:spPr>
      </p:pic>
    </p:spTree>
    <p:extLst>
      <p:ext uri="{BB962C8B-B14F-4D97-AF65-F5344CB8AC3E}">
        <p14:creationId xmlns:p14="http://schemas.microsoft.com/office/powerpoint/2010/main" val="3560026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C20E92CD-186A-8743-6ED0-C3848DFB277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3FDA9DB-DC8F-6A33-08C4-F229AFF74E22}"/>
              </a:ext>
            </a:extLst>
          </p:cNvPr>
          <p:cNvSpPr>
            <a:spLocks noGrp="1"/>
          </p:cNvSpPr>
          <p:nvPr>
            <p:ph type="ctrTitle"/>
          </p:nvPr>
        </p:nvSpPr>
        <p:spPr>
          <a:xfrm>
            <a:off x="457200" y="1070901"/>
            <a:ext cx="11265407" cy="551422"/>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CONCLUSION</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C253472-2E29-661F-6E86-4D9B766DD28D}"/>
              </a:ext>
            </a:extLst>
          </p:cNvPr>
          <p:cNvSpPr txBox="1"/>
          <p:nvPr/>
        </p:nvSpPr>
        <p:spPr>
          <a:xfrm>
            <a:off x="2812711" y="2079473"/>
            <a:ext cx="6554383" cy="3139321"/>
          </a:xfrm>
          <a:prstGeom prst="rect">
            <a:avLst/>
          </a:prstGeom>
          <a:noFill/>
        </p:spPr>
        <p:txBody>
          <a:bodyPr wrap="square" rtlCol="0">
            <a:spAutoFit/>
          </a:bodyPr>
          <a:lstStyle/>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Transformed raw patient data into meaningful insights using Excel dashboards.</a:t>
            </a:r>
          </a:p>
          <a:p>
            <a:pP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Identified disease patterns by state, age, and gender for targeted healthcare actions.</a:t>
            </a:r>
          </a:p>
          <a:p>
            <a:pP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Recovery vs. Death trends highlighted areas needing urgent medical focus.</a:t>
            </a:r>
          </a:p>
          <a:p>
            <a:pP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The model is scalable and can be adapted for future disease tracking like COVID-19 or malaria.</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22" name="Rectangle 3">
            <a:extLst>
              <a:ext uri="{FF2B5EF4-FFF2-40B4-BE49-F238E27FC236}">
                <a16:creationId xmlns:a16="http://schemas.microsoft.com/office/drawing/2014/main" id="{4E9B0F43-C22B-5A1F-D7E4-04B77833584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84301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58426F8C-0F96-2FA7-718C-671DE11CAEE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756A0E8-0BD6-BC99-1704-138087459889}"/>
              </a:ext>
            </a:extLst>
          </p:cNvPr>
          <p:cNvSpPr>
            <a:spLocks noGrp="1"/>
          </p:cNvSpPr>
          <p:nvPr>
            <p:ph type="ctrTitle"/>
          </p:nvPr>
        </p:nvSpPr>
        <p:spPr>
          <a:xfrm>
            <a:off x="201562" y="2771881"/>
            <a:ext cx="10948220" cy="1082359"/>
          </a:xfrm>
        </p:spPr>
        <p:txBody>
          <a:bodyPr/>
          <a:lstStyle/>
          <a:p>
            <a:pPr algn="ctr"/>
            <a:r>
              <a:rPr lang="en-IN" sz="5000" b="1" dirty="0">
                <a:solidFill>
                  <a:schemeClr val="bg1"/>
                </a:solidFill>
                <a:latin typeface="Times New Roman" panose="02020603050405020304" pitchFamily="18" charset="0"/>
                <a:cs typeface="Times New Roman" panose="02020603050405020304" pitchFamily="18" charset="0"/>
              </a:rPr>
              <a:t>THANK YOU </a:t>
            </a:r>
            <a:r>
              <a:rPr lang="en-IN" sz="5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endParaRPr lang="en-US" sz="5000" b="1" dirty="0">
              <a:solidFill>
                <a:schemeClr val="bg1"/>
              </a:solidFill>
              <a:latin typeface="Times New Roman" panose="02020603050405020304" pitchFamily="18" charset="0"/>
              <a:cs typeface="Times New Roman" panose="02020603050405020304" pitchFamily="18" charset="0"/>
            </a:endParaRPr>
          </a:p>
        </p:txBody>
      </p:sp>
      <p:sp>
        <p:nvSpPr>
          <p:cNvPr id="22" name="Rectangle 3">
            <a:extLst>
              <a:ext uri="{FF2B5EF4-FFF2-40B4-BE49-F238E27FC236}">
                <a16:creationId xmlns:a16="http://schemas.microsoft.com/office/drawing/2014/main" id="{B28FD807-89F7-A052-28E6-11711EB9AAC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289599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457200" y="1070901"/>
            <a:ext cx="11265407" cy="551422"/>
          </a:xfrm>
        </p:spPr>
        <p:txBody>
          <a:bodyPr/>
          <a:lstStyle/>
          <a:p>
            <a:pPr algn="ctr"/>
            <a:r>
              <a:rPr lang="en-US" b="1">
                <a:solidFill>
                  <a:schemeClr val="bg1"/>
                </a:solidFill>
                <a:latin typeface="Times New Roman" panose="02020603050405020304" pitchFamily="18" charset="0"/>
                <a:cs typeface="Times New Roman" panose="02020603050405020304" pitchFamily="18" charset="0"/>
              </a:rPr>
              <a:t>Objective of the Project</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46C0CA4-D756-D430-FC34-1DE9406F3857}"/>
              </a:ext>
            </a:extLst>
          </p:cNvPr>
          <p:cNvSpPr txBox="1"/>
          <p:nvPr/>
        </p:nvSpPr>
        <p:spPr>
          <a:xfrm>
            <a:off x="373626" y="1828800"/>
            <a:ext cx="6646606" cy="313932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Goal :-  </a:t>
            </a:r>
          </a:p>
          <a:p>
            <a:r>
              <a:rPr lang="en-US" dirty="0">
                <a:solidFill>
                  <a:schemeClr val="bg1"/>
                </a:solidFill>
                <a:latin typeface="Times New Roman" panose="02020603050405020304" pitchFamily="18" charset="0"/>
                <a:cs typeface="Times New Roman" panose="02020603050405020304" pitchFamily="18" charset="0"/>
              </a:rPr>
              <a:t>To monitor disease spread, recovery and impact across Indian states using patient data.</a:t>
            </a:r>
          </a:p>
          <a:p>
            <a:endParaRPr lang="en-US" b="1"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a:p>
            <a:pPr>
              <a:buNone/>
            </a:pPr>
            <a:r>
              <a:rPr lang="en-US" b="1" dirty="0">
                <a:solidFill>
                  <a:schemeClr val="bg1"/>
                </a:solidFill>
                <a:latin typeface="Times New Roman" panose="02020603050405020304" pitchFamily="18" charset="0"/>
                <a:cs typeface="Times New Roman" panose="02020603050405020304" pitchFamily="18" charset="0"/>
              </a:rPr>
              <a:t>Scope :-</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Track patient demographics</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Identify trends by state, gender, age</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Evaluate recovery outcomes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2" name="Rectangle 3">
            <a:extLst>
              <a:ext uri="{FF2B5EF4-FFF2-40B4-BE49-F238E27FC236}">
                <a16:creationId xmlns:a16="http://schemas.microsoft.com/office/drawing/2014/main" id="{10951A69-C0F3-2746-F9C9-47EA485A91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9E759DC-A14B-89A7-64AE-2A426497ACCC}"/>
              </a:ext>
            </a:extLst>
          </p:cNvPr>
          <p:cNvPicPr>
            <a:picLocks noChangeAspect="1"/>
          </p:cNvPicPr>
          <p:nvPr/>
        </p:nvPicPr>
        <p:blipFill>
          <a:blip r:embed="rId3"/>
          <a:stretch>
            <a:fillRect/>
          </a:stretch>
        </p:blipFill>
        <p:spPr>
          <a:xfrm>
            <a:off x="7760057" y="1465181"/>
            <a:ext cx="3962550" cy="3927637"/>
          </a:xfrm>
          <a:prstGeom prst="rect">
            <a:avLst/>
          </a:prstGeom>
        </p:spPr>
      </p:pic>
    </p:spTree>
    <p:extLst>
      <p:ext uri="{BB962C8B-B14F-4D97-AF65-F5344CB8AC3E}">
        <p14:creationId xmlns:p14="http://schemas.microsoft.com/office/powerpoint/2010/main" val="10397590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A96A5E59-29A6-7206-87D3-D5AE24B0620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8F4E898-B084-6BCD-2683-B0A07DEB4F09}"/>
              </a:ext>
            </a:extLst>
          </p:cNvPr>
          <p:cNvSpPr>
            <a:spLocks noGrp="1"/>
          </p:cNvSpPr>
          <p:nvPr>
            <p:ph type="ctrTitle"/>
          </p:nvPr>
        </p:nvSpPr>
        <p:spPr>
          <a:xfrm>
            <a:off x="457200" y="1070901"/>
            <a:ext cx="11265407" cy="551422"/>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Raw Data &amp; Cleaning Process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065C6948-1B40-E30D-50B2-3D927BABFA82}"/>
              </a:ext>
            </a:extLst>
          </p:cNvPr>
          <p:cNvSpPr txBox="1"/>
          <p:nvPr/>
        </p:nvSpPr>
        <p:spPr>
          <a:xfrm>
            <a:off x="373626" y="1828800"/>
            <a:ext cx="6646606" cy="313932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Contains columns :-</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Patient ID, Name, Age, Gender, State</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Disease, Admission &amp; Discharge Dates, Outcome</a:t>
            </a:r>
          </a:p>
          <a:p>
            <a:pPr marL="742950" lvl="1" indent="-285750">
              <a:buFont typeface="Arial" panose="020B0604020202020204" pitchFamily="34" charset="0"/>
              <a:buChar char="•"/>
            </a:pPr>
            <a:endParaRPr lang="en-US" b="1"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b="1"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b="1"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Issues Resolved :-</a:t>
            </a:r>
            <a:endParaRPr lang="en-US" dirty="0"/>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Calculated Length of Stay</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Created Age Groups: Child, Adult, Senior</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Standardized dates &amp; removed anomalies</a:t>
            </a:r>
          </a:p>
        </p:txBody>
      </p:sp>
      <p:sp>
        <p:nvSpPr>
          <p:cNvPr id="22" name="Rectangle 3">
            <a:extLst>
              <a:ext uri="{FF2B5EF4-FFF2-40B4-BE49-F238E27FC236}">
                <a16:creationId xmlns:a16="http://schemas.microsoft.com/office/drawing/2014/main" id="{C8CBD117-D579-A7E4-4A04-8D5B3971C94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2176435E-0C61-05C7-29E7-C3E8D06F108A}"/>
              </a:ext>
            </a:extLst>
          </p:cNvPr>
          <p:cNvPicPr>
            <a:picLocks noChangeAspect="1"/>
          </p:cNvPicPr>
          <p:nvPr/>
        </p:nvPicPr>
        <p:blipFill>
          <a:blip r:embed="rId3"/>
          <a:stretch>
            <a:fillRect/>
          </a:stretch>
        </p:blipFill>
        <p:spPr>
          <a:xfrm>
            <a:off x="6089903" y="1346612"/>
            <a:ext cx="6527852" cy="4334153"/>
          </a:xfrm>
          <a:prstGeom prst="rect">
            <a:avLst/>
          </a:prstGeom>
        </p:spPr>
      </p:pic>
    </p:spTree>
    <p:extLst>
      <p:ext uri="{BB962C8B-B14F-4D97-AF65-F5344CB8AC3E}">
        <p14:creationId xmlns:p14="http://schemas.microsoft.com/office/powerpoint/2010/main" val="7964390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1878E9F9-2DFE-4E15-28A5-71B688696BC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1291B1A-CE3C-B6C7-77E9-460ADAFD1119}"/>
              </a:ext>
            </a:extLst>
          </p:cNvPr>
          <p:cNvSpPr>
            <a:spLocks noGrp="1"/>
          </p:cNvSpPr>
          <p:nvPr>
            <p:ph type="ctrTitle"/>
          </p:nvPr>
        </p:nvSpPr>
        <p:spPr>
          <a:xfrm>
            <a:off x="457200" y="1070901"/>
            <a:ext cx="11265407" cy="551422"/>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Pivot Charts Used</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17E968EB-6DC0-D8C2-E45B-7C2FEB556681}"/>
              </a:ext>
            </a:extLst>
          </p:cNvPr>
          <p:cNvSpPr txBox="1"/>
          <p:nvPr/>
        </p:nvSpPr>
        <p:spPr>
          <a:xfrm>
            <a:off x="255638" y="1720840"/>
            <a:ext cx="6351639" cy="341632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 dashboard features five primary pivot charts: </a:t>
            </a:r>
          </a:p>
          <a:p>
            <a:r>
              <a:rPr lang="en-US" dirty="0">
                <a:solidFill>
                  <a:schemeClr val="bg1"/>
                </a:solidFill>
                <a:latin typeface="Times New Roman" panose="02020603050405020304" pitchFamily="18" charset="0"/>
                <a:cs typeface="Times New Roman" panose="02020603050405020304" pitchFamily="18" charset="0"/>
              </a:rPr>
              <a:t>PT1 :- Disease Distribution by State</a:t>
            </a:r>
          </a:p>
          <a:p>
            <a:r>
              <a:rPr lang="en-US" dirty="0">
                <a:solidFill>
                  <a:schemeClr val="bg1"/>
                </a:solidFill>
                <a:latin typeface="Times New Roman" panose="02020603050405020304" pitchFamily="18" charset="0"/>
                <a:cs typeface="Times New Roman" panose="02020603050405020304" pitchFamily="18" charset="0"/>
              </a:rPr>
              <a:t>PT2 :- Disease Cases by Gender</a:t>
            </a:r>
          </a:p>
          <a:p>
            <a:r>
              <a:rPr lang="en-US" dirty="0">
                <a:solidFill>
                  <a:schemeClr val="bg1"/>
                </a:solidFill>
                <a:latin typeface="Times New Roman" panose="02020603050405020304" pitchFamily="18" charset="0"/>
                <a:cs typeface="Times New Roman" panose="02020603050405020304" pitchFamily="18" charset="0"/>
              </a:rPr>
              <a:t>PT3 :- Monthly Disease Trends</a:t>
            </a:r>
          </a:p>
          <a:p>
            <a:r>
              <a:rPr lang="en-US" dirty="0">
                <a:solidFill>
                  <a:schemeClr val="bg1"/>
                </a:solidFill>
                <a:latin typeface="Times New Roman" panose="02020603050405020304" pitchFamily="18" charset="0"/>
                <a:cs typeface="Times New Roman" panose="02020603050405020304" pitchFamily="18" charset="0"/>
              </a:rPr>
              <a:t>PT4:- Recovery vs Death Analysis</a:t>
            </a:r>
          </a:p>
          <a:p>
            <a:r>
              <a:rPr lang="en-US" dirty="0">
                <a:solidFill>
                  <a:schemeClr val="bg1"/>
                </a:solidFill>
                <a:latin typeface="Times New Roman" panose="02020603050405020304" pitchFamily="18" charset="0"/>
                <a:cs typeface="Times New Roman" panose="02020603050405020304" pitchFamily="18" charset="0"/>
              </a:rPr>
              <a:t>PT5:- Disease Spread by Age Group</a:t>
            </a: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These charts provide a comprehensive view of disease patterns across demographics, facilitating effective analysis and interpretation of the dataset.</a:t>
            </a:r>
          </a:p>
        </p:txBody>
      </p:sp>
      <p:sp>
        <p:nvSpPr>
          <p:cNvPr id="22" name="Rectangle 3">
            <a:extLst>
              <a:ext uri="{FF2B5EF4-FFF2-40B4-BE49-F238E27FC236}">
                <a16:creationId xmlns:a16="http://schemas.microsoft.com/office/drawing/2014/main" id="{36342D7C-283A-4B39-7236-A80956B816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 name="Picture 19">
            <a:extLst>
              <a:ext uri="{FF2B5EF4-FFF2-40B4-BE49-F238E27FC236}">
                <a16:creationId xmlns:a16="http://schemas.microsoft.com/office/drawing/2014/main" id="{29E782EB-9C8F-F2D6-7F0B-E6956B0413F1}"/>
              </a:ext>
            </a:extLst>
          </p:cNvPr>
          <p:cNvPicPr>
            <a:picLocks noChangeAspect="1"/>
          </p:cNvPicPr>
          <p:nvPr/>
        </p:nvPicPr>
        <p:blipFill>
          <a:blip r:embed="rId3"/>
          <a:stretch>
            <a:fillRect/>
          </a:stretch>
        </p:blipFill>
        <p:spPr>
          <a:xfrm>
            <a:off x="6607277" y="1622323"/>
            <a:ext cx="5495925" cy="4114800"/>
          </a:xfrm>
          <a:prstGeom prst="rect">
            <a:avLst/>
          </a:prstGeom>
        </p:spPr>
      </p:pic>
    </p:spTree>
    <p:extLst>
      <p:ext uri="{BB962C8B-B14F-4D97-AF65-F5344CB8AC3E}">
        <p14:creationId xmlns:p14="http://schemas.microsoft.com/office/powerpoint/2010/main" val="41186046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6694449B-7AED-40DC-D9C6-F95F92439BB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3150A88-51AE-EDD9-2648-D9114A2A9177}"/>
              </a:ext>
            </a:extLst>
          </p:cNvPr>
          <p:cNvSpPr>
            <a:spLocks noGrp="1"/>
          </p:cNvSpPr>
          <p:nvPr>
            <p:ph type="ctrTitle"/>
          </p:nvPr>
        </p:nvSpPr>
        <p:spPr>
          <a:xfrm>
            <a:off x="457200" y="1070901"/>
            <a:ext cx="11265407" cy="551422"/>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Disease Distribution by State</a:t>
            </a:r>
          </a:p>
        </p:txBody>
      </p:sp>
      <p:sp>
        <p:nvSpPr>
          <p:cNvPr id="21" name="TextBox 20">
            <a:extLst>
              <a:ext uri="{FF2B5EF4-FFF2-40B4-BE49-F238E27FC236}">
                <a16:creationId xmlns:a16="http://schemas.microsoft.com/office/drawing/2014/main" id="{4A778361-6EFD-A0B5-4573-F9F4827AD964}"/>
              </a:ext>
            </a:extLst>
          </p:cNvPr>
          <p:cNvSpPr txBox="1"/>
          <p:nvPr/>
        </p:nvSpPr>
        <p:spPr>
          <a:xfrm>
            <a:off x="255639" y="1720840"/>
            <a:ext cx="4630994" cy="3139321"/>
          </a:xfrm>
          <a:prstGeom prst="rect">
            <a:avLst/>
          </a:prstGeom>
          <a:noFill/>
        </p:spPr>
        <p:txBody>
          <a:bodyPr wrap="square" rtlCol="0">
            <a:spAutoFit/>
          </a:bodyPr>
          <a:lstStyle/>
          <a:p>
            <a:pPr>
              <a:buNone/>
            </a:pPr>
            <a:r>
              <a:rPr lang="en-US" dirty="0">
                <a:solidFill>
                  <a:schemeClr val="bg1"/>
                </a:solidFill>
                <a:latin typeface="Times New Roman" panose="02020603050405020304" pitchFamily="18" charset="0"/>
                <a:cs typeface="Times New Roman" panose="02020603050405020304" pitchFamily="18" charset="0"/>
              </a:rPr>
              <a:t>Purpose:</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To visualize which states have the highest and lowest number of disease cases.</a:t>
            </a: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dirty="0">
                <a:solidFill>
                  <a:schemeClr val="bg1"/>
                </a:solidFill>
                <a:latin typeface="Times New Roman" panose="02020603050405020304" pitchFamily="18" charset="0"/>
                <a:cs typeface="Times New Roman" panose="02020603050405020304" pitchFamily="18" charset="0"/>
              </a:rPr>
              <a:t>Key Insight:</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States like [e.g., Uttar Pradesh, Maharashtra] show a higher number of reported cases, indicating a need for better healthcare support.</a:t>
            </a:r>
          </a:p>
        </p:txBody>
      </p:sp>
      <p:sp>
        <p:nvSpPr>
          <p:cNvPr id="22" name="Rectangle 3">
            <a:extLst>
              <a:ext uri="{FF2B5EF4-FFF2-40B4-BE49-F238E27FC236}">
                <a16:creationId xmlns:a16="http://schemas.microsoft.com/office/drawing/2014/main" id="{61545395-3656-9D93-4CBC-D4B1A909E3A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15DB6EEB-A0FA-6D4F-F33F-4F40FBEFBF71}"/>
              </a:ext>
            </a:extLst>
          </p:cNvPr>
          <p:cNvPicPr>
            <a:picLocks noChangeAspect="1"/>
          </p:cNvPicPr>
          <p:nvPr/>
        </p:nvPicPr>
        <p:blipFill>
          <a:blip r:embed="rId3"/>
          <a:stretch>
            <a:fillRect/>
          </a:stretch>
        </p:blipFill>
        <p:spPr>
          <a:xfrm>
            <a:off x="5491315" y="1622323"/>
            <a:ext cx="6558117" cy="3873703"/>
          </a:xfrm>
          <a:prstGeom prst="rect">
            <a:avLst/>
          </a:prstGeom>
        </p:spPr>
      </p:pic>
    </p:spTree>
    <p:extLst>
      <p:ext uri="{BB962C8B-B14F-4D97-AF65-F5344CB8AC3E}">
        <p14:creationId xmlns:p14="http://schemas.microsoft.com/office/powerpoint/2010/main" val="1198228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CA45C084-7F9C-5E68-96C1-30ECF202683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E8EDF27-A4F0-C1F7-97D7-BA18ABAA4595}"/>
              </a:ext>
            </a:extLst>
          </p:cNvPr>
          <p:cNvSpPr>
            <a:spLocks noGrp="1"/>
          </p:cNvSpPr>
          <p:nvPr>
            <p:ph type="ctrTitle"/>
          </p:nvPr>
        </p:nvSpPr>
        <p:spPr>
          <a:xfrm>
            <a:off x="457200" y="1070901"/>
            <a:ext cx="11265407" cy="551422"/>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Disease CASES by Age Group</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4FBACF03-C806-6F54-9111-ECE08C2E1140}"/>
              </a:ext>
            </a:extLst>
          </p:cNvPr>
          <p:cNvSpPr txBox="1"/>
          <p:nvPr/>
        </p:nvSpPr>
        <p:spPr>
          <a:xfrm>
            <a:off x="255639" y="1720840"/>
            <a:ext cx="4630994" cy="3416320"/>
          </a:xfrm>
          <a:prstGeom prst="rect">
            <a:avLst/>
          </a:prstGeom>
          <a:noFill/>
        </p:spPr>
        <p:txBody>
          <a:bodyPr wrap="square" rtlCol="0">
            <a:spAutoFit/>
          </a:bodyPr>
          <a:lstStyle/>
          <a:p>
            <a:pPr>
              <a:buNone/>
            </a:pPr>
            <a:r>
              <a:rPr lang="en-US" b="1" dirty="0">
                <a:solidFill>
                  <a:schemeClr val="bg1"/>
                </a:solidFill>
                <a:latin typeface="Times New Roman" panose="02020603050405020304" pitchFamily="18" charset="0"/>
                <a:cs typeface="Times New Roman" panose="02020603050405020304" pitchFamily="18" charset="0"/>
              </a:rPr>
              <a:t>Purpose:</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To analyze which age groups are most affected by each disease.</a:t>
            </a: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r>
              <a:rPr lang="en-US" b="1" dirty="0">
                <a:solidFill>
                  <a:schemeClr val="bg1"/>
                </a:solidFill>
                <a:latin typeface="Times New Roman" panose="02020603050405020304" pitchFamily="18" charset="0"/>
                <a:cs typeface="Times New Roman" panose="02020603050405020304" pitchFamily="18" charset="0"/>
              </a:rPr>
              <a:t>Key Insight:</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Children are mostly affected by seasonal illnesses, while seniors show more cases of long-term diseases like Diabetes and Tuberculosis.</a:t>
            </a:r>
          </a:p>
        </p:txBody>
      </p:sp>
      <p:sp>
        <p:nvSpPr>
          <p:cNvPr id="22" name="Rectangle 3">
            <a:extLst>
              <a:ext uri="{FF2B5EF4-FFF2-40B4-BE49-F238E27FC236}">
                <a16:creationId xmlns:a16="http://schemas.microsoft.com/office/drawing/2014/main" id="{CCB96B9A-4B29-6ED2-FCFD-ED6B6EE891A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0FB13F43-F069-36D2-93D1-3866F96BEDB2}"/>
              </a:ext>
            </a:extLst>
          </p:cNvPr>
          <p:cNvPicPr>
            <a:picLocks noChangeAspect="1"/>
          </p:cNvPicPr>
          <p:nvPr/>
        </p:nvPicPr>
        <p:blipFill>
          <a:blip r:embed="rId3"/>
          <a:stretch>
            <a:fillRect/>
          </a:stretch>
        </p:blipFill>
        <p:spPr>
          <a:xfrm>
            <a:off x="5446753" y="1720840"/>
            <a:ext cx="6617428" cy="3820434"/>
          </a:xfrm>
          <a:prstGeom prst="rect">
            <a:avLst/>
          </a:prstGeom>
        </p:spPr>
      </p:pic>
    </p:spTree>
    <p:extLst>
      <p:ext uri="{BB962C8B-B14F-4D97-AF65-F5344CB8AC3E}">
        <p14:creationId xmlns:p14="http://schemas.microsoft.com/office/powerpoint/2010/main" val="38234796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2A1FB79B-1C25-E3EA-2C1E-0027DF6461C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F73DB67-4D48-F5A2-9F43-CA3F0BA5322D}"/>
              </a:ext>
            </a:extLst>
          </p:cNvPr>
          <p:cNvSpPr>
            <a:spLocks noGrp="1"/>
          </p:cNvSpPr>
          <p:nvPr>
            <p:ph type="ctrTitle"/>
          </p:nvPr>
        </p:nvSpPr>
        <p:spPr>
          <a:xfrm>
            <a:off x="457200" y="1070901"/>
            <a:ext cx="11265407" cy="551422"/>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Disease Cases by GENDER</a:t>
            </a:r>
          </a:p>
        </p:txBody>
      </p:sp>
      <p:sp>
        <p:nvSpPr>
          <p:cNvPr id="21" name="TextBox 20">
            <a:extLst>
              <a:ext uri="{FF2B5EF4-FFF2-40B4-BE49-F238E27FC236}">
                <a16:creationId xmlns:a16="http://schemas.microsoft.com/office/drawing/2014/main" id="{05CF3131-FEED-A67B-F2CB-A6FCC6AA8666}"/>
              </a:ext>
            </a:extLst>
          </p:cNvPr>
          <p:cNvSpPr txBox="1"/>
          <p:nvPr/>
        </p:nvSpPr>
        <p:spPr>
          <a:xfrm>
            <a:off x="255639" y="1720840"/>
            <a:ext cx="4630994" cy="2862322"/>
          </a:xfrm>
          <a:prstGeom prst="rect">
            <a:avLst/>
          </a:prstGeom>
          <a:noFill/>
        </p:spPr>
        <p:txBody>
          <a:bodyPr wrap="square" rtlCol="0">
            <a:spAutoFit/>
          </a:bodyPr>
          <a:lstStyle/>
          <a:p>
            <a:pPr>
              <a:buNone/>
            </a:pPr>
            <a:r>
              <a:rPr lang="en-US" b="1" dirty="0">
                <a:solidFill>
                  <a:schemeClr val="bg1"/>
                </a:solidFill>
                <a:latin typeface="Times New Roman" panose="02020603050405020304" pitchFamily="18" charset="0"/>
                <a:cs typeface="Times New Roman" panose="02020603050405020304" pitchFamily="18" charset="0"/>
              </a:rPr>
              <a:t>Purpose:</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To understand if diseases are affecting males or females disproportionately.</a:t>
            </a: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r>
              <a:rPr lang="en-US" b="1" dirty="0">
                <a:solidFill>
                  <a:schemeClr val="bg1"/>
                </a:solidFill>
                <a:latin typeface="Times New Roman" panose="02020603050405020304" pitchFamily="18" charset="0"/>
                <a:cs typeface="Times New Roman" panose="02020603050405020304" pitchFamily="18" charset="0"/>
              </a:rPr>
              <a:t>Key Insight:</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Helps recognize if certain diseases are more common in a particular gender group.</a:t>
            </a:r>
          </a:p>
        </p:txBody>
      </p:sp>
      <p:sp>
        <p:nvSpPr>
          <p:cNvPr id="22" name="Rectangle 3">
            <a:extLst>
              <a:ext uri="{FF2B5EF4-FFF2-40B4-BE49-F238E27FC236}">
                <a16:creationId xmlns:a16="http://schemas.microsoft.com/office/drawing/2014/main" id="{D7C7EDE2-7626-0A8E-E9B7-592E21CB8B7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0790887-C874-263C-E53D-6A330D4A9AAC}"/>
              </a:ext>
            </a:extLst>
          </p:cNvPr>
          <p:cNvPicPr>
            <a:picLocks noChangeAspect="1"/>
          </p:cNvPicPr>
          <p:nvPr/>
        </p:nvPicPr>
        <p:blipFill>
          <a:blip r:embed="rId3"/>
          <a:stretch>
            <a:fillRect/>
          </a:stretch>
        </p:blipFill>
        <p:spPr>
          <a:xfrm>
            <a:off x="5733619" y="1720840"/>
            <a:ext cx="6310897" cy="3795055"/>
          </a:xfrm>
          <a:prstGeom prst="rect">
            <a:avLst/>
          </a:prstGeom>
        </p:spPr>
      </p:pic>
    </p:spTree>
    <p:extLst>
      <p:ext uri="{BB962C8B-B14F-4D97-AF65-F5344CB8AC3E}">
        <p14:creationId xmlns:p14="http://schemas.microsoft.com/office/powerpoint/2010/main" val="14238191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37478892-1A59-BA7C-A47C-BE17E5E0773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C9AD3B0-E7F0-1B25-A955-42B7BEA914F6}"/>
              </a:ext>
            </a:extLst>
          </p:cNvPr>
          <p:cNvSpPr>
            <a:spLocks noGrp="1"/>
          </p:cNvSpPr>
          <p:nvPr>
            <p:ph type="ctrTitle"/>
          </p:nvPr>
        </p:nvSpPr>
        <p:spPr>
          <a:xfrm>
            <a:off x="457200" y="1070901"/>
            <a:ext cx="11265407" cy="551422"/>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Outcomes: RECOVERY VS DEATH</a:t>
            </a:r>
          </a:p>
        </p:txBody>
      </p:sp>
      <p:sp>
        <p:nvSpPr>
          <p:cNvPr id="21" name="TextBox 20">
            <a:extLst>
              <a:ext uri="{FF2B5EF4-FFF2-40B4-BE49-F238E27FC236}">
                <a16:creationId xmlns:a16="http://schemas.microsoft.com/office/drawing/2014/main" id="{BCF0DFB2-3545-E728-92A5-DDE5054164D1}"/>
              </a:ext>
            </a:extLst>
          </p:cNvPr>
          <p:cNvSpPr txBox="1"/>
          <p:nvPr/>
        </p:nvSpPr>
        <p:spPr>
          <a:xfrm>
            <a:off x="255639" y="1720840"/>
            <a:ext cx="4630994" cy="3416320"/>
          </a:xfrm>
          <a:prstGeom prst="rect">
            <a:avLst/>
          </a:prstGeom>
          <a:noFill/>
        </p:spPr>
        <p:txBody>
          <a:bodyPr wrap="square" rtlCol="0">
            <a:spAutoFit/>
          </a:bodyPr>
          <a:lstStyle/>
          <a:p>
            <a:pPr>
              <a:buNone/>
            </a:pPr>
            <a:r>
              <a:rPr lang="en-US" b="1" dirty="0">
                <a:solidFill>
                  <a:schemeClr val="bg1"/>
                </a:solidFill>
                <a:latin typeface="Times New Roman" panose="02020603050405020304" pitchFamily="18" charset="0"/>
                <a:cs typeface="Times New Roman" panose="02020603050405020304" pitchFamily="18" charset="0"/>
              </a:rPr>
              <a:t>Purpose:</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To compare the number of recovered patients vs those who didn’t survive.</a:t>
            </a: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b="1" dirty="0">
                <a:solidFill>
                  <a:schemeClr val="bg1"/>
                </a:solidFill>
                <a:latin typeface="Times New Roman" panose="02020603050405020304" pitchFamily="18" charset="0"/>
                <a:cs typeface="Times New Roman" panose="02020603050405020304" pitchFamily="18" charset="0"/>
              </a:rPr>
              <a:t>Key Insight:</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Majority of patients recovered, but there is a small percentage of critical outcomes in which patients didn’t recover through specific diseases.</a:t>
            </a:r>
          </a:p>
        </p:txBody>
      </p:sp>
      <p:sp>
        <p:nvSpPr>
          <p:cNvPr id="22" name="Rectangle 3">
            <a:extLst>
              <a:ext uri="{FF2B5EF4-FFF2-40B4-BE49-F238E27FC236}">
                <a16:creationId xmlns:a16="http://schemas.microsoft.com/office/drawing/2014/main" id="{BADEBB24-A6A8-89B9-3E74-BCC7AC9A3A4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C371F6AF-CC53-9919-E284-136D7AD86A3C}"/>
              </a:ext>
            </a:extLst>
          </p:cNvPr>
          <p:cNvPicPr>
            <a:picLocks noChangeAspect="1"/>
          </p:cNvPicPr>
          <p:nvPr/>
        </p:nvPicPr>
        <p:blipFill>
          <a:blip r:embed="rId3"/>
          <a:stretch>
            <a:fillRect/>
          </a:stretch>
        </p:blipFill>
        <p:spPr>
          <a:xfrm>
            <a:off x="5516191" y="1720840"/>
            <a:ext cx="6508660" cy="3755724"/>
          </a:xfrm>
          <a:prstGeom prst="rect">
            <a:avLst/>
          </a:prstGeom>
        </p:spPr>
      </p:pic>
    </p:spTree>
    <p:extLst>
      <p:ext uri="{BB962C8B-B14F-4D97-AF65-F5344CB8AC3E}">
        <p14:creationId xmlns:p14="http://schemas.microsoft.com/office/powerpoint/2010/main" val="22482924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74000">
              <a:srgbClr val="00B0F0"/>
            </a:gs>
            <a:gs pos="83000">
              <a:srgbClr val="F5BBF1"/>
            </a:gs>
            <a:gs pos="100000">
              <a:srgbClr val="F5BBF1"/>
            </a:gs>
          </a:gsLst>
          <a:lin ang="5400000" scaled="1"/>
        </a:gradFill>
        <a:effectLst/>
      </p:bgPr>
    </p:bg>
    <p:spTree>
      <p:nvGrpSpPr>
        <p:cNvPr id="1" name="">
          <a:extLst>
            <a:ext uri="{FF2B5EF4-FFF2-40B4-BE49-F238E27FC236}">
              <a16:creationId xmlns:a16="http://schemas.microsoft.com/office/drawing/2014/main" id="{E7F5DBDB-DD61-F5ED-62BB-B0EF098DA61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1028841-C5EA-0794-04AA-D611C6C9197D}"/>
              </a:ext>
            </a:extLst>
          </p:cNvPr>
          <p:cNvSpPr>
            <a:spLocks noGrp="1"/>
          </p:cNvSpPr>
          <p:nvPr>
            <p:ph type="ctrTitle"/>
          </p:nvPr>
        </p:nvSpPr>
        <p:spPr>
          <a:xfrm>
            <a:off x="457200" y="1070901"/>
            <a:ext cx="11265407" cy="551422"/>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Monthly Disease Trends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C0CB9FDD-A1CB-0D5C-59DC-76EEF2EC63D5}"/>
              </a:ext>
            </a:extLst>
          </p:cNvPr>
          <p:cNvSpPr txBox="1"/>
          <p:nvPr/>
        </p:nvSpPr>
        <p:spPr>
          <a:xfrm>
            <a:off x="255639" y="1720840"/>
            <a:ext cx="4630994" cy="3139321"/>
          </a:xfrm>
          <a:prstGeom prst="rect">
            <a:avLst/>
          </a:prstGeom>
          <a:noFill/>
        </p:spPr>
        <p:txBody>
          <a:bodyPr wrap="square" rtlCol="0">
            <a:spAutoFit/>
          </a:bodyPr>
          <a:lstStyle/>
          <a:p>
            <a:pPr>
              <a:buNone/>
            </a:pPr>
            <a:r>
              <a:rPr lang="en-US" b="1" dirty="0">
                <a:solidFill>
                  <a:schemeClr val="bg1"/>
                </a:solidFill>
                <a:latin typeface="Times New Roman" panose="02020603050405020304" pitchFamily="18" charset="0"/>
                <a:cs typeface="Times New Roman" panose="02020603050405020304" pitchFamily="18" charset="0"/>
              </a:rPr>
              <a:t>Purpose:</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To track how disease cases vary over different months.</a:t>
            </a: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r>
              <a:rPr lang="en-US" b="1" dirty="0">
                <a:solidFill>
                  <a:schemeClr val="bg1"/>
                </a:solidFill>
                <a:latin typeface="Times New Roman" panose="02020603050405020304" pitchFamily="18" charset="0"/>
                <a:cs typeface="Times New Roman" panose="02020603050405020304" pitchFamily="18" charset="0"/>
              </a:rPr>
              <a:t>Key Insight:</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Cancer cases peaked in </a:t>
            </a:r>
            <a:r>
              <a:rPr lang="en-US" b="1" dirty="0">
                <a:solidFill>
                  <a:schemeClr val="bg1"/>
                </a:solidFill>
                <a:latin typeface="Times New Roman" panose="02020603050405020304" pitchFamily="18" charset="0"/>
                <a:cs typeface="Times New Roman" panose="02020603050405020304" pitchFamily="18" charset="0"/>
              </a:rPr>
              <a:t>September 2024</a:t>
            </a:r>
            <a:r>
              <a:rPr lang="en-US" dirty="0">
                <a:solidFill>
                  <a:schemeClr val="bg1"/>
                </a:solidFill>
                <a:latin typeface="Times New Roman" panose="02020603050405020304" pitchFamily="18" charset="0"/>
                <a:cs typeface="Times New Roman" panose="02020603050405020304" pitchFamily="18" charset="0"/>
              </a:rPr>
              <a:t>, showing fluctuating but persistent occurrences over the two-year period.</a:t>
            </a:r>
          </a:p>
        </p:txBody>
      </p:sp>
      <p:sp>
        <p:nvSpPr>
          <p:cNvPr id="22" name="Rectangle 3">
            <a:extLst>
              <a:ext uri="{FF2B5EF4-FFF2-40B4-BE49-F238E27FC236}">
                <a16:creationId xmlns:a16="http://schemas.microsoft.com/office/drawing/2014/main" id="{5C6F2D12-AD92-3C60-86C2-00B0E82800C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monitor disease spread, recovery, and impact across Indian states using patient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4B58DD1-5A6D-584E-F94A-691A28A9141A}"/>
              </a:ext>
            </a:extLst>
          </p:cNvPr>
          <p:cNvPicPr>
            <a:picLocks noChangeAspect="1"/>
          </p:cNvPicPr>
          <p:nvPr/>
        </p:nvPicPr>
        <p:blipFill>
          <a:blip r:embed="rId3"/>
          <a:stretch>
            <a:fillRect/>
          </a:stretch>
        </p:blipFill>
        <p:spPr>
          <a:xfrm>
            <a:off x="5764556" y="1720840"/>
            <a:ext cx="6250463" cy="3785224"/>
          </a:xfrm>
          <a:prstGeom prst="rect">
            <a:avLst/>
          </a:prstGeom>
        </p:spPr>
      </p:pic>
    </p:spTree>
    <p:extLst>
      <p:ext uri="{BB962C8B-B14F-4D97-AF65-F5344CB8AC3E}">
        <p14:creationId xmlns:p14="http://schemas.microsoft.com/office/powerpoint/2010/main" val="39381597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1F84C-D1FD-4B1B-9CFD-8E0D96AC4DF2}">
  <ds:schemaRefs>
    <ds:schemaRef ds:uri="http://schemas.microsoft.com/sharepoint/v3/contenttype/forms"/>
  </ds:schemaRefs>
</ds:datastoreItem>
</file>

<file path=customXml/itemProps2.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 design</Template>
  <TotalTime>224</TotalTime>
  <Words>801</Words>
  <Application>Microsoft Office PowerPoint</Application>
  <PresentationFormat>Widescreen</PresentationFormat>
  <Paragraphs>132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Times New Roman</vt:lpstr>
      <vt:lpstr>Wingdings 2</vt:lpstr>
      <vt:lpstr>DividendVTI</vt:lpstr>
      <vt:lpstr>Disease Surveillance &amp; Recovery Report</vt:lpstr>
      <vt:lpstr>Objective of the Project</vt:lpstr>
      <vt:lpstr>Raw Data &amp; Cleaning Process</vt:lpstr>
      <vt:lpstr>Pivot Charts Used</vt:lpstr>
      <vt:lpstr>Disease Distribution by State</vt:lpstr>
      <vt:lpstr>Disease CASES by Age Group</vt:lpstr>
      <vt:lpstr>Disease Cases by GENDER</vt:lpstr>
      <vt:lpstr>Outcomes: RECOVERY VS DEATH</vt:lpstr>
      <vt:lpstr>Monthly Disease Trends</vt:lpstr>
      <vt:lpstr>Main Dashboard Highlights</vt:lpstr>
      <vt:lpstr>INSIGHTS &amp; Strategic Implications</vt:lpstr>
      <vt:lpstr>Who Can Use THESE ANAYLSIS?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Sarthak Salvi</dc:creator>
  <cp:lastModifiedBy>Sarthak Salvi</cp:lastModifiedBy>
  <cp:revision>5</cp:revision>
  <dcterms:created xsi:type="dcterms:W3CDTF">2025-05-25T06:45:41Z</dcterms:created>
  <dcterms:modified xsi:type="dcterms:W3CDTF">2025-06-10T17:41:44Z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