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24"/>
  </p:notesMasterIdLst>
  <p:handoutMasterIdLst>
    <p:handoutMasterId r:id="rId25"/>
  </p:handoutMasterIdLst>
  <p:sldIdLst>
    <p:sldId id="297" r:id="rId5"/>
    <p:sldId id="298" r:id="rId6"/>
    <p:sldId id="321" r:id="rId7"/>
    <p:sldId id="328" r:id="rId8"/>
    <p:sldId id="329" r:id="rId9"/>
    <p:sldId id="332" r:id="rId10"/>
    <p:sldId id="322" r:id="rId11"/>
    <p:sldId id="323" r:id="rId12"/>
    <p:sldId id="324" r:id="rId13"/>
    <p:sldId id="326" r:id="rId14"/>
    <p:sldId id="327" r:id="rId15"/>
    <p:sldId id="336" r:id="rId16"/>
    <p:sldId id="330" r:id="rId17"/>
    <p:sldId id="331" r:id="rId18"/>
    <p:sldId id="334" r:id="rId19"/>
    <p:sldId id="333" r:id="rId20"/>
    <p:sldId id="311" r:id="rId21"/>
    <p:sldId id="320" r:id="rId22"/>
    <p:sldId id="33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43CAF5"/>
    <a:srgbClr val="99FFCC"/>
    <a:srgbClr val="CCFFFF"/>
    <a:srgbClr val="560606"/>
    <a:srgbClr val="320000"/>
    <a:srgbClr val="5D1919"/>
    <a:srgbClr val="5A1C1C"/>
    <a:srgbClr val="F5BBF1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howGuides="1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6/30/2025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6/30/2025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135AB-FAFC-24C3-5491-14556F85F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B90BBF-2C94-C64E-5DB9-48E7293079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8E9C92-F212-2AA2-B728-72BE183A9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A3FF4-E5F0-611E-C56E-2413BF3C23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27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6E963-E074-796E-AF55-EE68D0CBC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964C18-C68F-074F-9EB9-6C0C69D66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A3995-A0E5-B1B5-4AF1-A7FFDF1FC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BBBF1-CFEE-EC58-2A6A-8C5DFCE6D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32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7B378-1108-659E-BA2F-B3A709D71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15EF6C-4B63-0300-FEAA-97A2F9E11D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51C4C-C6F2-CC3A-140A-055468BA9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4A9D9-4344-F8C4-1997-C68C294A8D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65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C7B4-A847-E74A-DF79-9D83E958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C7521B-ADD7-8ACE-61FA-0C0798C8B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FC2D1B-2840-C61D-ED71-F2D4EB459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2B798-7B80-0C22-9514-7B516DF9A8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42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D2AC3-7658-7126-5340-345051D3B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FBCF9F-3CF4-4D6D-AB30-B2ADC909B3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F04C28-89E3-21DC-5781-3A545A5C8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9841D-A937-7E08-285F-793144BC3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26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9ACAC-F566-416A-1EE0-6E0DA8489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163F4A-B5A5-126F-B0E4-EC4DCB8CC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08F210-32FE-FC73-D71C-646040F4A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4EF72-B9CF-476E-45B7-B5F76D490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51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889F2-D004-C5D0-3CF5-B6D69ADAA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7F4E37-49BA-1B34-FD27-B3F0CE4A76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6D4D5C-5F33-4569-8098-37A0D0F1B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E2B11-B155-7A95-CDEA-E76C6FA1D5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98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DD78-EEBA-2E7D-9283-5281EC61E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FC239B-6302-8E5F-F0DD-DFBFE86B90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D5C549-6863-F583-60B0-655D6CFDC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612AC-9E4B-8E2A-810A-6A5986F49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25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4F5E6-CF55-197D-F599-DC8CBBF80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C38931-3EC3-F1C6-5441-22038E1BE4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EB25B2-7E85-6EFA-2F4C-353657C29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DAB31-1265-AD70-2174-625D3A10C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60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54E01-DF8D-0DD9-5A26-4490C43AB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9771AB-8A0E-5EE6-8800-1CD9879A21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2E4EFA-2E9D-69C1-59EE-1288B8C55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406AD-F519-2147-0490-147C0CC9C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9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CF492-6C6E-5F9D-B8C8-82DF54348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64E95D-CAA0-67DB-BDA5-C48D0DF29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076FFC-7164-92E0-7CA6-21B22BB7B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9F71A-9FC7-85E6-3F53-3F3614EEB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0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F94A5-3154-7E3E-8865-4E509012A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73F30-3D5B-E673-443C-2791D0E6B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953565-B44C-5258-973B-589411920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560FE-7A7D-303E-CE27-CEE769620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78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E52E0-6708-E9AC-FB23-1A1ABB28E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F6DAD3-09A7-A635-B6B0-B6367C2F8B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EA429C-5EDC-5477-D607-F3802C6C6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60D4B-2BCB-4511-CD75-762F5232D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4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E028E-9224-26D1-DCD0-8EEB887BA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B36660-696F-B312-9B34-479E208EB2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B01B44-B0D2-F0A7-AD02-EFD5BF4F9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8AE0F-0E4B-EA4C-D2C7-0BA41DA85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5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C2278-AA6E-1879-8865-CB199D382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AC5486-01EC-B22E-B9AE-E063BB3C4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6D5E54-EA69-2BAB-58C1-545D315BD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C8B80-6C20-2F35-4458-94086DDCC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85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FEF7B-1F5B-C5F4-9092-A9836E7B0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448307-CC51-224D-44E4-1874C1FBDA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DEA1EC-FD6E-AF90-640A-E0C42D18E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153FA-D260-6EF7-4C79-4AF1BAB61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4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2475B-FA74-7C69-7FB1-76F87BC68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1C6526-3611-1766-22BB-52D4E3D630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778F5D-C6B5-946D-CE9E-7312D74E0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916D7-0AD5-6E15-9DF9-1EECAA55F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4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68528-6DDC-1460-2D89-82DC5F42C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69D729-79F3-8280-4D3F-FE5C504837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DD6B0-22A1-7AB2-5E76-E0EFEA376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7FA50-DD0B-DBAE-852C-4207DAE65C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49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ACB9E-C8A5-2941-1B52-27781E1BF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3C9B06-DE4F-FA40-EA22-0AC78D46BF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BDA93A-089E-007F-BBA4-84597EC7C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37451-93E1-5357-3F28-82ED37319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8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45F1E0-1875-DEB5-4FA1-7AC13EC4B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B8D967-661B-DBF8-BF53-6F08C9D459AD}"/>
              </a:ext>
            </a:extLst>
          </p:cNvPr>
          <p:cNvSpPr txBox="1"/>
          <p:nvPr/>
        </p:nvSpPr>
        <p:spPr>
          <a:xfrm>
            <a:off x="8556800" y="6035778"/>
            <a:ext cx="348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:-</a:t>
            </a:r>
            <a:r>
              <a:rPr lang="en-I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Sarthak Salvi</a:t>
            </a:r>
            <a:endParaRPr lang="en-US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C5C54C-02B8-9A06-C10E-26E317213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987" y="452890"/>
            <a:ext cx="5860026" cy="586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0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AE4CB4-A2F6-DF16-7A7A-FC57A006C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1138AA-333D-3565-E96B-03151160D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8794" y="1351607"/>
            <a:ext cx="7874412" cy="55398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Monthly Income by Department &amp; Job Roles</a:t>
            </a:r>
            <a:endParaRPr lang="en-IN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D07231-3B61-74E3-A2C3-3881B79856C8}"/>
              </a:ext>
            </a:extLst>
          </p:cNvPr>
          <p:cNvSpPr txBox="1"/>
          <p:nvPr/>
        </p:nvSpPr>
        <p:spPr>
          <a:xfrm>
            <a:off x="361618" y="3526278"/>
            <a:ext cx="47634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Managers and Research Directors are the highest earners.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Executives have lower average salaries, but the department has a high number of employees, potential area for salary standardization.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 role have modest salaries, suggesting scope for compensation review.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E92C63-E413-684C-B68C-1979C807D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18" y="535648"/>
            <a:ext cx="1248407" cy="832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93E51A-D9E4-EA0C-B27D-BC5582E2FB93}"/>
              </a:ext>
            </a:extLst>
          </p:cNvPr>
          <p:cNvSpPr txBox="1"/>
          <p:nvPr/>
        </p:nvSpPr>
        <p:spPr>
          <a:xfrm>
            <a:off x="361618" y="2262712"/>
            <a:ext cx="52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Visualizes the average monthly salary across different roles within each department.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F4BBF-9461-6FC3-430B-09BA536FE90F}"/>
              </a:ext>
            </a:extLst>
          </p:cNvPr>
          <p:cNvSpPr txBox="1"/>
          <p:nvPr/>
        </p:nvSpPr>
        <p:spPr>
          <a:xfrm>
            <a:off x="361618" y="3156946"/>
            <a:ext cx="160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:-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C8511-CD6B-1636-942F-FB5E92D2A313}"/>
              </a:ext>
            </a:extLst>
          </p:cNvPr>
          <p:cNvSpPr txBox="1"/>
          <p:nvPr/>
        </p:nvSpPr>
        <p:spPr>
          <a:xfrm>
            <a:off x="361618" y="1912485"/>
            <a:ext cx="160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:-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39A4CF-45B3-B39D-A6E3-29493A6CB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037" y="2075939"/>
            <a:ext cx="6374350" cy="42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5AAA0C-8AEF-250D-26A0-707B9A788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BD0861-90C0-2EB4-F885-B49D21524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8794" y="1256836"/>
            <a:ext cx="7874412" cy="55398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Age by Department</a:t>
            </a:r>
            <a:endParaRPr lang="en-IN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1499F0-EB73-D49F-EB0A-4AAF3CDC5313}"/>
              </a:ext>
            </a:extLst>
          </p:cNvPr>
          <p:cNvSpPr txBox="1"/>
          <p:nvPr/>
        </p:nvSpPr>
        <p:spPr>
          <a:xfrm>
            <a:off x="359343" y="4236232"/>
            <a:ext cx="47634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has the highest average age (38 years).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and R&amp;D have the same average age (37 years).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age gap (only 1 year), indicating uniform age distribution across departments.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09F18F-26B8-0691-D050-72343AAD1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43" y="535648"/>
            <a:ext cx="1250682" cy="832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CA7977-E651-0993-7DA3-53ADF2C1D3B9}"/>
              </a:ext>
            </a:extLst>
          </p:cNvPr>
          <p:cNvSpPr txBox="1"/>
          <p:nvPr/>
        </p:nvSpPr>
        <p:spPr>
          <a:xfrm>
            <a:off x="359343" y="2262248"/>
            <a:ext cx="525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show the average age of employees across different departments.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analyze workforce age distribution for planning and HR decisions.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6CC39-50F6-4278-91CA-2234293CC523}"/>
              </a:ext>
            </a:extLst>
          </p:cNvPr>
          <p:cNvSpPr txBox="1"/>
          <p:nvPr/>
        </p:nvSpPr>
        <p:spPr>
          <a:xfrm>
            <a:off x="359343" y="3866900"/>
            <a:ext cx="160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:-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1103E-B678-6459-F821-B5D69A47E62F}"/>
              </a:ext>
            </a:extLst>
          </p:cNvPr>
          <p:cNvSpPr txBox="1"/>
          <p:nvPr/>
        </p:nvSpPr>
        <p:spPr>
          <a:xfrm>
            <a:off x="361618" y="1912485"/>
            <a:ext cx="160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:-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98D261-DB85-30E3-0054-5F789FD3E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354" y="1950258"/>
            <a:ext cx="6445352" cy="422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7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B43E65-7707-75C1-E2B6-B238BCE67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CD5D3A-FA6E-269D-8BF6-8C601D248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8794" y="886912"/>
            <a:ext cx="7874412" cy="55398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GENDERWISE JOB ROLES</a:t>
            </a:r>
            <a:endParaRPr lang="en-IN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539BE-EC3D-E185-22D5-D7A702964212}"/>
              </a:ext>
            </a:extLst>
          </p:cNvPr>
          <p:cNvSpPr txBox="1"/>
          <p:nvPr/>
        </p:nvSpPr>
        <p:spPr>
          <a:xfrm>
            <a:off x="359341" y="3303181"/>
            <a:ext cx="476345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Executive has the highest male (194) and female (132) count a dominant role across both genders.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Scientist has a strong presence from both genders: 178 males, 114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Mostly Human Resources is female-dominated (16 females vs. 36 males), though overall count is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Laboratory Technician and Manufacturing Director roles have good female representation. (i.e. 85 and 72)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Director and Sales Representative have low female counts, suggesting possible scope for improvement in gender balance.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3C55C8-5193-BD57-65F9-15B8F3F6D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43" y="535648"/>
            <a:ext cx="1250682" cy="832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62D8ED-4AD0-88BE-9242-53ABBA6ADAB8}"/>
              </a:ext>
            </a:extLst>
          </p:cNvPr>
          <p:cNvSpPr txBox="1"/>
          <p:nvPr/>
        </p:nvSpPr>
        <p:spPr>
          <a:xfrm>
            <a:off x="359341" y="1597636"/>
            <a:ext cx="503552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the distribution of male and female employees across job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understand gender diversity in various roles within the organization.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AB349-7F9F-3C27-A1A0-1D19DD046373}"/>
              </a:ext>
            </a:extLst>
          </p:cNvPr>
          <p:cNvSpPr txBox="1"/>
          <p:nvPr/>
        </p:nvSpPr>
        <p:spPr>
          <a:xfrm>
            <a:off x="359341" y="2959919"/>
            <a:ext cx="160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:-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60987-5450-E1DA-7365-32037849CC41}"/>
              </a:ext>
            </a:extLst>
          </p:cNvPr>
          <p:cNvSpPr txBox="1"/>
          <p:nvPr/>
        </p:nvSpPr>
        <p:spPr>
          <a:xfrm>
            <a:off x="359342" y="1277908"/>
            <a:ext cx="160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:-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8537C0-F1A5-0256-1522-D798E3FFC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863" y="1440891"/>
            <a:ext cx="6354686" cy="493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9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1BB6F6-EEFD-DA5B-CF16-6A4D5E4CD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8E2FD6-0F9E-C930-8255-C3B5779F7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8794" y="1358505"/>
            <a:ext cx="7874412" cy="55398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Companies Worked</a:t>
            </a:r>
            <a:endParaRPr lang="en-IN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740B7-D720-0763-3CA4-A557C3AD6853}"/>
              </a:ext>
            </a:extLst>
          </p:cNvPr>
          <p:cNvSpPr txBox="1"/>
          <p:nvPr/>
        </p:nvSpPr>
        <p:spPr>
          <a:xfrm>
            <a:off x="361618" y="4158263"/>
            <a:ext cx="4763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employees have worked at 1–3 companies previously, indicating a workforce that’s moderately stable but still shows job-switching behavior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77B2EA-ADB4-C1CD-8D36-0E8D15B49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44" y="535648"/>
            <a:ext cx="1250682" cy="832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BBAF77-3581-3A7A-6154-F7F5E4329FB5}"/>
              </a:ext>
            </a:extLst>
          </p:cNvPr>
          <p:cNvSpPr txBox="1"/>
          <p:nvPr/>
        </p:nvSpPr>
        <p:spPr>
          <a:xfrm>
            <a:off x="361618" y="2262712"/>
            <a:ext cx="52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how many companies an employee has worked at before IBM.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80561-D6B4-631D-8B06-AB15DD9C28CF}"/>
              </a:ext>
            </a:extLst>
          </p:cNvPr>
          <p:cNvSpPr txBox="1"/>
          <p:nvPr/>
        </p:nvSpPr>
        <p:spPr>
          <a:xfrm>
            <a:off x="359343" y="3764292"/>
            <a:ext cx="160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:-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093AA-494A-583F-310A-823D60A3DFCA}"/>
              </a:ext>
            </a:extLst>
          </p:cNvPr>
          <p:cNvSpPr txBox="1"/>
          <p:nvPr/>
        </p:nvSpPr>
        <p:spPr>
          <a:xfrm>
            <a:off x="361618" y="1912485"/>
            <a:ext cx="160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:-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CCBEFD-9159-EDAE-F596-C2831D285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221" y="2086726"/>
            <a:ext cx="6374161" cy="414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4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F1EFA3-E1F4-B7C3-DB41-2D3661878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FC0216-AFFE-9276-9AA7-8D03E06CB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8794" y="1358505"/>
            <a:ext cx="7874412" cy="55398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Employees by Education</a:t>
            </a:r>
            <a:endParaRPr lang="en-IN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40866-ACDD-518E-E45E-9D372D9C8544}"/>
              </a:ext>
            </a:extLst>
          </p:cNvPr>
          <p:cNvSpPr txBox="1"/>
          <p:nvPr/>
        </p:nvSpPr>
        <p:spPr>
          <a:xfrm>
            <a:off x="361618" y="4158263"/>
            <a:ext cx="4763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employees hold a Bachelor’s or Masters</a:t>
            </a:r>
          </a:p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degree.</a:t>
            </a:r>
          </a:p>
          <a:p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few employees have below Bachelor’s, indicating highly qualified workforce.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for training investment decisions.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7CED03-81E8-EBB8-C883-A403F9D93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44" y="535648"/>
            <a:ext cx="1250682" cy="832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FF9784-E3BF-05F8-B622-97330954EC36}"/>
              </a:ext>
            </a:extLst>
          </p:cNvPr>
          <p:cNvSpPr txBox="1"/>
          <p:nvPr/>
        </p:nvSpPr>
        <p:spPr>
          <a:xfrm>
            <a:off x="361618" y="2262712"/>
            <a:ext cx="52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show the breakdown of employees based on education level.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AF614-613E-CF4D-C349-D68F7A0420DD}"/>
              </a:ext>
            </a:extLst>
          </p:cNvPr>
          <p:cNvSpPr txBox="1"/>
          <p:nvPr/>
        </p:nvSpPr>
        <p:spPr>
          <a:xfrm>
            <a:off x="359343" y="3764292"/>
            <a:ext cx="160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:-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70E8E-BE80-3346-BD9D-E684E7AB6149}"/>
              </a:ext>
            </a:extLst>
          </p:cNvPr>
          <p:cNvSpPr txBox="1"/>
          <p:nvPr/>
        </p:nvSpPr>
        <p:spPr>
          <a:xfrm>
            <a:off x="361618" y="1912485"/>
            <a:ext cx="160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:-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6849CF6-B69C-6B4F-3D02-875B71FD3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Breakdown of employees based on education level (Bachelor, Master, PhD,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6CE4A40-1B68-3117-273F-CDC4E6961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941" y="2087405"/>
            <a:ext cx="6357454" cy="40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3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490EB3-2A70-31A9-87EC-FCD780CCC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67985B-741D-103E-EA79-62C5C584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2832" y="646983"/>
            <a:ext cx="7874412" cy="553980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HR DATA ANALYTICS DASHBOARD</a:t>
            </a:r>
            <a:endParaRPr lang="en-IN" sz="24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E942071-0B91-F549-C6C6-1174D27B6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Breakdown of employees based on education level (Bachelor, Master, PhD,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1CCBA-E232-30DB-83B7-1E8E9F2C4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194"/>
            <a:ext cx="12192000" cy="557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9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D9ACFD-8EC8-12C8-CBC4-B34E76286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31F704-6D42-7CD9-F53A-F93A401B1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2832" y="646983"/>
            <a:ext cx="7874412" cy="553980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HR DATA ANALYTICS REPORT</a:t>
            </a:r>
            <a:endParaRPr lang="en-IN" sz="24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11E5DDD-9355-EA09-B2A4-C6FFB40E5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Breakdown of employees based on education level (Bachelor, Master, PhD,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6831D-9658-0B37-5ED8-09944F09C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7218"/>
            <a:ext cx="12192000" cy="549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F763FD-8D90-E6AC-B4D6-F544C5463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5EC55D-8786-3D85-9ECF-5F7ABF2E7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62" y="1050001"/>
            <a:ext cx="11443277" cy="55398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&amp; Strategic Implications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451EF-E365-0FA6-A62F-0C20C0D26330}"/>
              </a:ext>
            </a:extLst>
          </p:cNvPr>
          <p:cNvSpPr txBox="1"/>
          <p:nvPr/>
        </p:nvSpPr>
        <p:spPr>
          <a:xfrm>
            <a:off x="420614" y="1713364"/>
            <a:ext cx="28120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key insights</a:t>
            </a:r>
            <a:endParaRPr lang="en-IN" sz="22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AB3F7-3568-85E4-D6E1-407C846CC83B}"/>
              </a:ext>
            </a:extLst>
          </p:cNvPr>
          <p:cNvSpPr txBox="1"/>
          <p:nvPr/>
        </p:nvSpPr>
        <p:spPr>
          <a:xfrm>
            <a:off x="6376219" y="1713365"/>
            <a:ext cx="31512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Implications</a:t>
            </a:r>
            <a:endParaRPr lang="en-IN" sz="2200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999C0-7E22-C2CC-D5E7-F58209C646A2}"/>
              </a:ext>
            </a:extLst>
          </p:cNvPr>
          <p:cNvSpPr txBox="1"/>
          <p:nvPr/>
        </p:nvSpPr>
        <p:spPr>
          <a:xfrm>
            <a:off x="374361" y="2537570"/>
            <a:ext cx="5478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Average Total Working Years: 11.28</a:t>
            </a:r>
          </a:p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Employees are highly experienced.</a:t>
            </a:r>
          </a:p>
          <a:p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Gender Distribution: More Males than Females</a:t>
            </a:r>
          </a:p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Company lacks gender balance.</a:t>
            </a:r>
          </a:p>
          <a:p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Average Monthly Income Varies by Role</a:t>
            </a:r>
          </a:p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Managers earn much more than junior roles.</a:t>
            </a:r>
            <a:endParaRPr lang="en-IN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FFDF2-BC85-617E-D7C9-5F363EA24074}"/>
              </a:ext>
            </a:extLst>
          </p:cNvPr>
          <p:cNvSpPr txBox="1"/>
          <p:nvPr/>
        </p:nvSpPr>
        <p:spPr>
          <a:xfrm>
            <a:off x="6376219" y="2537570"/>
            <a:ext cx="5478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Utilize Experience for Leadership &amp; Mentorship</a:t>
            </a:r>
          </a:p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Assign senior employees to train or guide others.</a:t>
            </a:r>
          </a:p>
          <a:p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Promote Gender Diversity in Hiring</a:t>
            </a:r>
          </a:p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Focus on balanced recruitment across all departments.</a:t>
            </a:r>
          </a:p>
          <a:p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Review Salary Structure for Fairness</a:t>
            </a:r>
          </a:p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Ensure pay equity and reduce dissatisfaction.</a:t>
            </a:r>
            <a:endParaRPr lang="en-IN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0EA22E-9F4F-2199-9C2F-3C439CC09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61" y="527791"/>
            <a:ext cx="1198800" cy="7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8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35AAFD-A087-084B-0ECC-4985C4774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F398C7-1B38-B890-DE31-556AD0112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61" y="963561"/>
            <a:ext cx="11443277" cy="55398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1BDC9C-C00A-137C-A803-D4C48915E6CE}"/>
              </a:ext>
            </a:extLst>
          </p:cNvPr>
          <p:cNvSpPr txBox="1"/>
          <p:nvPr/>
        </p:nvSpPr>
        <p:spPr>
          <a:xfrm>
            <a:off x="2308121" y="1675038"/>
            <a:ext cx="75757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 has a skilled and experienced workforce with over 11 years of average total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employees are in their mid-career stage, making them suitable for leadership and key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imbalance exists, showing a need for more inclusive hiring practices.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varies widely by role, suggesting a review of salary fairness is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 stay an average of 7 years, indicating good retention but with room for improvement.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3C867-DD9C-4220-20B0-3EB1718E7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61" y="526640"/>
            <a:ext cx="1090645" cy="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2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042249-E67A-35BD-DC4A-7B62BE75A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CE7B46-52DD-02CD-04B0-441501713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61" y="526640"/>
            <a:ext cx="1090645" cy="7270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3BEA38-31A2-2D13-6457-CCFEAB323680}"/>
              </a:ext>
            </a:extLst>
          </p:cNvPr>
          <p:cNvSpPr txBox="1"/>
          <p:nvPr/>
        </p:nvSpPr>
        <p:spPr>
          <a:xfrm>
            <a:off x="3279058" y="5230762"/>
            <a:ext cx="56338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006699"/>
                </a:solidFill>
                <a:sym typeface="Wingdings" panose="05000000000000000000" pitchFamily="2" charset="2"/>
              </a:rPr>
              <a:t></a:t>
            </a:r>
            <a:endParaRPr lang="en-IN" sz="8000" dirty="0">
              <a:solidFill>
                <a:srgbClr val="006699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C39E11-38A8-31AD-54DA-3774B34DB7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3458"/>
          <a:stretch>
            <a:fillRect/>
          </a:stretch>
        </p:blipFill>
        <p:spPr>
          <a:xfrm>
            <a:off x="2684206" y="1841085"/>
            <a:ext cx="6823588" cy="317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FFDD48-674B-D56E-F93C-DA4874348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0E1A1D-FB67-5B30-8148-407B4EDA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4D21527-9C0C-EAF9-1D50-BE1F8A0E0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2006" y="1141466"/>
            <a:ext cx="3927987" cy="55398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D1C72-CAAA-2285-0212-A580BDFBC815}"/>
              </a:ext>
            </a:extLst>
          </p:cNvPr>
          <p:cNvSpPr txBox="1"/>
          <p:nvPr/>
        </p:nvSpPr>
        <p:spPr>
          <a:xfrm>
            <a:off x="312458" y="2488604"/>
            <a:ext cx="57835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employee data for strategic HR decision-making.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 in age, income, job roles, and gender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support workforce planning through data-driven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5EE9C6-2F4A-F49E-2044-C6983985D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569" y="1972290"/>
            <a:ext cx="5429250" cy="417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833253-2F4F-DABD-E9DF-EF3E8B5C6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18" y="535648"/>
            <a:ext cx="1248407" cy="8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2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51807E-A460-6A4C-598D-6D10E322C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915606-C7C0-EE72-B62D-6993FFB2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2006" y="1141466"/>
            <a:ext cx="3927987" cy="55398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Employees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D3254-F506-ECDA-A03A-5F5BF414F332}"/>
              </a:ext>
            </a:extLst>
          </p:cNvPr>
          <p:cNvSpPr txBox="1"/>
          <p:nvPr/>
        </p:nvSpPr>
        <p:spPr>
          <a:xfrm>
            <a:off x="378818" y="4510980"/>
            <a:ext cx="578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 workforce includes 1,470 employees, providing a substantial dataset for HR analysis.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579B1F-1BD7-A22D-DB04-074A23473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18" y="514512"/>
            <a:ext cx="1248407" cy="832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20DE68-FFF5-F627-0FE8-A8BDB281BF16}"/>
              </a:ext>
            </a:extLst>
          </p:cNvPr>
          <p:cNvSpPr txBox="1"/>
          <p:nvPr/>
        </p:nvSpPr>
        <p:spPr>
          <a:xfrm>
            <a:off x="361618" y="2363300"/>
            <a:ext cx="52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total number of employees in the dataset.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698D5-7944-7581-3926-49BEFF3ABABE}"/>
              </a:ext>
            </a:extLst>
          </p:cNvPr>
          <p:cNvSpPr txBox="1"/>
          <p:nvPr/>
        </p:nvSpPr>
        <p:spPr>
          <a:xfrm>
            <a:off x="378818" y="4103332"/>
            <a:ext cx="160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:-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7DB15-0047-A06A-80BB-84E1561136A6}"/>
              </a:ext>
            </a:extLst>
          </p:cNvPr>
          <p:cNvSpPr txBox="1"/>
          <p:nvPr/>
        </p:nvSpPr>
        <p:spPr>
          <a:xfrm>
            <a:off x="378818" y="1972290"/>
            <a:ext cx="160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:-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87DF25-FC8D-9DD8-2BE2-B55C000EA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325" y="2120135"/>
            <a:ext cx="5419300" cy="396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4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661073-F197-CD5D-E259-EAE5E3581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A0D509-9C2C-B877-40B9-2F8EE8DD2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9331" y="1146709"/>
            <a:ext cx="3927987" cy="55398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 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77FFC-0ADD-759D-808D-AB7DA1B72B6B}"/>
              </a:ext>
            </a:extLst>
          </p:cNvPr>
          <p:cNvSpPr txBox="1"/>
          <p:nvPr/>
        </p:nvSpPr>
        <p:spPr>
          <a:xfrm>
            <a:off x="378818" y="4510980"/>
            <a:ext cx="5783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average age is around 37 years. This means most people are in their mid-working years, not freshers or close to retirement.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CEB3FD-73BB-76D5-FE0F-469C06E5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18" y="522355"/>
            <a:ext cx="1248407" cy="832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628951-8DBB-ABCA-F4CA-8803205744D1}"/>
              </a:ext>
            </a:extLst>
          </p:cNvPr>
          <p:cNvSpPr txBox="1"/>
          <p:nvPr/>
        </p:nvSpPr>
        <p:spPr>
          <a:xfrm>
            <a:off x="361618" y="2363300"/>
            <a:ext cx="52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the average age of employees.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802E5-F30A-5A7D-6E3C-8989E09424E0}"/>
              </a:ext>
            </a:extLst>
          </p:cNvPr>
          <p:cNvSpPr txBox="1"/>
          <p:nvPr/>
        </p:nvSpPr>
        <p:spPr>
          <a:xfrm>
            <a:off x="378818" y="4103332"/>
            <a:ext cx="160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:-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CB10A-BEFE-B750-6412-D6A1F17553B7}"/>
              </a:ext>
            </a:extLst>
          </p:cNvPr>
          <p:cNvSpPr txBox="1"/>
          <p:nvPr/>
        </p:nvSpPr>
        <p:spPr>
          <a:xfrm>
            <a:off x="378818" y="1972290"/>
            <a:ext cx="160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:-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9DE547-1CB9-298B-D649-34C2D5A67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64" y="1901678"/>
            <a:ext cx="5467977" cy="396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0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58A3AB-FA6F-F109-0F5D-964BC136F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87FEA9-F077-9B7D-BA0F-01375492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998" y="1146700"/>
            <a:ext cx="6156721" cy="55398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Years at Company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D9CD2-5971-4B2D-6C38-66C3F2CCF812}"/>
              </a:ext>
            </a:extLst>
          </p:cNvPr>
          <p:cNvSpPr txBox="1"/>
          <p:nvPr/>
        </p:nvSpPr>
        <p:spPr>
          <a:xfrm>
            <a:off x="361618" y="4479330"/>
            <a:ext cx="5783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tenure is 7 years, with higher values in R&amp;D</a:t>
            </a:r>
          </a:p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and HR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B80D5A-4CA2-DEE6-1BAF-E38C2990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18" y="535648"/>
            <a:ext cx="1231207" cy="832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EC2B54-692A-985C-8011-A261E6A766E9}"/>
              </a:ext>
            </a:extLst>
          </p:cNvPr>
          <p:cNvSpPr txBox="1"/>
          <p:nvPr/>
        </p:nvSpPr>
        <p:spPr>
          <a:xfrm>
            <a:off x="361618" y="2363300"/>
            <a:ext cx="52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tenure of employees.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2D7D8-E6FB-5C2F-5EF8-5DC05C1EC617}"/>
              </a:ext>
            </a:extLst>
          </p:cNvPr>
          <p:cNvSpPr txBox="1"/>
          <p:nvPr/>
        </p:nvSpPr>
        <p:spPr>
          <a:xfrm>
            <a:off x="378818" y="4088320"/>
            <a:ext cx="160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:-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C65CB-021B-10EA-4693-F13C282C4CAB}"/>
              </a:ext>
            </a:extLst>
          </p:cNvPr>
          <p:cNvSpPr txBox="1"/>
          <p:nvPr/>
        </p:nvSpPr>
        <p:spPr>
          <a:xfrm>
            <a:off x="378818" y="1972290"/>
            <a:ext cx="160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:-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001CE1-AD61-855F-88B0-EE53C62E2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30822"/>
            <a:ext cx="5433935" cy="409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A4B0D9-2623-4EB1-A36E-D1D4BF9BB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DB4FAB-0481-A024-FF1C-3E45FE6C5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476" y="1178350"/>
            <a:ext cx="7171047" cy="55398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Total Working Years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6C4AF-3C67-B8D8-D3D9-B410DB33AA08}"/>
              </a:ext>
            </a:extLst>
          </p:cNvPr>
          <p:cNvSpPr txBox="1"/>
          <p:nvPr/>
        </p:nvSpPr>
        <p:spPr>
          <a:xfrm>
            <a:off x="378818" y="4248508"/>
            <a:ext cx="5783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workforce is experienced and likely in mid-to-senior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for project leadership, mentorship, and planning advanced training.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3E5C32-B290-ED26-DD9A-B8FDEF80E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18" y="535648"/>
            <a:ext cx="1231207" cy="832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8ECFA-8310-CDA7-7081-454A77FD537C}"/>
              </a:ext>
            </a:extLst>
          </p:cNvPr>
          <p:cNvSpPr txBox="1"/>
          <p:nvPr/>
        </p:nvSpPr>
        <p:spPr>
          <a:xfrm>
            <a:off x="361618" y="2363300"/>
            <a:ext cx="52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 have an average of 11 years of total work experience.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61901-C66E-7A72-A744-D2E4D4CCEEA0}"/>
              </a:ext>
            </a:extLst>
          </p:cNvPr>
          <p:cNvSpPr txBox="1"/>
          <p:nvPr/>
        </p:nvSpPr>
        <p:spPr>
          <a:xfrm>
            <a:off x="378818" y="3848370"/>
            <a:ext cx="160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:-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34981-CC4C-F75C-36F1-0A00B7EBBCE0}"/>
              </a:ext>
            </a:extLst>
          </p:cNvPr>
          <p:cNvSpPr txBox="1"/>
          <p:nvPr/>
        </p:nvSpPr>
        <p:spPr>
          <a:xfrm>
            <a:off x="378818" y="1972290"/>
            <a:ext cx="160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:-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39484C-92A0-EC90-9DC9-C14E1F29D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681" y="2006254"/>
            <a:ext cx="5419301" cy="40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1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8F4638-6C38-1992-3792-A27AE4994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AE5EAB-CF0A-A367-12F1-86E12632B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8511" y="1146691"/>
            <a:ext cx="5514975" cy="55398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Genderwise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89864-5C46-A842-2006-C82743D2A6CD}"/>
              </a:ext>
            </a:extLst>
          </p:cNvPr>
          <p:cNvSpPr txBox="1"/>
          <p:nvPr/>
        </p:nvSpPr>
        <p:spPr>
          <a:xfrm>
            <a:off x="378818" y="4510980"/>
            <a:ext cx="5783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higher percentage of male employees, indicating a gender imbalance. Certain departments like Technical or Sales have fewer female staff, suggesting opportunities for diversity improvements.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3C2563-DE2E-58DC-D7E2-C5299D734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18" y="535648"/>
            <a:ext cx="1248407" cy="832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8761E1-29B3-BBA0-DFE7-4AC1F8A9D55A}"/>
              </a:ext>
            </a:extLst>
          </p:cNvPr>
          <p:cNvSpPr txBox="1"/>
          <p:nvPr/>
        </p:nvSpPr>
        <p:spPr>
          <a:xfrm>
            <a:off x="361618" y="2363300"/>
            <a:ext cx="52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percentage split between male and female employees.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57AF6-1BD4-105B-F207-CD4B83BFD4EB}"/>
              </a:ext>
            </a:extLst>
          </p:cNvPr>
          <p:cNvSpPr txBox="1"/>
          <p:nvPr/>
        </p:nvSpPr>
        <p:spPr>
          <a:xfrm>
            <a:off x="378818" y="4103332"/>
            <a:ext cx="160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:-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6338D-E7EB-C6AF-F1FB-E041EE390C04}"/>
              </a:ext>
            </a:extLst>
          </p:cNvPr>
          <p:cNvSpPr txBox="1"/>
          <p:nvPr/>
        </p:nvSpPr>
        <p:spPr>
          <a:xfrm>
            <a:off x="378818" y="1972290"/>
            <a:ext cx="160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:-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D8B63-E683-367C-79E2-1292357BB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507" y="1818659"/>
            <a:ext cx="54006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4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1978CD-ED83-5903-A0D1-90935A80C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A5E694-453F-C412-A1F0-A05349B45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2582" y="1222594"/>
            <a:ext cx="6486833" cy="55398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Genderwise Marital Status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E1C1D-7CD7-9BFF-8BF1-837A1C30ED34}"/>
              </a:ext>
            </a:extLst>
          </p:cNvPr>
          <p:cNvSpPr txBox="1"/>
          <p:nvPr/>
        </p:nvSpPr>
        <p:spPr>
          <a:xfrm>
            <a:off x="378819" y="4510980"/>
            <a:ext cx="4763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higher number of married males compared to females. Useful for understanding personal demographics that can impact benefits and HR policies.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7BE096-D97A-56FF-C835-29B90DC1B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18" y="535648"/>
            <a:ext cx="1231207" cy="832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2FB478-0684-9A61-E9E3-67E6D0EE7403}"/>
              </a:ext>
            </a:extLst>
          </p:cNvPr>
          <p:cNvSpPr txBox="1"/>
          <p:nvPr/>
        </p:nvSpPr>
        <p:spPr>
          <a:xfrm>
            <a:off x="361618" y="2363300"/>
            <a:ext cx="52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Visualizes how marital status varies by gender.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D0A9F-DD11-78D9-44BD-7C0CF8290A21}"/>
              </a:ext>
            </a:extLst>
          </p:cNvPr>
          <p:cNvSpPr txBox="1"/>
          <p:nvPr/>
        </p:nvSpPr>
        <p:spPr>
          <a:xfrm>
            <a:off x="378818" y="4103332"/>
            <a:ext cx="160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:-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ABA56-D8A8-72B9-27E9-7BD4D9810D29}"/>
              </a:ext>
            </a:extLst>
          </p:cNvPr>
          <p:cNvSpPr txBox="1"/>
          <p:nvPr/>
        </p:nvSpPr>
        <p:spPr>
          <a:xfrm>
            <a:off x="378818" y="1972290"/>
            <a:ext cx="160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:-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6EEB53-1AFC-795C-1FE1-A00E72F45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869" y="2080445"/>
            <a:ext cx="6374350" cy="372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A54C59-9932-524D-0F59-126001413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79338D-5A5B-9553-BA9B-4B5B153D1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8794" y="1521491"/>
            <a:ext cx="7874412" cy="55398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Employees by Department &amp; Job Roles</a:t>
            </a:r>
            <a:endParaRPr lang="en-IN" b="1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7DDED-1893-0306-95F3-251DD117F4AB}"/>
              </a:ext>
            </a:extLst>
          </p:cNvPr>
          <p:cNvSpPr txBox="1"/>
          <p:nvPr/>
        </p:nvSpPr>
        <p:spPr>
          <a:xfrm>
            <a:off x="378819" y="4510980"/>
            <a:ext cx="4763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Departments like Research &amp; Development and Sales have the highest number of employees, while HR and Legal have fewer staff, showing where organizational manpower is concentrated.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D09774-6428-7AC7-F563-4BF4A780C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18" y="535648"/>
            <a:ext cx="1231207" cy="832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3735F9-7768-2F8A-B597-87536CC1C246}"/>
              </a:ext>
            </a:extLst>
          </p:cNvPr>
          <p:cNvSpPr txBox="1"/>
          <p:nvPr/>
        </p:nvSpPr>
        <p:spPr>
          <a:xfrm>
            <a:off x="378818" y="2693304"/>
            <a:ext cx="52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Displays count of employees categorized by department and their specific roles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F91FE-F0FC-5DB3-E34E-B268E41EFBEF}"/>
              </a:ext>
            </a:extLst>
          </p:cNvPr>
          <p:cNvSpPr txBox="1"/>
          <p:nvPr/>
        </p:nvSpPr>
        <p:spPr>
          <a:xfrm>
            <a:off x="378818" y="4103332"/>
            <a:ext cx="160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:-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A32C9-3CB4-54A3-35A2-186C40638344}"/>
              </a:ext>
            </a:extLst>
          </p:cNvPr>
          <p:cNvSpPr txBox="1"/>
          <p:nvPr/>
        </p:nvSpPr>
        <p:spPr>
          <a:xfrm>
            <a:off x="420614" y="2323972"/>
            <a:ext cx="160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:-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B14C27-83E8-C982-4D08-A9B1CF78A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365" y="2239037"/>
            <a:ext cx="6374350" cy="409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6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932</TotalTime>
  <Words>931</Words>
  <Application>Microsoft Office PowerPoint</Application>
  <PresentationFormat>Widescreen</PresentationFormat>
  <Paragraphs>164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Times New Roman</vt:lpstr>
      <vt:lpstr>Wingdings</vt:lpstr>
      <vt:lpstr>Wingdings 2</vt:lpstr>
      <vt:lpstr>DividendVTI</vt:lpstr>
      <vt:lpstr>PowerPoint Presentation</vt:lpstr>
      <vt:lpstr>PROJECT Overview</vt:lpstr>
      <vt:lpstr>Total Employees</vt:lpstr>
      <vt:lpstr>Average  Age</vt:lpstr>
      <vt:lpstr>Average Years at Company</vt:lpstr>
      <vt:lpstr>Average Total Working Years</vt:lpstr>
      <vt:lpstr>Genderwise Distribution</vt:lpstr>
      <vt:lpstr>Genderwise Marital Status</vt:lpstr>
      <vt:lpstr>Total Employees by Department &amp; Job Roles</vt:lpstr>
      <vt:lpstr>Average Monthly Income by Department &amp; Job Roles</vt:lpstr>
      <vt:lpstr>Average Age by Department</vt:lpstr>
      <vt:lpstr>GENDERWISE JOB ROLES</vt:lpstr>
      <vt:lpstr>Number of Companies Worked</vt:lpstr>
      <vt:lpstr>Total Employees by Education</vt:lpstr>
      <vt:lpstr>IBM HR DATA ANALYTICS DASHBOARD</vt:lpstr>
      <vt:lpstr>IBM HR DATA ANALYTICS REPORT</vt:lpstr>
      <vt:lpstr>Key Insights &amp; Strategic Implications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Sarthak Salvi</dc:creator>
  <cp:lastModifiedBy>Sarthak Salvi</cp:lastModifiedBy>
  <cp:revision>31</cp:revision>
  <dcterms:created xsi:type="dcterms:W3CDTF">2025-05-25T06:45:41Z</dcterms:created>
  <dcterms:modified xsi:type="dcterms:W3CDTF">2025-06-30T03:17:44Z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