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Open Sans ExtraBold"/>
      <p:bold r:id="rId18"/>
      <p:boldItalic r:id="rId19"/>
    </p:embeddedFont>
    <p:embeddedFont>
      <p:font typeface="Open Sans Medium"/>
      <p:regular r:id="rId20"/>
      <p:bold r:id="rId21"/>
      <p:italic r:id="rId22"/>
      <p:boldItalic r:id="rId23"/>
    </p:embeddedFont>
    <p:embeddedFont>
      <p:font typeface="Open Sans Light"/>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Medium-regular.fntdata"/><Relationship Id="rId22" Type="http://schemas.openxmlformats.org/officeDocument/2006/relationships/font" Target="fonts/OpenSansMedium-italic.fntdata"/><Relationship Id="rId21" Type="http://schemas.openxmlformats.org/officeDocument/2006/relationships/font" Target="fonts/OpenSansMedium-bold.fntdata"/><Relationship Id="rId24" Type="http://schemas.openxmlformats.org/officeDocument/2006/relationships/font" Target="fonts/OpenSansLight-regular.fntdata"/><Relationship Id="rId23" Type="http://schemas.openxmlformats.org/officeDocument/2006/relationships/font" Target="fonts/OpenSans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Light-italic.fntdata"/><Relationship Id="rId25" Type="http://schemas.openxmlformats.org/officeDocument/2006/relationships/font" Target="fonts/OpenSansLight-bold.fntdata"/><Relationship Id="rId28" Type="http://schemas.openxmlformats.org/officeDocument/2006/relationships/font" Target="fonts/OpenSans-regular.fntdata"/><Relationship Id="rId27" Type="http://schemas.openxmlformats.org/officeDocument/2006/relationships/font" Target="fonts/OpenSansLigh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OpenSansExtraBold-boldItalic.fntdata"/><Relationship Id="rId18" Type="http://schemas.openxmlformats.org/officeDocument/2006/relationships/font" Target="fonts/OpenSansExtraBold-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6b5557b9b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6b5557b9b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Clr>
                <a:schemeClr val="dk1"/>
              </a:buClr>
              <a:buSzPts val="1100"/>
              <a:buFont typeface="Arial"/>
              <a:buNone/>
            </a:pPr>
            <a:r>
              <a:rPr lang="en-GB" sz="1200">
                <a:solidFill>
                  <a:schemeClr val="dk1"/>
                </a:solidFill>
                <a:latin typeface="Open Sans"/>
                <a:ea typeface="Open Sans"/>
                <a:cs typeface="Open Sans"/>
                <a:sym typeface="Open Sans"/>
              </a:rPr>
              <a:t>The anomaly detection process successfully classified 3.2% of users as anomalous. Anomalous users, particularly prominent in France and Great Britain, exhibit significantly different activity patterns. </a:t>
            </a:r>
            <a:endParaRPr sz="1200">
              <a:solidFill>
                <a:schemeClr val="dk1"/>
              </a:solidFill>
              <a:latin typeface="Open Sans"/>
              <a:ea typeface="Open Sans"/>
              <a:cs typeface="Open Sans"/>
              <a:sym typeface="Open Sans"/>
            </a:endParaRPr>
          </a:p>
          <a:p>
            <a:pPr indent="0" lvl="0" marL="0" rtl="0" algn="just">
              <a:lnSpc>
                <a:spcPct val="115000"/>
              </a:lnSpc>
              <a:spcBef>
                <a:spcPts val="1000"/>
              </a:spcBef>
              <a:spcAft>
                <a:spcPts val="0"/>
              </a:spcAft>
              <a:buClr>
                <a:schemeClr val="dk1"/>
              </a:buClr>
              <a:buSzPts val="1100"/>
              <a:buFont typeface="Arial"/>
              <a:buNone/>
            </a:pPr>
            <a:r>
              <a:rPr lang="en-GB" sz="1200">
                <a:solidFill>
                  <a:schemeClr val="dk1"/>
                </a:solidFill>
                <a:latin typeface="Open Sans"/>
                <a:ea typeface="Open Sans"/>
                <a:cs typeface="Open Sans"/>
                <a:sym typeface="Open Sans"/>
              </a:rPr>
              <a:t>Crucially, these anomalous users perform a dramatically higher average of 202.3 searches compared to normal users' 27.7, a 7.3-fold increase. </a:t>
            </a:r>
            <a:endParaRPr sz="1200">
              <a:solidFill>
                <a:schemeClr val="dk1"/>
              </a:solidFill>
              <a:latin typeface="Open Sans"/>
              <a:ea typeface="Open Sans"/>
              <a:cs typeface="Open Sans"/>
              <a:sym typeface="Open Sans"/>
            </a:endParaRPr>
          </a:p>
          <a:p>
            <a:pPr indent="0" lvl="0" marL="0" rtl="0" algn="just">
              <a:lnSpc>
                <a:spcPct val="115000"/>
              </a:lnSpc>
              <a:spcBef>
                <a:spcPts val="1000"/>
              </a:spcBef>
              <a:spcAft>
                <a:spcPts val="0"/>
              </a:spcAft>
              <a:buClr>
                <a:schemeClr val="dk1"/>
              </a:buClr>
              <a:buSzPts val="1100"/>
              <a:buFont typeface="Arial"/>
              <a:buNone/>
            </a:pPr>
            <a:r>
              <a:rPr lang="en-GB" sz="1200">
                <a:solidFill>
                  <a:schemeClr val="dk1"/>
                </a:solidFill>
                <a:latin typeface="Open Sans"/>
                <a:ea typeface="Open Sans"/>
                <a:cs typeface="Open Sans"/>
                <a:sym typeface="Open Sans"/>
              </a:rPr>
              <a:t>This stark difference in search volume strongly validates their classification as data-harvesting scrapers, while also showing higher messaging activity and lower call activity for anomalous users.</a:t>
            </a:r>
            <a:endParaRPr sz="1200">
              <a:solidFill>
                <a:schemeClr val="dk1"/>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b5557b9b6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b5557b9b6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1000"/>
              </a:spcBef>
              <a:spcAft>
                <a:spcPts val="0"/>
              </a:spcAft>
              <a:buClr>
                <a:schemeClr val="dk1"/>
              </a:buClr>
              <a:buSzPts val="1100"/>
              <a:buFont typeface="Arial"/>
              <a:buNone/>
            </a:pPr>
            <a:r>
              <a:rPr lang="en-GB" sz="1200">
                <a:solidFill>
                  <a:schemeClr val="dk1"/>
                </a:solidFill>
                <a:latin typeface="Open Sans"/>
                <a:ea typeface="Open Sans"/>
                <a:cs typeface="Open Sans"/>
                <a:sym typeface="Open Sans"/>
              </a:rPr>
              <a:t>The anomaly detection process successfully classified 6.8% of users as anomalous, a plausible figure consistent with the problem's expected fraudulent user range. </a:t>
            </a:r>
            <a:endParaRPr sz="1200">
              <a:solidFill>
                <a:schemeClr val="dk1"/>
              </a:solidFill>
              <a:latin typeface="Open Sans"/>
              <a:ea typeface="Open Sans"/>
              <a:cs typeface="Open Sans"/>
              <a:sym typeface="Open Sans"/>
            </a:endParaRPr>
          </a:p>
          <a:p>
            <a:pPr indent="0" lvl="0" marL="0" rtl="0" algn="just">
              <a:lnSpc>
                <a:spcPct val="115000"/>
              </a:lnSpc>
              <a:spcBef>
                <a:spcPts val="1000"/>
              </a:spcBef>
              <a:spcAft>
                <a:spcPts val="0"/>
              </a:spcAft>
              <a:buClr>
                <a:schemeClr val="dk1"/>
              </a:buClr>
              <a:buSzPts val="1100"/>
              <a:buFont typeface="Arial"/>
              <a:buNone/>
            </a:pPr>
            <a:r>
              <a:rPr lang="en-GB" sz="1200">
                <a:solidFill>
                  <a:schemeClr val="dk1"/>
                </a:solidFill>
                <a:latin typeface="Open Sans"/>
                <a:ea typeface="Open Sans"/>
                <a:cs typeface="Open Sans"/>
                <a:sym typeface="Open Sans"/>
              </a:rPr>
              <a:t>These anomalous users, particularly in France and Great Britain where rates are higher, exhibit significantly more activity across the board, most notably performing nearly 4.5 times more searches than normal users (122.7 vs 26.9). This stark difference in search volume strongly validates their classification as data-harvesting scrapers.</a:t>
            </a:r>
            <a:endParaRPr sz="1200">
              <a:solidFill>
                <a:schemeClr val="dk1"/>
              </a:solidFill>
              <a:latin typeface="Open Sans"/>
              <a:ea typeface="Open Sans"/>
              <a:cs typeface="Open Sans"/>
              <a:sym typeface="Open Sans"/>
            </a:endParaRPr>
          </a:p>
          <a:p>
            <a:pPr indent="0" lvl="0" marL="0" rtl="0" algn="just">
              <a:lnSpc>
                <a:spcPct val="115000"/>
              </a:lnSpc>
              <a:spcBef>
                <a:spcPts val="1000"/>
              </a:spcBef>
              <a:spcAft>
                <a:spcPts val="0"/>
              </a:spcAft>
              <a:buClr>
                <a:schemeClr val="dk1"/>
              </a:buClr>
              <a:buSzPts val="1100"/>
              <a:buFont typeface="Arial"/>
              <a:buNone/>
            </a:pPr>
            <a:r>
              <a:t/>
            </a:r>
            <a:endParaRPr sz="1200">
              <a:solidFill>
                <a:schemeClr val="dk1"/>
              </a:solidFill>
              <a:latin typeface="Open Sans"/>
              <a:ea typeface="Open Sans"/>
              <a:cs typeface="Open Sans"/>
              <a:sym typeface="Open Sans"/>
            </a:endParaRPr>
          </a:p>
          <a:p>
            <a:pPr indent="0" lvl="0" marL="0" rtl="0" algn="l">
              <a:spcBef>
                <a:spcPts val="10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6b5557b9b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6b5557b9b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6b65a0b8a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b65a0b8a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6b5557b9b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6b5557b9b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6b5557b9b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6b5557b9b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6b5557b9b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6b5557b9b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6b5557b9b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6b5557b9b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6b5557b9b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6b5557b9b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b5557b9b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6b5557b9b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b5557b9b6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b5557b9b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sarthak221995@gmail.com"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google.com/spreadsheets/d/1UKXcHbgbnxurmuovjWkBX2OOIuPdepSCvRjm2qd1qnU/edit?usp=shar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655375"/>
            <a:ext cx="8520600" cy="917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3500">
                <a:latin typeface="Open Sans ExtraBold"/>
                <a:ea typeface="Open Sans ExtraBold"/>
                <a:cs typeface="Open Sans ExtraBold"/>
                <a:sym typeface="Open Sans ExtraBold"/>
              </a:rPr>
              <a:t>FRAUD DETECTION - ASSIGNMENT</a:t>
            </a:r>
            <a:endParaRPr sz="3500">
              <a:latin typeface="Open Sans ExtraBold"/>
              <a:ea typeface="Open Sans ExtraBold"/>
              <a:cs typeface="Open Sans ExtraBold"/>
              <a:sym typeface="Open Sans ExtraBold"/>
            </a:endParaRPr>
          </a:p>
          <a:p>
            <a:pPr indent="0" lvl="0" marL="0" rtl="0" algn="l">
              <a:spcBef>
                <a:spcPts val="0"/>
              </a:spcBef>
              <a:spcAft>
                <a:spcPts val="0"/>
              </a:spcAft>
              <a:buNone/>
            </a:pPr>
            <a:r>
              <a:rPr lang="en-GB" sz="1300">
                <a:latin typeface="Open Sans Light"/>
                <a:ea typeface="Open Sans Light"/>
                <a:cs typeface="Open Sans Light"/>
                <a:sym typeface="Open Sans Light"/>
              </a:rPr>
              <a:t>Build trust in digital communications by detecting fraudulent scraping activities</a:t>
            </a:r>
            <a:endParaRPr sz="3700">
              <a:latin typeface="Open Sans Light"/>
              <a:ea typeface="Open Sans Light"/>
              <a:cs typeface="Open Sans Light"/>
              <a:sym typeface="Open Sans Light"/>
            </a:endParaRPr>
          </a:p>
        </p:txBody>
      </p:sp>
      <p:sp>
        <p:nvSpPr>
          <p:cNvPr id="55" name="Google Shape;55;p13"/>
          <p:cNvSpPr txBox="1"/>
          <p:nvPr>
            <p:ph idx="1" type="subTitle"/>
          </p:nvPr>
        </p:nvSpPr>
        <p:spPr>
          <a:xfrm>
            <a:off x="311700" y="2943925"/>
            <a:ext cx="8375100" cy="1516500"/>
          </a:xfrm>
          <a:prstGeom prst="rect">
            <a:avLst/>
          </a:prstGeom>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440"/>
              <a:buNone/>
            </a:pPr>
            <a:r>
              <a:rPr lang="en-GB" sz="1220">
                <a:solidFill>
                  <a:schemeClr val="dk1"/>
                </a:solidFill>
                <a:latin typeface="Open Sans"/>
                <a:ea typeface="Open Sans"/>
                <a:cs typeface="Open Sans"/>
                <a:sym typeface="Open Sans"/>
              </a:rPr>
              <a:t>Submitted By:</a:t>
            </a:r>
            <a:endParaRPr b="1" sz="172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440"/>
              <a:buNone/>
            </a:pPr>
            <a:r>
              <a:rPr lang="en-GB" sz="1920">
                <a:solidFill>
                  <a:schemeClr val="dk1"/>
                </a:solidFill>
                <a:latin typeface="Open Sans ExtraBold"/>
                <a:ea typeface="Open Sans ExtraBold"/>
                <a:cs typeface="Open Sans ExtraBold"/>
                <a:sym typeface="Open Sans ExtraBold"/>
              </a:rPr>
              <a:t>SARTHAK DARGAN</a:t>
            </a:r>
            <a:endParaRPr sz="1920">
              <a:solidFill>
                <a:schemeClr val="dk1"/>
              </a:solidFill>
              <a:latin typeface="Open Sans ExtraBold"/>
              <a:ea typeface="Open Sans ExtraBold"/>
              <a:cs typeface="Open Sans ExtraBold"/>
              <a:sym typeface="Open Sans ExtraBold"/>
            </a:endParaRPr>
          </a:p>
          <a:p>
            <a:pPr indent="0" lvl="0" marL="0" rtl="0" algn="l">
              <a:lnSpc>
                <a:spcPct val="115000"/>
              </a:lnSpc>
              <a:spcBef>
                <a:spcPts val="0"/>
              </a:spcBef>
              <a:spcAft>
                <a:spcPts val="0"/>
              </a:spcAft>
              <a:buSzPts val="440"/>
              <a:buNone/>
            </a:pPr>
            <a:r>
              <a:rPr lang="en-GB" sz="1220">
                <a:solidFill>
                  <a:schemeClr val="dk1"/>
                </a:solidFill>
                <a:latin typeface="Open Sans"/>
                <a:ea typeface="Open Sans"/>
                <a:cs typeface="Open Sans"/>
                <a:sym typeface="Open Sans"/>
              </a:rPr>
              <a:t>+91 9810437497 | </a:t>
            </a:r>
            <a:r>
              <a:rPr lang="en-GB" sz="1220" u="sng">
                <a:solidFill>
                  <a:schemeClr val="hlink"/>
                </a:solidFill>
                <a:latin typeface="Open Sans"/>
                <a:ea typeface="Open Sans"/>
                <a:cs typeface="Open Sans"/>
                <a:sym typeface="Open Sans"/>
                <a:hlinkClick r:id="rId3"/>
              </a:rPr>
              <a:t>sarthak221995@gmail.com</a:t>
            </a:r>
            <a:endParaRPr sz="122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440"/>
              <a:buNone/>
            </a:pPr>
            <a:r>
              <a:t/>
            </a:r>
            <a:endParaRPr sz="122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440"/>
              <a:buNone/>
            </a:pPr>
            <a:r>
              <a:rPr lang="en-GB" sz="1220">
                <a:solidFill>
                  <a:schemeClr val="dk1"/>
                </a:solidFill>
                <a:latin typeface="Open Sans"/>
                <a:ea typeface="Open Sans"/>
                <a:cs typeface="Open Sans"/>
                <a:sym typeface="Open Sans"/>
              </a:rPr>
              <a:t>Submitted On: </a:t>
            </a:r>
            <a:endParaRPr sz="1220">
              <a:solidFill>
                <a:schemeClr val="dk1"/>
              </a:solidFill>
              <a:latin typeface="Open Sans"/>
              <a:ea typeface="Open Sans"/>
              <a:cs typeface="Open Sans"/>
              <a:sym typeface="Open Sans"/>
            </a:endParaRPr>
          </a:p>
          <a:p>
            <a:pPr indent="0" lvl="0" marL="0" rtl="0" algn="l">
              <a:lnSpc>
                <a:spcPct val="115000"/>
              </a:lnSpc>
              <a:spcBef>
                <a:spcPts val="0"/>
              </a:spcBef>
              <a:spcAft>
                <a:spcPts val="0"/>
              </a:spcAft>
              <a:buSzPts val="440"/>
              <a:buNone/>
            </a:pPr>
            <a:r>
              <a:rPr b="1" lang="en-GB" sz="1220">
                <a:solidFill>
                  <a:schemeClr val="dk1"/>
                </a:solidFill>
                <a:latin typeface="Open Sans"/>
                <a:ea typeface="Open Sans"/>
                <a:cs typeface="Open Sans"/>
                <a:sym typeface="Open Sans"/>
              </a:rPr>
              <a:t>3</a:t>
            </a:r>
            <a:r>
              <a:rPr b="1" lang="en-GB" sz="1220">
                <a:solidFill>
                  <a:schemeClr val="dk1"/>
                </a:solidFill>
                <a:latin typeface="Open Sans"/>
                <a:ea typeface="Open Sans"/>
                <a:cs typeface="Open Sans"/>
                <a:sym typeface="Open Sans"/>
              </a:rPr>
              <a:t>0th June 2025</a:t>
            </a:r>
            <a:endParaRPr b="1" sz="1220">
              <a:solidFill>
                <a:schemeClr val="dk1"/>
              </a:solidFill>
              <a:latin typeface="Open Sans"/>
              <a:ea typeface="Open Sans"/>
              <a:cs typeface="Open Sans"/>
              <a:sym typeface="Open Sans"/>
            </a:endParaRPr>
          </a:p>
        </p:txBody>
      </p:sp>
      <p:pic>
        <p:nvPicPr>
          <p:cNvPr id="56" name="Google Shape;56;p13"/>
          <p:cNvPicPr preferRelativeResize="0"/>
          <p:nvPr/>
        </p:nvPicPr>
        <p:blipFill>
          <a:blip r:embed="rId4">
            <a:alphaModFix/>
          </a:blip>
          <a:stretch>
            <a:fillRect/>
          </a:stretch>
        </p:blipFill>
        <p:spPr>
          <a:xfrm>
            <a:off x="6959125" y="4301875"/>
            <a:ext cx="1873176" cy="4683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idx="1" type="body"/>
          </p:nvPr>
        </p:nvSpPr>
        <p:spPr>
          <a:xfrm>
            <a:off x="4919250" y="1128375"/>
            <a:ext cx="3913200" cy="3609900"/>
          </a:xfrm>
          <a:prstGeom prst="rect">
            <a:avLst/>
          </a:prstGeom>
        </p:spPr>
        <p:txBody>
          <a:bodyPr anchorCtr="0" anchor="t" bIns="91425" lIns="91425" spcFirstLastPara="1" rIns="91425" wrap="square" tIns="91425">
            <a:noAutofit/>
          </a:bodyPr>
          <a:lstStyle/>
          <a:p>
            <a:pPr indent="0" lvl="0" marL="0" marR="0" rtl="0" algn="ctr">
              <a:lnSpc>
                <a:spcPct val="115000"/>
              </a:lnSpc>
              <a:spcBef>
                <a:spcPts val="1000"/>
              </a:spcBef>
              <a:spcAft>
                <a:spcPts val="0"/>
              </a:spcAft>
              <a:buNone/>
            </a:pPr>
            <a:r>
              <a:rPr b="1" lang="en-GB" sz="1200">
                <a:solidFill>
                  <a:schemeClr val="dk1"/>
                </a:solidFill>
                <a:latin typeface="Open Sans"/>
                <a:ea typeface="Open Sans"/>
                <a:cs typeface="Open Sans"/>
                <a:sym typeface="Open Sans"/>
              </a:rPr>
              <a:t>Comparative Analysis:</a:t>
            </a:r>
            <a:endParaRPr b="1"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rPr b="1" lang="en-GB" sz="1200">
                <a:solidFill>
                  <a:schemeClr val="dk1"/>
                </a:solidFill>
                <a:latin typeface="Open Sans"/>
                <a:ea typeface="Open Sans"/>
                <a:cs typeface="Open Sans"/>
                <a:sym typeface="Open Sans"/>
              </a:rPr>
              <a:t>Normal Users (25,159):</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Searches: 27.7</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Search-to-Comm Ratio: 2.13</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Activity Concentration: 10.50</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Immediate Activity Rate: 94.1%</a:t>
            </a:r>
            <a:endParaRPr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rPr b="1" lang="en-GB" sz="1200">
                <a:solidFill>
                  <a:schemeClr val="dk1"/>
                </a:solidFill>
                <a:latin typeface="Open Sans"/>
                <a:ea typeface="Open Sans"/>
                <a:cs typeface="Open Sans"/>
                <a:sym typeface="Open Sans"/>
              </a:rPr>
              <a:t>Anomalous Users (841):</a:t>
            </a:r>
            <a:br>
              <a:rPr b="1"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Searches: 202.3</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Search-to-Comm Ratio: 53.22</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Activity Concentration: 63.40</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Immediate Activity Rate: 77.2%</a:t>
            </a:r>
            <a:endParaRPr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1000"/>
              </a:spcAft>
              <a:buNone/>
            </a:pPr>
            <a:r>
              <a:rPr b="1" lang="en-GB" sz="1200">
                <a:solidFill>
                  <a:schemeClr val="dk1"/>
                </a:solidFill>
                <a:latin typeface="Open Sans"/>
                <a:ea typeface="Open Sans"/>
                <a:cs typeface="Open Sans"/>
                <a:sym typeface="Open Sans"/>
              </a:rPr>
              <a:t>Key Differentiators:</a:t>
            </a:r>
            <a:br>
              <a:rPr b="1"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Anomalous users perform 7.3x more searches</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Search-to-comm ratio is 25x higher</a:t>
            </a:r>
            <a:endParaRPr sz="1200">
              <a:solidFill>
                <a:schemeClr val="dk1"/>
              </a:solidFill>
              <a:latin typeface="Open Sans"/>
              <a:ea typeface="Open Sans"/>
              <a:cs typeface="Open Sans"/>
              <a:sym typeface="Open Sans"/>
            </a:endParaRPr>
          </a:p>
        </p:txBody>
      </p:sp>
      <p:pic>
        <p:nvPicPr>
          <p:cNvPr id="113" name="Google Shape;113;p22"/>
          <p:cNvPicPr preferRelativeResize="0"/>
          <p:nvPr/>
        </p:nvPicPr>
        <p:blipFill>
          <a:blip r:embed="rId3">
            <a:alphaModFix/>
          </a:blip>
          <a:stretch>
            <a:fillRect/>
          </a:stretch>
        </p:blipFill>
        <p:spPr>
          <a:xfrm>
            <a:off x="152400" y="1146625"/>
            <a:ext cx="4614450" cy="3662953"/>
          </a:xfrm>
          <a:prstGeom prst="rect">
            <a:avLst/>
          </a:prstGeom>
          <a:noFill/>
          <a:ln>
            <a:noFill/>
          </a:ln>
        </p:spPr>
      </p:pic>
      <p:sp>
        <p:nvSpPr>
          <p:cNvPr id="114" name="Google Shape;114;p22"/>
          <p:cNvSpPr txBox="1"/>
          <p:nvPr>
            <p:ph type="title"/>
          </p:nvPr>
        </p:nvSpPr>
        <p:spPr>
          <a:xfrm>
            <a:off x="311700" y="281725"/>
            <a:ext cx="8520600" cy="7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Open Sans ExtraBold"/>
                <a:ea typeface="Open Sans ExtraBold"/>
                <a:cs typeface="Open Sans ExtraBold"/>
                <a:sym typeface="Open Sans ExtraBold"/>
              </a:rPr>
              <a:t>Critical Fraudulent User Insights</a:t>
            </a:r>
            <a:endParaRPr>
              <a:latin typeface="Open Sans ExtraBold"/>
              <a:ea typeface="Open Sans ExtraBold"/>
              <a:cs typeface="Open Sans ExtraBold"/>
              <a:sym typeface="Open Sans ExtraBold"/>
            </a:endParaRPr>
          </a:p>
          <a:p>
            <a:pPr indent="0" lvl="0" marL="0" rtl="0" algn="l">
              <a:spcBef>
                <a:spcPts val="0"/>
              </a:spcBef>
              <a:spcAft>
                <a:spcPts val="0"/>
              </a:spcAft>
              <a:buNone/>
            </a:pPr>
            <a:r>
              <a:rPr lang="en-GB" sz="1577">
                <a:latin typeface="Open Sans Light"/>
                <a:ea typeface="Open Sans Light"/>
                <a:cs typeface="Open Sans Light"/>
                <a:sym typeface="Open Sans Light"/>
              </a:rPr>
              <a:t>High-Confidence Threats: 841 Users Confirmed as Active Scrapers</a:t>
            </a:r>
            <a:endParaRPr sz="1577">
              <a:latin typeface="Open Sans Light"/>
              <a:ea typeface="Open Sans Light"/>
              <a:cs typeface="Open Sans Light"/>
              <a:sym typeface="Open Sans 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idx="1" type="body"/>
          </p:nvPr>
        </p:nvSpPr>
        <p:spPr>
          <a:xfrm>
            <a:off x="4572000" y="994225"/>
            <a:ext cx="3913200" cy="3976200"/>
          </a:xfrm>
          <a:prstGeom prst="rect">
            <a:avLst/>
          </a:prstGeom>
        </p:spPr>
        <p:txBody>
          <a:bodyPr anchorCtr="0" anchor="t" bIns="91425" lIns="91425" spcFirstLastPara="1" rIns="91425" wrap="square" tIns="91425">
            <a:noAutofit/>
          </a:bodyPr>
          <a:lstStyle/>
          <a:p>
            <a:pPr indent="0" lvl="0" marL="0" rtl="0" algn="ctr">
              <a:spcBef>
                <a:spcPts val="1000"/>
              </a:spcBef>
              <a:spcAft>
                <a:spcPts val="0"/>
              </a:spcAft>
              <a:buClr>
                <a:schemeClr val="dk1"/>
              </a:buClr>
              <a:buSzPts val="1100"/>
              <a:buFont typeface="Arial"/>
              <a:buNone/>
            </a:pPr>
            <a:r>
              <a:rPr b="1" lang="en-GB" sz="1200">
                <a:solidFill>
                  <a:schemeClr val="dk1"/>
                </a:solidFill>
                <a:latin typeface="Open Sans"/>
                <a:ea typeface="Open Sans"/>
                <a:cs typeface="Open Sans"/>
                <a:sym typeface="Open Sans"/>
              </a:rPr>
              <a:t>Comparative Analysis:</a:t>
            </a:r>
            <a:endParaRPr b="1" sz="1200">
              <a:solidFill>
                <a:schemeClr val="dk1"/>
              </a:solidFill>
              <a:latin typeface="Open Sans"/>
              <a:ea typeface="Open Sans"/>
              <a:cs typeface="Open Sans"/>
              <a:sym typeface="Open Sans"/>
            </a:endParaRPr>
          </a:p>
          <a:p>
            <a:pPr indent="0" lvl="0" marL="0" rtl="0" algn="just">
              <a:spcBef>
                <a:spcPts val="1000"/>
              </a:spcBef>
              <a:spcAft>
                <a:spcPts val="0"/>
              </a:spcAft>
              <a:buClr>
                <a:schemeClr val="dk1"/>
              </a:buClr>
              <a:buSzPts val="1100"/>
              <a:buFont typeface="Arial"/>
              <a:buNone/>
            </a:pPr>
            <a:r>
              <a:rPr b="1" lang="en-GB" sz="1200">
                <a:solidFill>
                  <a:schemeClr val="dk1"/>
                </a:solidFill>
                <a:latin typeface="Open Sans"/>
                <a:ea typeface="Open Sans"/>
                <a:cs typeface="Open Sans"/>
                <a:sym typeface="Open Sans"/>
              </a:rPr>
              <a:t>Normal Users (24,241):</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Searches: 26.9</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Search-to-Comm Ratio: 1.72</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Activity Concentration: 10.26</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Immediate Activity Rate: 95.4%</a:t>
            </a:r>
            <a:endParaRPr sz="1200">
              <a:solidFill>
                <a:schemeClr val="dk1"/>
              </a:solidFill>
              <a:latin typeface="Open Sans"/>
              <a:ea typeface="Open Sans"/>
              <a:cs typeface="Open Sans"/>
              <a:sym typeface="Open Sans"/>
            </a:endParaRPr>
          </a:p>
          <a:p>
            <a:pPr indent="0" lvl="0" marL="0" rtl="0" algn="just">
              <a:spcBef>
                <a:spcPts val="1000"/>
              </a:spcBef>
              <a:spcAft>
                <a:spcPts val="0"/>
              </a:spcAft>
              <a:buNone/>
            </a:pPr>
            <a:r>
              <a:rPr b="1" lang="en-GB" sz="1200">
                <a:solidFill>
                  <a:schemeClr val="dk1"/>
                </a:solidFill>
                <a:latin typeface="Open Sans"/>
                <a:ea typeface="Open Sans"/>
                <a:cs typeface="Open Sans"/>
                <a:sym typeface="Open Sans"/>
              </a:rPr>
              <a:t>Anomalous Users (1,759):</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Searches: 122.7</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Search-to-Comm Ratio: 32.25</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Avg Activity Concentration: 39.08</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Immediate Activity Rate: 67.2%</a:t>
            </a:r>
            <a:endParaRPr sz="1200">
              <a:solidFill>
                <a:schemeClr val="dk1"/>
              </a:solidFill>
              <a:latin typeface="Open Sans"/>
              <a:ea typeface="Open Sans"/>
              <a:cs typeface="Open Sans"/>
              <a:sym typeface="Open Sans"/>
            </a:endParaRPr>
          </a:p>
          <a:p>
            <a:pPr indent="0" lvl="0" marL="0" rtl="0" algn="just">
              <a:spcBef>
                <a:spcPts val="1000"/>
              </a:spcBef>
              <a:spcAft>
                <a:spcPts val="0"/>
              </a:spcAft>
              <a:buClr>
                <a:schemeClr val="dk1"/>
              </a:buClr>
              <a:buSzPts val="1100"/>
              <a:buFont typeface="Arial"/>
              <a:buNone/>
            </a:pPr>
            <a:r>
              <a:rPr b="1" lang="en-GB" sz="1200">
                <a:solidFill>
                  <a:schemeClr val="dk1"/>
                </a:solidFill>
                <a:latin typeface="Open Sans"/>
                <a:ea typeface="Open Sans"/>
                <a:cs typeface="Open Sans"/>
                <a:sym typeface="Open Sans"/>
              </a:rPr>
              <a:t>Key Differentiators:</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Anomalous users perform 4.6x more searches</a:t>
            </a:r>
            <a:br>
              <a:rPr lang="en-GB" sz="1200">
                <a:solidFill>
                  <a:schemeClr val="dk1"/>
                </a:solidFill>
                <a:latin typeface="Open Sans"/>
                <a:ea typeface="Open Sans"/>
                <a:cs typeface="Open Sans"/>
                <a:sym typeface="Open Sans"/>
              </a:rPr>
            </a:br>
            <a:r>
              <a:rPr lang="en-GB" sz="1200">
                <a:solidFill>
                  <a:schemeClr val="dk1"/>
                </a:solidFill>
                <a:latin typeface="Open Sans"/>
                <a:ea typeface="Open Sans"/>
                <a:cs typeface="Open Sans"/>
                <a:sym typeface="Open Sans"/>
              </a:rPr>
              <a:t>Search-to-comm ratio is 18.8x higher</a:t>
            </a:r>
            <a:endParaRPr sz="1200">
              <a:solidFill>
                <a:schemeClr val="dk1"/>
              </a:solidFill>
              <a:latin typeface="Open Sans"/>
              <a:ea typeface="Open Sans"/>
              <a:cs typeface="Open Sans"/>
              <a:sym typeface="Open Sans"/>
            </a:endParaRPr>
          </a:p>
          <a:p>
            <a:pPr indent="0" lvl="0" marL="0" rtl="0" algn="just">
              <a:spcBef>
                <a:spcPts val="1000"/>
              </a:spcBef>
              <a:spcAft>
                <a:spcPts val="1000"/>
              </a:spcAft>
              <a:buNone/>
            </a:pPr>
            <a:r>
              <a:t/>
            </a:r>
            <a:endParaRPr sz="1200">
              <a:solidFill>
                <a:schemeClr val="dk1"/>
              </a:solidFill>
              <a:latin typeface="Open Sans"/>
              <a:ea typeface="Open Sans"/>
              <a:cs typeface="Open Sans"/>
              <a:sym typeface="Open Sans"/>
            </a:endParaRPr>
          </a:p>
        </p:txBody>
      </p:sp>
      <p:pic>
        <p:nvPicPr>
          <p:cNvPr id="120" name="Google Shape;120;p23"/>
          <p:cNvPicPr preferRelativeResize="0"/>
          <p:nvPr/>
        </p:nvPicPr>
        <p:blipFill>
          <a:blip r:embed="rId3">
            <a:alphaModFix/>
          </a:blip>
          <a:stretch>
            <a:fillRect/>
          </a:stretch>
        </p:blipFill>
        <p:spPr>
          <a:xfrm>
            <a:off x="152400" y="1146625"/>
            <a:ext cx="4267201" cy="3387307"/>
          </a:xfrm>
          <a:prstGeom prst="rect">
            <a:avLst/>
          </a:prstGeom>
          <a:noFill/>
          <a:ln>
            <a:noFill/>
          </a:ln>
        </p:spPr>
      </p:pic>
      <p:sp>
        <p:nvSpPr>
          <p:cNvPr id="121" name="Google Shape;121;p23"/>
          <p:cNvSpPr txBox="1"/>
          <p:nvPr>
            <p:ph type="title"/>
          </p:nvPr>
        </p:nvSpPr>
        <p:spPr>
          <a:xfrm>
            <a:off x="311700" y="281725"/>
            <a:ext cx="8520600" cy="7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ExtraBold"/>
                <a:ea typeface="Open Sans ExtraBold"/>
                <a:cs typeface="Open Sans ExtraBold"/>
                <a:sym typeface="Open Sans ExtraBold"/>
              </a:rPr>
              <a:t>Overall Fraudulent User Insights</a:t>
            </a:r>
            <a:endParaRPr>
              <a:latin typeface="Open Sans ExtraBold"/>
              <a:ea typeface="Open Sans ExtraBold"/>
              <a:cs typeface="Open Sans ExtraBold"/>
              <a:sym typeface="Open Sans ExtraBold"/>
            </a:endParaRPr>
          </a:p>
          <a:p>
            <a:pPr indent="0" lvl="0" marL="0" rtl="0" algn="l">
              <a:spcBef>
                <a:spcPts val="0"/>
              </a:spcBef>
              <a:spcAft>
                <a:spcPts val="0"/>
              </a:spcAft>
              <a:buNone/>
            </a:pPr>
            <a:r>
              <a:rPr lang="en-GB" sz="1577">
                <a:latin typeface="Open Sans Light"/>
                <a:ea typeface="Open Sans Light"/>
                <a:cs typeface="Open Sans Light"/>
                <a:sym typeface="Open Sans Light"/>
              </a:rPr>
              <a:t>Anomaly Detection Results: 1,759 Users Show Suspicious Scraping Patterns</a:t>
            </a:r>
            <a:endParaRPr sz="1577">
              <a:latin typeface="Open Sans Light"/>
              <a:ea typeface="Open Sans Light"/>
              <a:cs typeface="Open Sans Light"/>
              <a:sym typeface="Open Sans 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idx="1" type="body"/>
          </p:nvPr>
        </p:nvSpPr>
        <p:spPr>
          <a:xfrm>
            <a:off x="311700" y="994225"/>
            <a:ext cx="8520600" cy="39078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1000"/>
              </a:spcBef>
              <a:spcAft>
                <a:spcPts val="0"/>
              </a:spcAft>
              <a:buNone/>
            </a:pPr>
            <a:r>
              <a:rPr b="1" lang="en-GB" sz="1200">
                <a:solidFill>
                  <a:schemeClr val="dk1"/>
                </a:solidFill>
                <a:latin typeface="Open Sans"/>
                <a:ea typeface="Open Sans"/>
                <a:cs typeface="Open Sans"/>
                <a:sym typeface="Open Sans"/>
              </a:rPr>
              <a:t>If given more time, what approaches would be promising?</a:t>
            </a:r>
            <a:endParaRPr b="1" sz="1200">
              <a:solidFill>
                <a:schemeClr val="dk1"/>
              </a:solidFill>
              <a:latin typeface="Open Sans"/>
              <a:ea typeface="Open Sans"/>
              <a:cs typeface="Open Sans"/>
              <a:sym typeface="Open Sans"/>
            </a:endParaRPr>
          </a:p>
          <a:p>
            <a:pPr indent="-304800" lvl="0" marL="457200" marR="0" rtl="0" algn="just">
              <a:lnSpc>
                <a:spcPct val="115000"/>
              </a:lnSpc>
              <a:spcBef>
                <a:spcPts val="100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Explore graph-based anomaly detection to capture relationships and collusion between users.</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Use advanced deep learning models (e.g., Graph Neural Networks, Transformers) for richer behavioral modeling.</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Incorporate sequence models to detect evolving fraud patterns over time.</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Leverage semi-supervised or active learning to utilize limited labeled fraud data.</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Integrate external signals (device, network, behavioral biometrics) for multi-modal fraud detection.</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Develop explainable AI methods to provide actionable insights for business and compliance teams.</a:t>
            </a:r>
            <a:endParaRPr sz="1000">
              <a:solidFill>
                <a:srgbClr val="CCCCCC"/>
              </a:solidFill>
              <a:highlight>
                <a:srgbClr val="181818"/>
              </a:highlight>
            </a:endParaRPr>
          </a:p>
          <a:p>
            <a:pPr indent="0" lvl="0" marL="0" marR="0" rtl="0" algn="just">
              <a:lnSpc>
                <a:spcPct val="115000"/>
              </a:lnSpc>
              <a:spcBef>
                <a:spcPts val="1000"/>
              </a:spcBef>
              <a:spcAft>
                <a:spcPts val="0"/>
              </a:spcAft>
              <a:buNone/>
            </a:pPr>
            <a:r>
              <a:t/>
            </a:r>
            <a:endParaRPr b="1"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rPr b="1" lang="en-GB" sz="1200">
                <a:solidFill>
                  <a:schemeClr val="dk1"/>
                </a:solidFill>
                <a:latin typeface="Open Sans"/>
                <a:ea typeface="Open Sans"/>
                <a:cs typeface="Open Sans"/>
                <a:sym typeface="Open Sans"/>
              </a:rPr>
              <a:t>How does the approach scale if we have more than 100M users?</a:t>
            </a:r>
            <a:endParaRPr b="1" sz="1200">
              <a:solidFill>
                <a:schemeClr val="dk1"/>
              </a:solidFill>
              <a:latin typeface="Open Sans"/>
              <a:ea typeface="Open Sans"/>
              <a:cs typeface="Open Sans"/>
              <a:sym typeface="Open Sans"/>
            </a:endParaRPr>
          </a:p>
          <a:p>
            <a:pPr indent="-304800" lvl="0" marL="457200" marR="0" rtl="0" algn="just">
              <a:lnSpc>
                <a:spcPct val="115000"/>
              </a:lnSpc>
              <a:spcBef>
                <a:spcPts val="100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Isolation Forest and Autoencoder can be distributed using frameworks like Spark, Dask, or TensorFlow for large-scale data.</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Feature engineering and model inference can be parallelized across clusters or cloud infrastructure.</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For real-time detection, deploy models as microservices with horizontal scaling and use approximate nearest neighbor search for fast anomaly scoring.</a:t>
            </a:r>
            <a:endParaRPr sz="1200">
              <a:solidFill>
                <a:schemeClr val="dk1"/>
              </a:solidFill>
              <a:latin typeface="Open Sans"/>
              <a:ea typeface="Open Sans"/>
              <a:cs typeface="Open Sans"/>
              <a:sym typeface="Open Sans"/>
            </a:endParaRPr>
          </a:p>
          <a:p>
            <a:pPr indent="0" lvl="0" marL="457200" marR="0" rtl="0" algn="just">
              <a:lnSpc>
                <a:spcPct val="115000"/>
              </a:lnSpc>
              <a:spcBef>
                <a:spcPts val="1000"/>
              </a:spcBef>
              <a:spcAft>
                <a:spcPts val="1000"/>
              </a:spcAft>
              <a:buNone/>
            </a:pPr>
            <a:r>
              <a:t/>
            </a:r>
            <a:endParaRPr sz="1200">
              <a:solidFill>
                <a:schemeClr val="dk1"/>
              </a:solidFill>
              <a:latin typeface="Open Sans"/>
              <a:ea typeface="Open Sans"/>
              <a:cs typeface="Open Sans"/>
              <a:sym typeface="Open Sans"/>
            </a:endParaRPr>
          </a:p>
        </p:txBody>
      </p:sp>
      <p:sp>
        <p:nvSpPr>
          <p:cNvPr id="127" name="Google Shape;127;p24"/>
          <p:cNvSpPr txBox="1"/>
          <p:nvPr>
            <p:ph type="title"/>
          </p:nvPr>
        </p:nvSpPr>
        <p:spPr>
          <a:xfrm>
            <a:off x="311700" y="281725"/>
            <a:ext cx="8520600" cy="7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ExtraBold"/>
                <a:ea typeface="Open Sans ExtraBold"/>
                <a:cs typeface="Open Sans ExtraBold"/>
                <a:sym typeface="Open Sans ExtraBold"/>
              </a:rPr>
              <a:t>NEXT STEPS &amp; SCALING</a:t>
            </a:r>
            <a:endParaRPr>
              <a:latin typeface="Open Sans ExtraBold"/>
              <a:ea typeface="Open Sans ExtraBold"/>
              <a:cs typeface="Open Sans ExtraBold"/>
              <a:sym typeface="Open Sans ExtraBold"/>
            </a:endParaRPr>
          </a:p>
          <a:p>
            <a:pPr indent="0" lvl="0" marL="0" rtl="0" algn="l">
              <a:spcBef>
                <a:spcPts val="0"/>
              </a:spcBef>
              <a:spcAft>
                <a:spcPts val="0"/>
              </a:spcAft>
              <a:buNone/>
            </a:pPr>
            <a:r>
              <a:rPr lang="en-GB" sz="1577">
                <a:latin typeface="Open Sans Light"/>
                <a:ea typeface="Open Sans Light"/>
                <a:cs typeface="Open Sans Light"/>
                <a:sym typeface="Open Sans Light"/>
              </a:rPr>
              <a:t>From Detection to Protection: Scalable Implementation Roadmap</a:t>
            </a:r>
            <a:endParaRPr sz="1577">
              <a:latin typeface="Open Sans Light"/>
              <a:ea typeface="Open Sans Light"/>
              <a:cs typeface="Open Sans Light"/>
              <a:sym typeface="Open Sans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81725"/>
            <a:ext cx="8520600" cy="7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ExtraBold"/>
                <a:ea typeface="Open Sans ExtraBold"/>
                <a:cs typeface="Open Sans ExtraBold"/>
                <a:sym typeface="Open Sans ExtraBold"/>
              </a:rPr>
              <a:t>EXECUTIVE SUMMARY</a:t>
            </a:r>
            <a:endParaRPr>
              <a:latin typeface="Open Sans ExtraBold"/>
              <a:ea typeface="Open Sans ExtraBold"/>
              <a:cs typeface="Open Sans ExtraBold"/>
              <a:sym typeface="Open Sans ExtraBold"/>
            </a:endParaRPr>
          </a:p>
          <a:p>
            <a:pPr indent="0" lvl="0" marL="0" rtl="0" algn="l">
              <a:spcBef>
                <a:spcPts val="0"/>
              </a:spcBef>
              <a:spcAft>
                <a:spcPts val="0"/>
              </a:spcAft>
              <a:buClr>
                <a:schemeClr val="dk1"/>
              </a:buClr>
              <a:buSzPct val="69718"/>
              <a:buFont typeface="Arial"/>
              <a:buNone/>
            </a:pPr>
            <a:r>
              <a:rPr lang="en-GB" sz="1577">
                <a:latin typeface="Open Sans Light"/>
                <a:ea typeface="Open Sans Light"/>
                <a:cs typeface="Open Sans Light"/>
                <a:sym typeface="Open Sans Light"/>
              </a:rPr>
              <a:t>Critical Threat Identified: 841 High-Risk Fraudulent Users Detected</a:t>
            </a:r>
            <a:endParaRPr sz="1577">
              <a:latin typeface="Open Sans Light"/>
              <a:ea typeface="Open Sans Light"/>
              <a:cs typeface="Open Sans Light"/>
              <a:sym typeface="Open Sans Light"/>
            </a:endParaRPr>
          </a:p>
        </p:txBody>
      </p:sp>
      <p:sp>
        <p:nvSpPr>
          <p:cNvPr id="62" name="Google Shape;62;p14"/>
          <p:cNvSpPr txBox="1"/>
          <p:nvPr>
            <p:ph idx="1" type="body"/>
          </p:nvPr>
        </p:nvSpPr>
        <p:spPr>
          <a:xfrm>
            <a:off x="362825" y="1152475"/>
            <a:ext cx="8469600" cy="3756300"/>
          </a:xfrm>
          <a:prstGeom prst="rect">
            <a:avLst/>
          </a:prstGeom>
        </p:spPr>
        <p:txBody>
          <a:bodyPr anchorCtr="0" anchor="t" bIns="91425" lIns="91425" spcFirstLastPara="1" rIns="91425" wrap="square" tIns="91425">
            <a:noAutofit/>
          </a:bodyPr>
          <a:lstStyle/>
          <a:p>
            <a:pPr indent="0" lvl="0" marL="0" marR="0" rtl="0" algn="just">
              <a:lnSpc>
                <a:spcPct val="95000"/>
              </a:lnSpc>
              <a:spcBef>
                <a:spcPts val="0"/>
              </a:spcBef>
              <a:spcAft>
                <a:spcPts val="0"/>
              </a:spcAft>
              <a:buNone/>
            </a:pPr>
            <a:r>
              <a:rPr b="1" lang="en-GB" sz="1200">
                <a:solidFill>
                  <a:schemeClr val="dk1"/>
                </a:solidFill>
                <a:latin typeface="Open Sans"/>
                <a:ea typeface="Open Sans"/>
                <a:cs typeface="Open Sans"/>
                <a:sym typeface="Open Sans"/>
              </a:rPr>
              <a:t>Situation:</a:t>
            </a:r>
            <a:r>
              <a:rPr lang="en-GB" sz="1200">
                <a:solidFill>
                  <a:schemeClr val="dk1"/>
                </a:solidFill>
                <a:latin typeface="Open Sans Medium"/>
                <a:ea typeface="Open Sans Medium"/>
                <a:cs typeface="Open Sans Medium"/>
                <a:sym typeface="Open Sans Medium"/>
              </a:rPr>
              <a:t> Analysis of 26,000 users revealed systematic data scraping operations targeting </a:t>
            </a:r>
            <a:r>
              <a:rPr lang="en-GB" sz="1200">
                <a:solidFill>
                  <a:schemeClr val="dk1"/>
                </a:solidFill>
                <a:latin typeface="Open Sans Medium"/>
                <a:ea typeface="Open Sans Medium"/>
                <a:cs typeface="Open Sans Medium"/>
                <a:sym typeface="Open Sans Medium"/>
              </a:rPr>
              <a:t>Truecaller</a:t>
            </a:r>
            <a:r>
              <a:rPr lang="en-GB" sz="1200">
                <a:solidFill>
                  <a:schemeClr val="dk1"/>
                </a:solidFill>
                <a:latin typeface="Open Sans Medium"/>
                <a:ea typeface="Open Sans Medium"/>
                <a:cs typeface="Open Sans Medium"/>
                <a:sym typeface="Open Sans Medium"/>
              </a:rPr>
              <a:t> contact database, with fraudulent users exhibiting extreme behavioral patterns that clearly distinguish them from legitimate platform usage.</a:t>
            </a:r>
            <a:endParaRPr sz="1200">
              <a:solidFill>
                <a:schemeClr val="dk1"/>
              </a:solidFill>
              <a:latin typeface="Open Sans Medium"/>
              <a:ea typeface="Open Sans Medium"/>
              <a:cs typeface="Open Sans Medium"/>
              <a:sym typeface="Open Sans Medium"/>
            </a:endParaRPr>
          </a:p>
          <a:p>
            <a:pPr indent="0" lvl="0" marL="0" marR="0" rtl="0" algn="just">
              <a:lnSpc>
                <a:spcPct val="95000"/>
              </a:lnSpc>
              <a:spcBef>
                <a:spcPts val="1200"/>
              </a:spcBef>
              <a:spcAft>
                <a:spcPts val="0"/>
              </a:spcAft>
              <a:buNone/>
            </a:pPr>
            <a:r>
              <a:rPr b="1" lang="en-GB" sz="1200">
                <a:solidFill>
                  <a:schemeClr val="dk1"/>
                </a:solidFill>
                <a:latin typeface="Open Sans"/>
                <a:ea typeface="Open Sans"/>
                <a:cs typeface="Open Sans"/>
                <a:sym typeface="Open Sans"/>
              </a:rPr>
              <a:t>Key Findings:</a:t>
            </a:r>
            <a:endParaRPr b="1" sz="1200">
              <a:solidFill>
                <a:schemeClr val="dk1"/>
              </a:solidFill>
              <a:latin typeface="Open Sans"/>
              <a:ea typeface="Open Sans"/>
              <a:cs typeface="Open Sans"/>
              <a:sym typeface="Open Sans"/>
            </a:endParaRPr>
          </a:p>
          <a:p>
            <a:pPr indent="-304800" lvl="0" marL="457200" marR="0" rtl="0" algn="just">
              <a:lnSpc>
                <a:spcPct val="95000"/>
              </a:lnSpc>
              <a:spcBef>
                <a:spcPts val="1200"/>
              </a:spcBef>
              <a:spcAft>
                <a:spcPts val="0"/>
              </a:spcAft>
              <a:buClr>
                <a:schemeClr val="dk1"/>
              </a:buClr>
              <a:buSzPts val="1200"/>
              <a:buFont typeface="Open Sans"/>
              <a:buChar char="●"/>
            </a:pPr>
            <a:r>
              <a:rPr b="1" lang="en-GB" sz="1200">
                <a:solidFill>
                  <a:schemeClr val="dk1"/>
                </a:solidFill>
                <a:latin typeface="Open Sans"/>
                <a:ea typeface="Open Sans"/>
                <a:cs typeface="Open Sans"/>
                <a:sym typeface="Open Sans"/>
              </a:rPr>
              <a:t>Confirmed Fraud Detection:</a:t>
            </a:r>
            <a:endParaRPr b="1" sz="1200">
              <a:solidFill>
                <a:schemeClr val="dk1"/>
              </a:solidFill>
              <a:latin typeface="Open Sans"/>
              <a:ea typeface="Open Sans"/>
              <a:cs typeface="Open Sans"/>
              <a:sym typeface="Open Sans"/>
            </a:endParaRPr>
          </a:p>
          <a:p>
            <a:pPr indent="-304800" lvl="1" marL="914400" marR="0" rtl="0" algn="just">
              <a:lnSpc>
                <a:spcPct val="95000"/>
              </a:lnSpc>
              <a:spcBef>
                <a:spcPts val="0"/>
              </a:spcBef>
              <a:spcAft>
                <a:spcPts val="0"/>
              </a:spcAft>
              <a:buClr>
                <a:schemeClr val="dk1"/>
              </a:buClr>
              <a:buSzPts val="1200"/>
              <a:buFont typeface="Open Sans Medium"/>
              <a:buChar char="○"/>
            </a:pPr>
            <a:r>
              <a:rPr lang="en-GB" sz="1200">
                <a:solidFill>
                  <a:schemeClr val="dk1"/>
                </a:solidFill>
                <a:latin typeface="Open Sans Medium"/>
                <a:ea typeface="Open Sans Medium"/>
                <a:cs typeface="Open Sans Medium"/>
                <a:sym typeface="Open Sans Medium"/>
              </a:rPr>
              <a:t>841 critical fraudulent users confirmed through dual-model detection (3.2% of analyzed population)</a:t>
            </a:r>
            <a:endParaRPr sz="1200">
              <a:solidFill>
                <a:schemeClr val="dk1"/>
              </a:solidFill>
              <a:latin typeface="Open Sans Medium"/>
              <a:ea typeface="Open Sans Medium"/>
              <a:cs typeface="Open Sans Medium"/>
              <a:sym typeface="Open Sans Medium"/>
            </a:endParaRPr>
          </a:p>
          <a:p>
            <a:pPr indent="-304800" lvl="1" marL="914400" marR="0" rtl="0" algn="just">
              <a:lnSpc>
                <a:spcPct val="95000"/>
              </a:lnSpc>
              <a:spcBef>
                <a:spcPts val="0"/>
              </a:spcBef>
              <a:spcAft>
                <a:spcPts val="0"/>
              </a:spcAft>
              <a:buClr>
                <a:schemeClr val="dk1"/>
              </a:buClr>
              <a:buSzPts val="1200"/>
              <a:buFont typeface="Open Sans Medium"/>
              <a:buChar char="○"/>
            </a:pPr>
            <a:r>
              <a:rPr lang="en-GB" sz="1200">
                <a:solidFill>
                  <a:schemeClr val="dk1"/>
                </a:solidFill>
                <a:latin typeface="Open Sans Medium"/>
                <a:ea typeface="Open Sans Medium"/>
                <a:cs typeface="Open Sans Medium"/>
                <a:sym typeface="Open Sans Medium"/>
              </a:rPr>
              <a:t>1,759 total anomalous users identified requiring immediate review (6.8% of user base)</a:t>
            </a:r>
            <a:endParaRPr sz="1200">
              <a:solidFill>
                <a:schemeClr val="dk1"/>
              </a:solidFill>
              <a:latin typeface="Open Sans Medium"/>
              <a:ea typeface="Open Sans Medium"/>
              <a:cs typeface="Open Sans Medium"/>
              <a:sym typeface="Open Sans Medium"/>
            </a:endParaRPr>
          </a:p>
          <a:p>
            <a:pPr indent="-304800" lvl="1" marL="914400" marR="0" rtl="0" algn="just">
              <a:lnSpc>
                <a:spcPct val="95000"/>
              </a:lnSpc>
              <a:spcBef>
                <a:spcPts val="0"/>
              </a:spcBef>
              <a:spcAft>
                <a:spcPts val="0"/>
              </a:spcAft>
              <a:buClr>
                <a:schemeClr val="dk1"/>
              </a:buClr>
              <a:buSzPts val="1200"/>
              <a:buFont typeface="Open Sans Medium"/>
              <a:buChar char="○"/>
            </a:pPr>
            <a:r>
              <a:rPr lang="en-GB" sz="1200">
                <a:solidFill>
                  <a:schemeClr val="dk1"/>
                </a:solidFill>
                <a:latin typeface="Open Sans Medium"/>
                <a:ea typeface="Open Sans Medium"/>
                <a:cs typeface="Open Sans Medium"/>
                <a:sym typeface="Open Sans Medium"/>
              </a:rPr>
              <a:t>Both models agreed on high-risk cases, providing strong confidence in fraud identification</a:t>
            </a:r>
            <a:endParaRPr sz="1200">
              <a:solidFill>
                <a:schemeClr val="dk1"/>
              </a:solidFill>
              <a:latin typeface="Open Sans Medium"/>
              <a:ea typeface="Open Sans Medium"/>
              <a:cs typeface="Open Sans Medium"/>
              <a:sym typeface="Open Sans Medium"/>
            </a:endParaRPr>
          </a:p>
          <a:p>
            <a:pPr indent="-304800" lvl="0" marL="457200" marR="0" rtl="0" algn="just">
              <a:lnSpc>
                <a:spcPct val="95000"/>
              </a:lnSpc>
              <a:spcBef>
                <a:spcPts val="0"/>
              </a:spcBef>
              <a:spcAft>
                <a:spcPts val="0"/>
              </a:spcAft>
              <a:buClr>
                <a:schemeClr val="dk1"/>
              </a:buClr>
              <a:buSzPts val="1200"/>
              <a:buFont typeface="Open Sans"/>
              <a:buChar char="●"/>
            </a:pPr>
            <a:r>
              <a:rPr b="1" lang="en-GB" sz="1200">
                <a:solidFill>
                  <a:schemeClr val="dk1"/>
                </a:solidFill>
                <a:latin typeface="Open Sans"/>
                <a:ea typeface="Open Sans"/>
                <a:cs typeface="Open Sans"/>
                <a:sym typeface="Open Sans"/>
              </a:rPr>
              <a:t>Behavioral Evidence:</a:t>
            </a:r>
            <a:endParaRPr b="1" sz="1200">
              <a:solidFill>
                <a:schemeClr val="dk1"/>
              </a:solidFill>
              <a:latin typeface="Open Sans"/>
              <a:ea typeface="Open Sans"/>
              <a:cs typeface="Open Sans"/>
              <a:sym typeface="Open Sans"/>
            </a:endParaRPr>
          </a:p>
          <a:p>
            <a:pPr indent="-304800" lvl="1" marL="914400" marR="0" rtl="0" algn="just">
              <a:lnSpc>
                <a:spcPct val="95000"/>
              </a:lnSpc>
              <a:spcBef>
                <a:spcPts val="0"/>
              </a:spcBef>
              <a:spcAft>
                <a:spcPts val="0"/>
              </a:spcAft>
              <a:buClr>
                <a:schemeClr val="dk1"/>
              </a:buClr>
              <a:buSzPts val="1200"/>
              <a:buFont typeface="Open Sans Medium"/>
              <a:buChar char="○"/>
            </a:pPr>
            <a:r>
              <a:rPr lang="en-GB" sz="1200">
                <a:solidFill>
                  <a:schemeClr val="dk1"/>
                </a:solidFill>
                <a:latin typeface="Open Sans Medium"/>
                <a:ea typeface="Open Sans Medium"/>
                <a:cs typeface="Open Sans Medium"/>
                <a:sym typeface="Open Sans Medium"/>
              </a:rPr>
              <a:t>Fraudulent users perform 7.3x more searches (202.3 vs 27.7 average searches)</a:t>
            </a:r>
            <a:endParaRPr sz="1200">
              <a:solidFill>
                <a:schemeClr val="dk1"/>
              </a:solidFill>
              <a:latin typeface="Open Sans Medium"/>
              <a:ea typeface="Open Sans Medium"/>
              <a:cs typeface="Open Sans Medium"/>
              <a:sym typeface="Open Sans Medium"/>
            </a:endParaRPr>
          </a:p>
          <a:p>
            <a:pPr indent="-304800" lvl="1" marL="914400" marR="0" rtl="0" algn="just">
              <a:lnSpc>
                <a:spcPct val="95000"/>
              </a:lnSpc>
              <a:spcBef>
                <a:spcPts val="0"/>
              </a:spcBef>
              <a:spcAft>
                <a:spcPts val="0"/>
              </a:spcAft>
              <a:buClr>
                <a:schemeClr val="dk1"/>
              </a:buClr>
              <a:buSzPts val="1200"/>
              <a:buFont typeface="Open Sans Medium"/>
              <a:buChar char="○"/>
            </a:pPr>
            <a:r>
              <a:rPr lang="en-GB" sz="1200">
                <a:solidFill>
                  <a:schemeClr val="dk1"/>
                </a:solidFill>
                <a:latin typeface="Open Sans Medium"/>
                <a:ea typeface="Open Sans Medium"/>
                <a:cs typeface="Open Sans Medium"/>
                <a:sym typeface="Open Sans Medium"/>
              </a:rPr>
              <a:t>25x higher search-to-communication ratios (53.22 vs 2.13 for normal users)</a:t>
            </a:r>
            <a:endParaRPr sz="1200">
              <a:solidFill>
                <a:schemeClr val="dk1"/>
              </a:solidFill>
              <a:latin typeface="Open Sans Medium"/>
              <a:ea typeface="Open Sans Medium"/>
              <a:cs typeface="Open Sans Medium"/>
              <a:sym typeface="Open Sans Medium"/>
            </a:endParaRPr>
          </a:p>
          <a:p>
            <a:pPr indent="-304800" lvl="1" marL="914400" marR="0" rtl="0" algn="just">
              <a:lnSpc>
                <a:spcPct val="95000"/>
              </a:lnSpc>
              <a:spcBef>
                <a:spcPts val="0"/>
              </a:spcBef>
              <a:spcAft>
                <a:spcPts val="0"/>
              </a:spcAft>
              <a:buClr>
                <a:schemeClr val="dk1"/>
              </a:buClr>
              <a:buSzPts val="1200"/>
              <a:buFont typeface="Open Sans Medium"/>
              <a:buChar char="○"/>
            </a:pPr>
            <a:r>
              <a:rPr lang="en-GB" sz="1200">
                <a:solidFill>
                  <a:schemeClr val="dk1"/>
                </a:solidFill>
                <a:latin typeface="Open Sans Medium"/>
                <a:ea typeface="Open Sans Medium"/>
                <a:cs typeface="Open Sans Medium"/>
                <a:sym typeface="Open Sans Medium"/>
              </a:rPr>
              <a:t>6x higher activity concentration (63.4 vs 10.5) indicating burst, automated behavior</a:t>
            </a:r>
            <a:endParaRPr sz="1200">
              <a:solidFill>
                <a:schemeClr val="dk1"/>
              </a:solidFill>
              <a:latin typeface="Open Sans Medium"/>
              <a:ea typeface="Open Sans Medium"/>
              <a:cs typeface="Open Sans Medium"/>
              <a:sym typeface="Open Sans Medium"/>
            </a:endParaRPr>
          </a:p>
          <a:p>
            <a:pPr indent="-304800" lvl="1" marL="914400" marR="0" rtl="0" algn="just">
              <a:lnSpc>
                <a:spcPct val="95000"/>
              </a:lnSpc>
              <a:spcBef>
                <a:spcPts val="0"/>
              </a:spcBef>
              <a:spcAft>
                <a:spcPts val="0"/>
              </a:spcAft>
              <a:buClr>
                <a:schemeClr val="dk1"/>
              </a:buClr>
              <a:buSzPts val="1200"/>
              <a:buFont typeface="Open Sans Medium"/>
              <a:buChar char="○"/>
            </a:pPr>
            <a:r>
              <a:rPr lang="en-GB" sz="1200">
                <a:solidFill>
                  <a:schemeClr val="dk1"/>
                </a:solidFill>
                <a:latin typeface="Open Sans Medium"/>
                <a:ea typeface="Open Sans Medium"/>
                <a:cs typeface="Open Sans Medium"/>
                <a:sym typeface="Open Sans Medium"/>
              </a:rPr>
              <a:t>Immediate activity pattern present in 77.2% of fraudulent users vs only 6% of normal users</a:t>
            </a:r>
            <a:endParaRPr sz="1200">
              <a:solidFill>
                <a:schemeClr val="dk1"/>
              </a:solidFill>
              <a:latin typeface="Open Sans Medium"/>
              <a:ea typeface="Open Sans Medium"/>
              <a:cs typeface="Open Sans Medium"/>
              <a:sym typeface="Open Sans Medium"/>
            </a:endParaRPr>
          </a:p>
          <a:p>
            <a:pPr indent="-304800" lvl="0" marL="457200" marR="0" rtl="0" algn="just">
              <a:lnSpc>
                <a:spcPct val="95000"/>
              </a:lnSpc>
              <a:spcBef>
                <a:spcPts val="0"/>
              </a:spcBef>
              <a:spcAft>
                <a:spcPts val="0"/>
              </a:spcAft>
              <a:buClr>
                <a:schemeClr val="dk1"/>
              </a:buClr>
              <a:buSzPts val="1200"/>
              <a:buFont typeface="Open Sans"/>
              <a:buChar char="●"/>
            </a:pPr>
            <a:r>
              <a:rPr b="1" lang="en-GB" sz="1200">
                <a:solidFill>
                  <a:schemeClr val="dk1"/>
                </a:solidFill>
                <a:latin typeface="Open Sans"/>
                <a:ea typeface="Open Sans"/>
                <a:cs typeface="Open Sans"/>
                <a:sym typeface="Open Sans"/>
              </a:rPr>
              <a:t>Impact Quantification:</a:t>
            </a:r>
            <a:endParaRPr b="1" sz="1200">
              <a:solidFill>
                <a:schemeClr val="dk1"/>
              </a:solidFill>
              <a:latin typeface="Open Sans"/>
              <a:ea typeface="Open Sans"/>
              <a:cs typeface="Open Sans"/>
              <a:sym typeface="Open Sans"/>
            </a:endParaRPr>
          </a:p>
          <a:p>
            <a:pPr indent="-304800" lvl="1" marL="914400" marR="0" rtl="0" algn="just">
              <a:lnSpc>
                <a:spcPct val="95000"/>
              </a:lnSpc>
              <a:spcBef>
                <a:spcPts val="0"/>
              </a:spcBef>
              <a:spcAft>
                <a:spcPts val="0"/>
              </a:spcAft>
              <a:buClr>
                <a:schemeClr val="dk1"/>
              </a:buClr>
              <a:buSzPts val="1200"/>
              <a:buFont typeface="Open Sans Medium"/>
              <a:buChar char="○"/>
            </a:pPr>
            <a:r>
              <a:rPr lang="en-GB" sz="1200">
                <a:solidFill>
                  <a:schemeClr val="dk1"/>
                </a:solidFill>
                <a:latin typeface="Open Sans Medium"/>
                <a:ea typeface="Open Sans Medium"/>
                <a:cs typeface="Open Sans Medium"/>
                <a:sym typeface="Open Sans Medium"/>
              </a:rPr>
              <a:t>Fraudulent users consume disproportionate resources with 202 searches vs 28 for normal users</a:t>
            </a:r>
            <a:endParaRPr sz="1200">
              <a:solidFill>
                <a:schemeClr val="dk1"/>
              </a:solidFill>
              <a:latin typeface="Open Sans Medium"/>
              <a:ea typeface="Open Sans Medium"/>
              <a:cs typeface="Open Sans Medium"/>
              <a:sym typeface="Open Sans Medium"/>
            </a:endParaRPr>
          </a:p>
          <a:p>
            <a:pPr indent="-304800" lvl="1" marL="914400" marR="0" rtl="0" algn="just">
              <a:lnSpc>
                <a:spcPct val="95000"/>
              </a:lnSpc>
              <a:spcBef>
                <a:spcPts val="0"/>
              </a:spcBef>
              <a:spcAft>
                <a:spcPts val="0"/>
              </a:spcAft>
              <a:buClr>
                <a:schemeClr val="dk1"/>
              </a:buClr>
              <a:buSzPts val="1200"/>
              <a:buFont typeface="Open Sans Medium"/>
              <a:buChar char="○"/>
            </a:pPr>
            <a:r>
              <a:rPr lang="en-GB" sz="1200">
                <a:solidFill>
                  <a:schemeClr val="dk1"/>
                </a:solidFill>
                <a:latin typeface="Open Sans Medium"/>
                <a:ea typeface="Open Sans Medium"/>
                <a:cs typeface="Open Sans Medium"/>
                <a:sym typeface="Open Sans Medium"/>
              </a:rPr>
              <a:t>Clear automation signatures including near-zero intervals between searches (0-1 seconds)</a:t>
            </a:r>
            <a:endParaRPr sz="1200">
              <a:solidFill>
                <a:schemeClr val="dk1"/>
              </a:solidFill>
              <a:latin typeface="Open Sans Medium"/>
              <a:ea typeface="Open Sans Medium"/>
              <a:cs typeface="Open Sans Medium"/>
              <a:sym typeface="Open Sans Medium"/>
            </a:endParaRPr>
          </a:p>
          <a:p>
            <a:pPr indent="-304800" lvl="1" marL="914400" marR="0" rtl="0" algn="just">
              <a:lnSpc>
                <a:spcPct val="95000"/>
              </a:lnSpc>
              <a:spcBef>
                <a:spcPts val="0"/>
              </a:spcBef>
              <a:spcAft>
                <a:spcPts val="0"/>
              </a:spcAft>
              <a:buClr>
                <a:schemeClr val="dk1"/>
              </a:buClr>
              <a:buSzPts val="1200"/>
              <a:buFont typeface="Open Sans Medium"/>
              <a:buChar char="○"/>
            </a:pPr>
            <a:r>
              <a:rPr lang="en-GB" sz="1200">
                <a:solidFill>
                  <a:schemeClr val="dk1"/>
                </a:solidFill>
                <a:latin typeface="Open Sans Medium"/>
                <a:ea typeface="Open Sans Medium"/>
                <a:cs typeface="Open Sans Medium"/>
                <a:sym typeface="Open Sans Medium"/>
              </a:rPr>
              <a:t>First search activity begins 3x faster (0.8 days vs 2.4+ days for legitimate users</a:t>
            </a:r>
            <a:r>
              <a:rPr lang="en-GB" sz="1200">
                <a:solidFill>
                  <a:schemeClr val="dk1"/>
                </a:solidFill>
                <a:latin typeface="Open Sans Medium"/>
                <a:ea typeface="Open Sans Medium"/>
                <a:cs typeface="Open Sans Medium"/>
                <a:sym typeface="Open Sans Medium"/>
              </a:rPr>
              <a:t>)</a:t>
            </a:r>
            <a:endParaRPr sz="1200">
              <a:solidFill>
                <a:schemeClr val="dk1"/>
              </a:solidFill>
              <a:latin typeface="Open Sans Medium"/>
              <a:ea typeface="Open Sans Medium"/>
              <a:cs typeface="Open Sans Medium"/>
              <a:sym typeface="Open Sans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281725"/>
            <a:ext cx="8520600" cy="7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ExtraBold"/>
                <a:ea typeface="Open Sans ExtraBold"/>
                <a:cs typeface="Open Sans ExtraBold"/>
                <a:sym typeface="Open Sans ExtraBold"/>
              </a:rPr>
              <a:t>PROBLEM STATEMENT</a:t>
            </a:r>
            <a:r>
              <a:rPr lang="en-GB">
                <a:latin typeface="Open Sans ExtraBold"/>
                <a:ea typeface="Open Sans ExtraBold"/>
                <a:cs typeface="Open Sans ExtraBold"/>
                <a:sym typeface="Open Sans ExtraBold"/>
              </a:rPr>
              <a:t> </a:t>
            </a:r>
            <a:endParaRPr>
              <a:latin typeface="Open Sans ExtraBold"/>
              <a:ea typeface="Open Sans ExtraBold"/>
              <a:cs typeface="Open Sans ExtraBold"/>
              <a:sym typeface="Open Sans ExtraBold"/>
            </a:endParaRPr>
          </a:p>
          <a:p>
            <a:pPr indent="0" lvl="0" marL="0" rtl="0" algn="l">
              <a:spcBef>
                <a:spcPts val="0"/>
              </a:spcBef>
              <a:spcAft>
                <a:spcPts val="0"/>
              </a:spcAft>
              <a:buNone/>
            </a:pPr>
            <a:r>
              <a:rPr lang="en-GB" sz="1577">
                <a:latin typeface="Open Sans Light"/>
                <a:ea typeface="Open Sans Light"/>
                <a:cs typeface="Open Sans Light"/>
                <a:sym typeface="Open Sans Light"/>
              </a:rPr>
              <a:t>The Trust Crisis: How Fraudulent Scrapers Threaten </a:t>
            </a:r>
            <a:r>
              <a:rPr lang="en-GB" sz="1577">
                <a:latin typeface="Open Sans Light"/>
                <a:ea typeface="Open Sans Light"/>
                <a:cs typeface="Open Sans Light"/>
                <a:sym typeface="Open Sans Light"/>
              </a:rPr>
              <a:t>Truecaller</a:t>
            </a:r>
            <a:r>
              <a:rPr lang="en-GB" sz="1577">
                <a:latin typeface="Open Sans Light"/>
                <a:ea typeface="Open Sans Light"/>
                <a:cs typeface="Open Sans Light"/>
                <a:sym typeface="Open Sans Light"/>
              </a:rPr>
              <a:t> Core Mission</a:t>
            </a:r>
            <a:endParaRPr sz="1577">
              <a:latin typeface="Open Sans Light"/>
              <a:ea typeface="Open Sans Light"/>
              <a:cs typeface="Open Sans Light"/>
              <a:sym typeface="Open Sans Light"/>
            </a:endParaRPr>
          </a:p>
        </p:txBody>
      </p:sp>
      <p:sp>
        <p:nvSpPr>
          <p:cNvPr id="68" name="Google Shape;68;p15"/>
          <p:cNvSpPr txBox="1"/>
          <p:nvPr>
            <p:ph idx="1" type="body"/>
          </p:nvPr>
        </p:nvSpPr>
        <p:spPr>
          <a:xfrm>
            <a:off x="432950" y="1152475"/>
            <a:ext cx="8399400" cy="37356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GB" sz="1200">
                <a:solidFill>
                  <a:schemeClr val="dk1"/>
                </a:solidFill>
                <a:latin typeface="Open Sans Medium"/>
                <a:ea typeface="Open Sans Medium"/>
                <a:cs typeface="Open Sans Medium"/>
                <a:sym typeface="Open Sans Medium"/>
              </a:rPr>
              <a:t>A simple Google search reveals numerous "Truecaller scraper" tools actively targeting the platform, creating cascading </a:t>
            </a:r>
            <a:r>
              <a:rPr lang="en-GB" sz="1200">
                <a:solidFill>
                  <a:schemeClr val="dk1"/>
                </a:solidFill>
                <a:latin typeface="Open Sans Medium"/>
                <a:ea typeface="Open Sans Medium"/>
                <a:cs typeface="Open Sans Medium"/>
                <a:sym typeface="Open Sans Medium"/>
              </a:rPr>
              <a:t>business impacts</a:t>
            </a:r>
            <a:endParaRPr sz="1200">
              <a:solidFill>
                <a:schemeClr val="dk1"/>
              </a:solidFill>
              <a:latin typeface="Open Sans Medium"/>
              <a:ea typeface="Open Sans Medium"/>
              <a:cs typeface="Open Sans Medium"/>
              <a:sym typeface="Open Sans Medium"/>
            </a:endParaRPr>
          </a:p>
          <a:p>
            <a:pPr indent="0" lvl="0" marL="0" rtl="0" algn="l">
              <a:spcBef>
                <a:spcPts val="1200"/>
              </a:spcBef>
              <a:spcAft>
                <a:spcPts val="0"/>
              </a:spcAft>
              <a:buNone/>
            </a:pPr>
            <a:r>
              <a:rPr b="1" lang="en-GB" sz="1200">
                <a:solidFill>
                  <a:schemeClr val="dk1"/>
                </a:solidFill>
                <a:latin typeface="Open Sans"/>
                <a:ea typeface="Open Sans"/>
                <a:cs typeface="Open Sans"/>
                <a:sym typeface="Open Sans"/>
              </a:rPr>
              <a:t>Revenue &amp; Infrastructure Impact:</a:t>
            </a:r>
            <a:endParaRPr b="1" sz="1200">
              <a:solidFill>
                <a:schemeClr val="dk1"/>
              </a:solidFill>
              <a:latin typeface="Open Sans"/>
              <a:ea typeface="Open Sans"/>
              <a:cs typeface="Open Sans"/>
              <a:sym typeface="Open Sans"/>
            </a:endParaRPr>
          </a:p>
          <a:p>
            <a:pPr indent="-298450" lvl="0" marL="457200" rtl="0" algn="l">
              <a:spcBef>
                <a:spcPts val="1200"/>
              </a:spcBef>
              <a:spcAft>
                <a:spcPts val="0"/>
              </a:spcAft>
              <a:buClr>
                <a:schemeClr val="dk1"/>
              </a:buClr>
              <a:buSzPts val="1100"/>
              <a:buChar char="●"/>
            </a:pPr>
            <a:r>
              <a:rPr b="1" lang="en-GB" sz="1200">
                <a:solidFill>
                  <a:schemeClr val="dk1"/>
                </a:solidFill>
                <a:latin typeface="Open Sans"/>
                <a:ea typeface="Open Sans"/>
                <a:cs typeface="Open Sans"/>
                <a:sym typeface="Open Sans"/>
              </a:rPr>
              <a:t>API Revenue Loss: </a:t>
            </a:r>
            <a:r>
              <a:rPr lang="en-GB" sz="1200">
                <a:solidFill>
                  <a:schemeClr val="dk1"/>
                </a:solidFill>
                <a:latin typeface="Open Sans Medium"/>
                <a:ea typeface="Open Sans Medium"/>
                <a:cs typeface="Open Sans Medium"/>
                <a:sym typeface="Open Sans Medium"/>
              </a:rPr>
              <a:t>Fraudulent usage without legitimate subscription payments</a:t>
            </a:r>
            <a:endParaRPr sz="1200">
              <a:solidFill>
                <a:schemeClr val="dk1"/>
              </a:solidFill>
              <a:latin typeface="Open Sans Medium"/>
              <a:ea typeface="Open Sans Medium"/>
              <a:cs typeface="Open Sans Medium"/>
              <a:sym typeface="Open Sans Medium"/>
            </a:endParaRPr>
          </a:p>
          <a:p>
            <a:pPr indent="-298450" lvl="0" marL="457200" rtl="0" algn="l">
              <a:spcBef>
                <a:spcPts val="0"/>
              </a:spcBef>
              <a:spcAft>
                <a:spcPts val="0"/>
              </a:spcAft>
              <a:buClr>
                <a:schemeClr val="dk1"/>
              </a:buClr>
              <a:buSzPts val="1100"/>
              <a:buChar char="●"/>
            </a:pPr>
            <a:r>
              <a:rPr b="1" lang="en-GB" sz="1200">
                <a:solidFill>
                  <a:schemeClr val="dk1"/>
                </a:solidFill>
                <a:latin typeface="Open Sans"/>
                <a:ea typeface="Open Sans"/>
                <a:cs typeface="Open Sans"/>
                <a:sym typeface="Open Sans"/>
              </a:rPr>
              <a:t>Infrastructure Strain: </a:t>
            </a:r>
            <a:r>
              <a:rPr lang="en-GB" sz="1200">
                <a:solidFill>
                  <a:schemeClr val="dk1"/>
                </a:solidFill>
                <a:latin typeface="Open Sans Medium"/>
                <a:ea typeface="Open Sans Medium"/>
                <a:cs typeface="Open Sans Medium"/>
                <a:sym typeface="Open Sans Medium"/>
              </a:rPr>
              <a:t>Bot traffic increases server costs and degrades performance</a:t>
            </a:r>
            <a:endParaRPr sz="1200">
              <a:solidFill>
                <a:schemeClr val="dk1"/>
              </a:solidFill>
              <a:latin typeface="Open Sans Medium"/>
              <a:ea typeface="Open Sans Medium"/>
              <a:cs typeface="Open Sans Medium"/>
              <a:sym typeface="Open Sans Medium"/>
            </a:endParaRPr>
          </a:p>
          <a:p>
            <a:pPr indent="-298450" lvl="0" marL="457200" rtl="0" algn="l">
              <a:spcBef>
                <a:spcPts val="0"/>
              </a:spcBef>
              <a:spcAft>
                <a:spcPts val="0"/>
              </a:spcAft>
              <a:buClr>
                <a:schemeClr val="dk1"/>
              </a:buClr>
              <a:buSzPts val="1100"/>
              <a:buChar char="●"/>
            </a:pPr>
            <a:r>
              <a:rPr b="1" lang="en-GB" sz="1200">
                <a:solidFill>
                  <a:schemeClr val="dk1"/>
                </a:solidFill>
                <a:latin typeface="Open Sans"/>
                <a:ea typeface="Open Sans"/>
                <a:cs typeface="Open Sans"/>
                <a:sym typeface="Open Sans"/>
              </a:rPr>
              <a:t>Compliance Risk:</a:t>
            </a:r>
            <a:r>
              <a:rPr lang="en-GB" sz="1200">
                <a:solidFill>
                  <a:schemeClr val="dk1"/>
                </a:solidFill>
                <a:latin typeface="Open Sans Medium"/>
                <a:ea typeface="Open Sans Medium"/>
                <a:cs typeface="Open Sans Medium"/>
                <a:sym typeface="Open Sans Medium"/>
              </a:rPr>
              <a:t> Privacy violations expose platform to regulatory penalties</a:t>
            </a:r>
            <a:endParaRPr sz="1200">
              <a:solidFill>
                <a:schemeClr val="dk1"/>
              </a:solidFill>
              <a:latin typeface="Open Sans Medium"/>
              <a:ea typeface="Open Sans Medium"/>
              <a:cs typeface="Open Sans Medium"/>
              <a:sym typeface="Open Sans Medium"/>
            </a:endParaRPr>
          </a:p>
          <a:p>
            <a:pPr indent="0" lvl="0" marL="0" marR="0" rtl="0" algn="l">
              <a:lnSpc>
                <a:spcPct val="115000"/>
              </a:lnSpc>
              <a:spcBef>
                <a:spcPts val="1200"/>
              </a:spcBef>
              <a:spcAft>
                <a:spcPts val="0"/>
              </a:spcAft>
              <a:buNone/>
            </a:pPr>
            <a:r>
              <a:rPr b="1" lang="en-GB" sz="1200">
                <a:solidFill>
                  <a:schemeClr val="dk1"/>
                </a:solidFill>
                <a:latin typeface="Open Sans"/>
                <a:ea typeface="Open Sans"/>
                <a:cs typeface="Open Sans"/>
                <a:sym typeface="Open Sans"/>
              </a:rPr>
              <a:t>Strategic Threats:</a:t>
            </a:r>
            <a:endParaRPr b="1" sz="1200">
              <a:solidFill>
                <a:schemeClr val="dk1"/>
              </a:solidFill>
              <a:latin typeface="Open Sans"/>
              <a:ea typeface="Open Sans"/>
              <a:cs typeface="Open Sans"/>
              <a:sym typeface="Open Sans"/>
            </a:endParaRPr>
          </a:p>
          <a:p>
            <a:pPr indent="-304800" lvl="0" marL="457200" marR="0" rtl="0" algn="l">
              <a:lnSpc>
                <a:spcPct val="115000"/>
              </a:lnSpc>
              <a:spcBef>
                <a:spcPts val="1200"/>
              </a:spcBef>
              <a:spcAft>
                <a:spcPts val="0"/>
              </a:spcAft>
              <a:buClr>
                <a:schemeClr val="dk1"/>
              </a:buClr>
              <a:buSzPts val="1200"/>
              <a:buFont typeface="Open Sans Medium"/>
              <a:buChar char="●"/>
            </a:pPr>
            <a:r>
              <a:rPr b="1" lang="en-GB" sz="1200">
                <a:solidFill>
                  <a:schemeClr val="dk1"/>
                </a:solidFill>
                <a:latin typeface="Open Sans"/>
                <a:ea typeface="Open Sans"/>
                <a:cs typeface="Open Sans"/>
                <a:sym typeface="Open Sans"/>
              </a:rPr>
              <a:t>User Trust Erosion: </a:t>
            </a:r>
            <a:r>
              <a:rPr lang="en-GB" sz="1200">
                <a:solidFill>
                  <a:schemeClr val="dk1"/>
                </a:solidFill>
                <a:latin typeface="Open Sans Medium"/>
                <a:ea typeface="Open Sans Medium"/>
                <a:cs typeface="Open Sans Medium"/>
                <a:sym typeface="Open Sans Medium"/>
              </a:rPr>
              <a:t>Privacy violations directly undermine our core value proposition</a:t>
            </a:r>
            <a:endParaRPr sz="1200">
              <a:solidFill>
                <a:schemeClr val="dk1"/>
              </a:solidFill>
              <a:latin typeface="Open Sans Medium"/>
              <a:ea typeface="Open Sans Medium"/>
              <a:cs typeface="Open Sans Medium"/>
              <a:sym typeface="Open Sans Medium"/>
            </a:endParaRPr>
          </a:p>
          <a:p>
            <a:pPr indent="-304800" lvl="0" marL="457200" marR="0" rtl="0" algn="l">
              <a:lnSpc>
                <a:spcPct val="115000"/>
              </a:lnSpc>
              <a:spcBef>
                <a:spcPts val="0"/>
              </a:spcBef>
              <a:spcAft>
                <a:spcPts val="0"/>
              </a:spcAft>
              <a:buClr>
                <a:schemeClr val="dk1"/>
              </a:buClr>
              <a:buSzPts val="1200"/>
              <a:buFont typeface="Open Sans Medium"/>
              <a:buChar char="●"/>
            </a:pPr>
            <a:r>
              <a:rPr b="1" lang="en-GB" sz="1200">
                <a:solidFill>
                  <a:schemeClr val="dk1"/>
                </a:solidFill>
                <a:latin typeface="Open Sans"/>
                <a:ea typeface="Open Sans"/>
                <a:cs typeface="Open Sans"/>
                <a:sym typeface="Open Sans"/>
              </a:rPr>
              <a:t>Data Quality Degradation:</a:t>
            </a:r>
            <a:r>
              <a:rPr lang="en-GB" sz="1200">
                <a:solidFill>
                  <a:schemeClr val="dk1"/>
                </a:solidFill>
                <a:latin typeface="Open Sans Medium"/>
                <a:ea typeface="Open Sans Medium"/>
                <a:cs typeface="Open Sans Medium"/>
                <a:sym typeface="Open Sans Medium"/>
              </a:rPr>
              <a:t> Scraped data potentially corrupts spam detection models</a:t>
            </a:r>
            <a:endParaRPr sz="1200">
              <a:solidFill>
                <a:schemeClr val="dk1"/>
              </a:solidFill>
              <a:latin typeface="Open Sans Medium"/>
              <a:ea typeface="Open Sans Medium"/>
              <a:cs typeface="Open Sans Medium"/>
              <a:sym typeface="Open Sans Medium"/>
            </a:endParaRPr>
          </a:p>
          <a:p>
            <a:pPr indent="-304800" lvl="0" marL="457200" marR="0" rtl="0" algn="l">
              <a:lnSpc>
                <a:spcPct val="115000"/>
              </a:lnSpc>
              <a:spcBef>
                <a:spcPts val="0"/>
              </a:spcBef>
              <a:spcAft>
                <a:spcPts val="0"/>
              </a:spcAft>
              <a:buClr>
                <a:schemeClr val="dk1"/>
              </a:buClr>
              <a:buSzPts val="1200"/>
              <a:buFont typeface="Open Sans Medium"/>
              <a:buChar char="●"/>
            </a:pPr>
            <a:r>
              <a:rPr b="1" lang="en-GB" sz="1200">
                <a:solidFill>
                  <a:schemeClr val="dk1"/>
                </a:solidFill>
                <a:latin typeface="Open Sans"/>
                <a:ea typeface="Open Sans"/>
                <a:cs typeface="Open Sans"/>
                <a:sym typeface="Open Sans"/>
              </a:rPr>
              <a:t>Platform Abuse: </a:t>
            </a:r>
            <a:r>
              <a:rPr lang="en-GB" sz="1200">
                <a:solidFill>
                  <a:schemeClr val="dk1"/>
                </a:solidFill>
                <a:latin typeface="Open Sans Medium"/>
                <a:ea typeface="Open Sans Medium"/>
                <a:cs typeface="Open Sans Medium"/>
                <a:sym typeface="Open Sans Medium"/>
              </a:rPr>
              <a:t>Legitimate user experience suffers from infrastructure strain</a:t>
            </a:r>
            <a:endParaRPr sz="1200">
              <a:solidFill>
                <a:schemeClr val="dk1"/>
              </a:solidFill>
              <a:latin typeface="Open Sans Medium"/>
              <a:ea typeface="Open Sans Medium"/>
              <a:cs typeface="Open Sans Medium"/>
              <a:sym typeface="Open Sans Medium"/>
            </a:endParaRPr>
          </a:p>
          <a:p>
            <a:pPr indent="0" lvl="0" marL="0" marR="0" rtl="0" algn="l">
              <a:lnSpc>
                <a:spcPct val="115000"/>
              </a:lnSpc>
              <a:spcBef>
                <a:spcPts val="1200"/>
              </a:spcBef>
              <a:spcAft>
                <a:spcPts val="0"/>
              </a:spcAft>
              <a:buNone/>
            </a:pPr>
            <a:r>
              <a:rPr lang="en-GB" sz="1200">
                <a:solidFill>
                  <a:schemeClr val="dk1"/>
                </a:solidFill>
                <a:latin typeface="Open Sans Medium"/>
                <a:ea typeface="Open Sans Medium"/>
                <a:cs typeface="Open Sans Medium"/>
                <a:sym typeface="Open Sans Medium"/>
              </a:rPr>
              <a:t>Each fraudulent user performs 202 searches monthly compared to 28 for normal users, creating disproportionate system load while providing zero legitimate platform value.</a:t>
            </a:r>
            <a:endParaRPr sz="1200">
              <a:solidFill>
                <a:schemeClr val="dk1"/>
              </a:solidFill>
              <a:latin typeface="Open Sans Medium"/>
              <a:ea typeface="Open Sans Medium"/>
              <a:cs typeface="Open Sans Medium"/>
              <a:sym typeface="Open Sans Medium"/>
            </a:endParaRPr>
          </a:p>
          <a:p>
            <a:pPr indent="0" lvl="0" marL="0" marR="0" rtl="0" algn="l">
              <a:lnSpc>
                <a:spcPct val="115000"/>
              </a:lnSpc>
              <a:spcBef>
                <a:spcPts val="1200"/>
              </a:spcBef>
              <a:spcAft>
                <a:spcPts val="0"/>
              </a:spcAft>
              <a:buNone/>
            </a:pPr>
            <a:r>
              <a:t/>
            </a:r>
            <a:endParaRPr b="1" sz="1200">
              <a:solidFill>
                <a:schemeClr val="dk1"/>
              </a:solidFill>
              <a:latin typeface="Open Sans"/>
              <a:ea typeface="Open Sans"/>
              <a:cs typeface="Open Sans"/>
              <a:sym typeface="Open Sans"/>
            </a:endParaRPr>
          </a:p>
          <a:p>
            <a:pPr indent="0" lvl="0" marL="0" rtl="0" algn="just">
              <a:lnSpc>
                <a:spcPct val="95000"/>
              </a:lnSpc>
              <a:spcBef>
                <a:spcPts val="1200"/>
              </a:spcBef>
              <a:spcAft>
                <a:spcPts val="1200"/>
              </a:spcAft>
              <a:buNone/>
            </a:pPr>
            <a:r>
              <a:t/>
            </a:r>
            <a:endParaRPr sz="1200">
              <a:solidFill>
                <a:schemeClr val="dk1"/>
              </a:solidFill>
              <a:latin typeface="Open Sans Medium"/>
              <a:ea typeface="Open Sans Medium"/>
              <a:cs typeface="Open Sans Medium"/>
              <a:sym typeface="Open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152475"/>
            <a:ext cx="8520600" cy="38106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GB" sz="1200">
                <a:solidFill>
                  <a:schemeClr val="dk1"/>
                </a:solidFill>
                <a:latin typeface="Open Sans"/>
                <a:ea typeface="Open Sans"/>
                <a:cs typeface="Open Sans"/>
                <a:sym typeface="Open Sans"/>
              </a:rPr>
              <a:t>The Fraudulent User: Someone who exploits legitimate signup processes to systematically harvest contact data through high-volume, automated activity patterns that deviate dramatically from genuine user behavior.</a:t>
            </a:r>
            <a:endParaRPr sz="1200">
              <a:solidFill>
                <a:schemeClr val="dk1"/>
              </a:solidFill>
              <a:latin typeface="Open Sans"/>
              <a:ea typeface="Open Sans"/>
              <a:cs typeface="Open Sans"/>
              <a:sym typeface="Open Sans"/>
            </a:endParaRPr>
          </a:p>
          <a:p>
            <a:pPr indent="0" lvl="0" marL="0" rtl="0" algn="l">
              <a:spcBef>
                <a:spcPts val="1400"/>
              </a:spcBef>
              <a:spcAft>
                <a:spcPts val="0"/>
              </a:spcAft>
              <a:buNone/>
            </a:pPr>
            <a:r>
              <a:t/>
            </a:r>
            <a:endParaRPr b="1" sz="1300">
              <a:solidFill>
                <a:schemeClr val="dk1"/>
              </a:solidFill>
              <a:latin typeface="Open Sans"/>
              <a:ea typeface="Open Sans"/>
              <a:cs typeface="Open Sans"/>
              <a:sym typeface="Open Sans"/>
            </a:endParaRPr>
          </a:p>
          <a:p>
            <a:pPr indent="0" lvl="0" marL="0" rtl="0" algn="l">
              <a:spcBef>
                <a:spcPts val="1400"/>
              </a:spcBef>
              <a:spcAft>
                <a:spcPts val="0"/>
              </a:spcAft>
              <a:buClr>
                <a:schemeClr val="dk1"/>
              </a:buClr>
              <a:buSzPts val="1100"/>
              <a:buFont typeface="Arial"/>
              <a:buNone/>
            </a:pPr>
            <a:r>
              <a:rPr b="1" lang="en-GB" sz="1300">
                <a:solidFill>
                  <a:schemeClr val="dk1"/>
                </a:solidFill>
                <a:latin typeface="Open Sans"/>
                <a:ea typeface="Open Sans"/>
                <a:cs typeface="Open Sans"/>
                <a:sym typeface="Open Sans"/>
              </a:rPr>
              <a:t>5 Threat Profiles:</a:t>
            </a:r>
            <a:endParaRPr b="1" sz="1300">
              <a:solidFill>
                <a:schemeClr val="dk1"/>
              </a:solidFill>
              <a:latin typeface="Open Sans"/>
              <a:ea typeface="Open Sans"/>
              <a:cs typeface="Open Sans"/>
              <a:sym typeface="Open Sans"/>
            </a:endParaRPr>
          </a:p>
          <a:p>
            <a:pPr indent="0" lvl="0" marL="0" rtl="0" algn="l">
              <a:spcBef>
                <a:spcPts val="1200"/>
              </a:spcBef>
              <a:spcAft>
                <a:spcPts val="0"/>
              </a:spcAft>
              <a:buNone/>
            </a:pPr>
            <a:r>
              <a:rPr lang="en-GB" sz="1200">
                <a:solidFill>
                  <a:schemeClr val="dk1"/>
                </a:solidFill>
                <a:latin typeface="Open Sans"/>
                <a:ea typeface="Open Sans"/>
                <a:cs typeface="Open Sans"/>
                <a:sym typeface="Open Sans"/>
              </a:rPr>
              <a:t>1. The Data Harvester (High Search Activity) - Disproportionately high search volume vs. communication activity</a:t>
            </a:r>
            <a:endParaRPr sz="1200">
              <a:solidFill>
                <a:schemeClr val="dk1"/>
              </a:solidFill>
              <a:latin typeface="Open Sans"/>
              <a:ea typeface="Open Sans"/>
              <a:cs typeface="Open Sans"/>
              <a:sym typeface="Open Sans"/>
            </a:endParaRPr>
          </a:p>
          <a:p>
            <a:pPr indent="0" lvl="0" marL="0" rtl="0" algn="l">
              <a:spcBef>
                <a:spcPts val="1200"/>
              </a:spcBef>
              <a:spcAft>
                <a:spcPts val="0"/>
              </a:spcAft>
              <a:buNone/>
            </a:pPr>
            <a:r>
              <a:rPr lang="en-GB" sz="1200">
                <a:solidFill>
                  <a:schemeClr val="dk1"/>
                </a:solidFill>
                <a:latin typeface="Open Sans"/>
                <a:ea typeface="Open Sans"/>
                <a:cs typeface="Open Sans"/>
                <a:sym typeface="Open Sans"/>
              </a:rPr>
              <a:t>2. The Speed Demon (Immediate Activity) - Heavy platform usage immediately after account creation</a:t>
            </a:r>
            <a:endParaRPr sz="1200">
              <a:solidFill>
                <a:schemeClr val="dk1"/>
              </a:solidFill>
              <a:latin typeface="Open Sans"/>
              <a:ea typeface="Open Sans"/>
              <a:cs typeface="Open Sans"/>
              <a:sym typeface="Open Sans"/>
            </a:endParaRPr>
          </a:p>
          <a:p>
            <a:pPr indent="0" lvl="0" marL="0" rtl="0" algn="l">
              <a:spcBef>
                <a:spcPts val="1200"/>
              </a:spcBef>
              <a:spcAft>
                <a:spcPts val="0"/>
              </a:spcAft>
              <a:buNone/>
            </a:pPr>
            <a:r>
              <a:rPr lang="en-GB" sz="1200">
                <a:solidFill>
                  <a:schemeClr val="dk1"/>
                </a:solidFill>
                <a:latin typeface="Open Sans"/>
                <a:ea typeface="Open Sans"/>
                <a:cs typeface="Open Sans"/>
                <a:sym typeface="Open Sans"/>
              </a:rPr>
              <a:t>3. The Burst Collector (High Activity Concentration) - Intense activity bursts in short time periods</a:t>
            </a:r>
            <a:endParaRPr sz="1200">
              <a:solidFill>
                <a:schemeClr val="dk1"/>
              </a:solidFill>
              <a:latin typeface="Open Sans"/>
              <a:ea typeface="Open Sans"/>
              <a:cs typeface="Open Sans"/>
              <a:sym typeface="Open Sans"/>
            </a:endParaRPr>
          </a:p>
          <a:p>
            <a:pPr indent="0" lvl="0" marL="0" rtl="0" algn="l">
              <a:spcBef>
                <a:spcPts val="1200"/>
              </a:spcBef>
              <a:spcAft>
                <a:spcPts val="0"/>
              </a:spcAft>
              <a:buNone/>
            </a:pPr>
            <a:r>
              <a:rPr lang="en-GB" sz="1200">
                <a:solidFill>
                  <a:schemeClr val="dk1"/>
                </a:solidFill>
                <a:latin typeface="Open Sans"/>
                <a:ea typeface="Open Sans"/>
                <a:cs typeface="Open Sans"/>
                <a:sym typeface="Open Sans"/>
              </a:rPr>
              <a:t>4. The Volume King (Unusual Activity Rates) - Daily activity volumes far exceeding typical user behavior</a:t>
            </a:r>
            <a:endParaRPr sz="1200">
              <a:solidFill>
                <a:schemeClr val="dk1"/>
              </a:solidFill>
              <a:latin typeface="Open Sans"/>
              <a:ea typeface="Open Sans"/>
              <a:cs typeface="Open Sans"/>
              <a:sym typeface="Open Sans"/>
            </a:endParaRPr>
          </a:p>
          <a:p>
            <a:pPr indent="0" lvl="0" marL="0" rtl="0" algn="l">
              <a:spcBef>
                <a:spcPts val="1200"/>
              </a:spcBef>
              <a:spcAft>
                <a:spcPts val="0"/>
              </a:spcAft>
              <a:buNone/>
            </a:pPr>
            <a:r>
              <a:rPr lang="en-GB" sz="1200">
                <a:solidFill>
                  <a:schemeClr val="dk1"/>
                </a:solidFill>
                <a:latin typeface="Open Sans"/>
                <a:ea typeface="Open Sans"/>
                <a:cs typeface="Open Sans"/>
                <a:sym typeface="Open Sans"/>
              </a:rPr>
              <a:t>5. The Robot (Irregular Time Intervals) - Perfectly timed or extremely rapid intervals between actions</a:t>
            </a:r>
            <a:endParaRPr sz="1200">
              <a:solidFill>
                <a:schemeClr val="dk1"/>
              </a:solidFill>
              <a:latin typeface="Open Sans"/>
              <a:ea typeface="Open Sans"/>
              <a:cs typeface="Open Sans"/>
              <a:sym typeface="Open Sans"/>
            </a:endParaRPr>
          </a:p>
          <a:p>
            <a:pPr indent="0" lvl="0" marL="0" rtl="0" algn="just">
              <a:spcBef>
                <a:spcPts val="1200"/>
              </a:spcBef>
              <a:spcAft>
                <a:spcPts val="1000"/>
              </a:spcAft>
              <a:buNone/>
            </a:pPr>
            <a:r>
              <a:t/>
            </a:r>
            <a:endParaRPr sz="1200">
              <a:solidFill>
                <a:schemeClr val="dk1"/>
              </a:solidFill>
              <a:latin typeface="Open Sans"/>
              <a:ea typeface="Open Sans"/>
              <a:cs typeface="Open Sans"/>
              <a:sym typeface="Open Sans"/>
            </a:endParaRPr>
          </a:p>
        </p:txBody>
      </p:sp>
      <p:sp>
        <p:nvSpPr>
          <p:cNvPr id="74" name="Google Shape;74;p16"/>
          <p:cNvSpPr txBox="1"/>
          <p:nvPr>
            <p:ph type="title"/>
          </p:nvPr>
        </p:nvSpPr>
        <p:spPr>
          <a:xfrm>
            <a:off x="311700" y="281725"/>
            <a:ext cx="8520600" cy="7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ExtraBold"/>
                <a:ea typeface="Open Sans ExtraBold"/>
                <a:cs typeface="Open Sans ExtraBold"/>
                <a:sym typeface="Open Sans ExtraBold"/>
              </a:rPr>
              <a:t>FRAUDULENT USER PERSONA </a:t>
            </a:r>
            <a:endParaRPr>
              <a:latin typeface="Open Sans ExtraBold"/>
              <a:ea typeface="Open Sans ExtraBold"/>
              <a:cs typeface="Open Sans ExtraBold"/>
              <a:sym typeface="Open Sans ExtraBold"/>
            </a:endParaRPr>
          </a:p>
          <a:p>
            <a:pPr indent="0" lvl="0" marL="0" rtl="0" algn="l">
              <a:spcBef>
                <a:spcPts val="0"/>
              </a:spcBef>
              <a:spcAft>
                <a:spcPts val="0"/>
              </a:spcAft>
              <a:buNone/>
            </a:pPr>
            <a:r>
              <a:rPr lang="en-GB" sz="1577">
                <a:latin typeface="Open Sans Light"/>
                <a:ea typeface="Open Sans Light"/>
                <a:cs typeface="Open Sans Light"/>
                <a:sym typeface="Open Sans Light"/>
              </a:rPr>
              <a:t>5 Digital Fingerprints: How We Identify Fraudulent Scrapers</a:t>
            </a:r>
            <a:endParaRPr sz="1577">
              <a:latin typeface="Open Sans Light"/>
              <a:ea typeface="Open Sans Light"/>
              <a:cs typeface="Open Sans Light"/>
              <a:sym typeface="Open Sans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5613975" y="1232700"/>
            <a:ext cx="3150300" cy="3416400"/>
          </a:xfrm>
          <a:prstGeom prst="rect">
            <a:avLst/>
          </a:prstGeom>
        </p:spPr>
        <p:txBody>
          <a:bodyPr anchorCtr="0" anchor="t" bIns="91425" lIns="91425" spcFirstLastPara="1" rIns="91425" wrap="square" tIns="91425">
            <a:noAutofit/>
          </a:bodyPr>
          <a:lstStyle/>
          <a:p>
            <a:pPr indent="0" lvl="0" marL="0" marR="0" rtl="0" algn="just">
              <a:lnSpc>
                <a:spcPct val="95000"/>
              </a:lnSpc>
              <a:spcBef>
                <a:spcPts val="0"/>
              </a:spcBef>
              <a:spcAft>
                <a:spcPts val="0"/>
              </a:spcAft>
              <a:buNone/>
            </a:pPr>
            <a:r>
              <a:rPr lang="en-GB" sz="1200">
                <a:solidFill>
                  <a:schemeClr val="dk1"/>
                </a:solidFill>
                <a:latin typeface="Open Sans"/>
                <a:ea typeface="Open Sans"/>
                <a:cs typeface="Open Sans"/>
                <a:sym typeface="Open Sans"/>
              </a:rPr>
              <a:t>The most users engage in limited calls, messages, and searches, while a few demonstrate very high activity. </a:t>
            </a:r>
            <a:endParaRPr sz="1200">
              <a:solidFill>
                <a:schemeClr val="dk1"/>
              </a:solidFill>
              <a:latin typeface="Open Sans"/>
              <a:ea typeface="Open Sans"/>
              <a:cs typeface="Open Sans"/>
              <a:sym typeface="Open Sans"/>
            </a:endParaRPr>
          </a:p>
          <a:p>
            <a:pPr indent="0" lvl="0" marL="0" marR="0" rtl="0" algn="just">
              <a:lnSpc>
                <a:spcPct val="95000"/>
              </a:lnSpc>
              <a:spcBef>
                <a:spcPts val="1200"/>
              </a:spcBef>
              <a:spcAft>
                <a:spcPts val="0"/>
              </a:spcAft>
              <a:buNone/>
            </a:pPr>
            <a:r>
              <a:rPr lang="en-GB" sz="1200">
                <a:solidFill>
                  <a:schemeClr val="dk1"/>
                </a:solidFill>
                <a:latin typeface="Open Sans"/>
                <a:ea typeface="Open Sans"/>
                <a:cs typeface="Open Sans"/>
                <a:sym typeface="Open Sans"/>
              </a:rPr>
              <a:t>The Search to Communication Ratio</a:t>
            </a:r>
            <a:r>
              <a:rPr b="1" lang="en-GB" sz="1200">
                <a:solidFill>
                  <a:schemeClr val="dk1"/>
                </a:solidFill>
                <a:latin typeface="Open Sans"/>
                <a:ea typeface="Open Sans"/>
                <a:cs typeface="Open Sans"/>
                <a:sym typeface="Open Sans"/>
              </a:rPr>
              <a:t> </a:t>
            </a:r>
            <a:r>
              <a:rPr lang="en-GB" sz="1200">
                <a:solidFill>
                  <a:schemeClr val="dk1"/>
                </a:solidFill>
                <a:latin typeface="Open Sans"/>
                <a:ea typeface="Open Sans"/>
                <a:cs typeface="Open Sans"/>
                <a:sym typeface="Open Sans"/>
              </a:rPr>
              <a:t>emerges as a powerful indicator. Users exhibiting a high search to communication ratio, performing numerous searches with minimal calls or messages, strongly suggest their intent is data harvesting, not genuine communication, directly pointing to potential fraudulent scrapers.</a:t>
            </a:r>
            <a:endParaRPr sz="1200">
              <a:solidFill>
                <a:schemeClr val="dk1"/>
              </a:solidFill>
              <a:latin typeface="Open Sans"/>
              <a:ea typeface="Open Sans"/>
              <a:cs typeface="Open Sans"/>
              <a:sym typeface="Open Sans"/>
            </a:endParaRPr>
          </a:p>
          <a:p>
            <a:pPr indent="0" lvl="0" marL="0" marR="0" rtl="0" algn="just">
              <a:lnSpc>
                <a:spcPct val="95000"/>
              </a:lnSpc>
              <a:spcBef>
                <a:spcPts val="1200"/>
              </a:spcBef>
              <a:spcAft>
                <a:spcPts val="1200"/>
              </a:spcAft>
              <a:buNone/>
            </a:pPr>
            <a:r>
              <a:t/>
            </a:r>
            <a:endParaRPr sz="1200">
              <a:solidFill>
                <a:schemeClr val="dk1"/>
              </a:solidFill>
              <a:latin typeface="Open Sans"/>
              <a:ea typeface="Open Sans"/>
              <a:cs typeface="Open Sans"/>
              <a:sym typeface="Open Sans"/>
            </a:endParaRPr>
          </a:p>
        </p:txBody>
      </p:sp>
      <p:pic>
        <p:nvPicPr>
          <p:cNvPr id="80" name="Google Shape;80;p17"/>
          <p:cNvPicPr preferRelativeResize="0"/>
          <p:nvPr/>
        </p:nvPicPr>
        <p:blipFill>
          <a:blip r:embed="rId3">
            <a:alphaModFix/>
          </a:blip>
          <a:stretch>
            <a:fillRect/>
          </a:stretch>
        </p:blipFill>
        <p:spPr>
          <a:xfrm>
            <a:off x="311700" y="1232700"/>
            <a:ext cx="5173908" cy="3416400"/>
          </a:xfrm>
          <a:prstGeom prst="rect">
            <a:avLst/>
          </a:prstGeom>
          <a:noFill/>
          <a:ln>
            <a:noFill/>
          </a:ln>
        </p:spPr>
      </p:pic>
      <p:sp>
        <p:nvSpPr>
          <p:cNvPr id="81" name="Google Shape;81;p17"/>
          <p:cNvSpPr txBox="1"/>
          <p:nvPr>
            <p:ph type="title"/>
          </p:nvPr>
        </p:nvSpPr>
        <p:spPr>
          <a:xfrm>
            <a:off x="311700" y="281725"/>
            <a:ext cx="8520600" cy="7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ExtraBold"/>
                <a:ea typeface="Open Sans ExtraBold"/>
                <a:cs typeface="Open Sans ExtraBold"/>
                <a:sym typeface="Open Sans ExtraBold"/>
              </a:rPr>
              <a:t>ACTIVITY INSIGHTS</a:t>
            </a:r>
            <a:r>
              <a:rPr lang="en-GB">
                <a:latin typeface="Open Sans ExtraBold"/>
                <a:ea typeface="Open Sans ExtraBold"/>
                <a:cs typeface="Open Sans ExtraBold"/>
                <a:sym typeface="Open Sans ExtraBold"/>
              </a:rPr>
              <a:t> </a:t>
            </a:r>
            <a:endParaRPr>
              <a:latin typeface="Open Sans ExtraBold"/>
              <a:ea typeface="Open Sans ExtraBold"/>
              <a:cs typeface="Open Sans ExtraBold"/>
              <a:sym typeface="Open Sans ExtraBold"/>
            </a:endParaRPr>
          </a:p>
          <a:p>
            <a:pPr indent="0" lvl="0" marL="0" rtl="0" algn="l">
              <a:spcBef>
                <a:spcPts val="0"/>
              </a:spcBef>
              <a:spcAft>
                <a:spcPts val="0"/>
              </a:spcAft>
              <a:buNone/>
            </a:pPr>
            <a:r>
              <a:rPr lang="en-GB" sz="1577">
                <a:latin typeface="Open Sans Light"/>
                <a:ea typeface="Open Sans Light"/>
                <a:cs typeface="Open Sans Light"/>
                <a:sym typeface="Open Sans Light"/>
              </a:rPr>
              <a:t>The Smoking Gun: Search Behavior Reveals True Intent</a:t>
            </a:r>
            <a:endParaRPr sz="1577">
              <a:latin typeface="Open Sans Light"/>
              <a:ea typeface="Open Sans Light"/>
              <a:cs typeface="Open Sans Light"/>
              <a:sym typeface="Open Sans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5427950" y="1232700"/>
            <a:ext cx="3336600" cy="3416400"/>
          </a:xfrm>
          <a:prstGeom prst="rect">
            <a:avLst/>
          </a:prstGeom>
        </p:spPr>
        <p:txBody>
          <a:bodyPr anchorCtr="0" anchor="t" bIns="91425" lIns="91425" spcFirstLastPara="1" rIns="91425" wrap="square" tIns="91425">
            <a:noAutofit/>
          </a:bodyPr>
          <a:lstStyle/>
          <a:p>
            <a:pPr indent="0" lvl="0" marL="0" rtl="0" algn="just">
              <a:lnSpc>
                <a:spcPct val="95000"/>
              </a:lnSpc>
              <a:spcBef>
                <a:spcPts val="0"/>
              </a:spcBef>
              <a:spcAft>
                <a:spcPts val="0"/>
              </a:spcAft>
              <a:buNone/>
            </a:pPr>
            <a:r>
              <a:rPr lang="en-GB" sz="1200">
                <a:solidFill>
                  <a:schemeClr val="dk1"/>
                </a:solidFill>
                <a:latin typeface="Open Sans"/>
                <a:ea typeface="Open Sans"/>
                <a:cs typeface="Open Sans"/>
                <a:sym typeface="Open Sans"/>
              </a:rPr>
              <a:t>While most users exhibit low daily call, message, and search volumes, the logarithmic scales reveal a small subset with extremely high activity, indicating potential anomalies. </a:t>
            </a:r>
            <a:endParaRPr sz="1200">
              <a:solidFill>
                <a:schemeClr val="dk1"/>
              </a:solidFill>
              <a:latin typeface="Open Sans"/>
              <a:ea typeface="Open Sans"/>
              <a:cs typeface="Open Sans"/>
              <a:sym typeface="Open Sans"/>
            </a:endParaRPr>
          </a:p>
          <a:p>
            <a:pPr indent="0" lvl="0" marL="0" rtl="0" algn="just">
              <a:lnSpc>
                <a:spcPct val="95000"/>
              </a:lnSpc>
              <a:spcBef>
                <a:spcPts val="1200"/>
              </a:spcBef>
              <a:spcAft>
                <a:spcPts val="0"/>
              </a:spcAft>
              <a:buNone/>
            </a:pPr>
            <a:r>
              <a:rPr lang="en-GB" sz="1200">
                <a:solidFill>
                  <a:schemeClr val="dk1"/>
                </a:solidFill>
                <a:latin typeface="Open Sans"/>
                <a:ea typeface="Open Sans"/>
                <a:cs typeface="Open Sans"/>
                <a:sym typeface="Open Sans"/>
              </a:rPr>
              <a:t>Critically, "Immediate Activity" is present in only 6.5% of users, making it a strong indicator of automated, non-human behavior characteristic of scrapers. </a:t>
            </a:r>
            <a:endParaRPr sz="1200">
              <a:solidFill>
                <a:schemeClr val="dk1"/>
              </a:solidFill>
              <a:latin typeface="Open Sans"/>
              <a:ea typeface="Open Sans"/>
              <a:cs typeface="Open Sans"/>
              <a:sym typeface="Open Sans"/>
            </a:endParaRPr>
          </a:p>
          <a:p>
            <a:pPr indent="0" lvl="0" marL="0" rtl="0" algn="just">
              <a:lnSpc>
                <a:spcPct val="95000"/>
              </a:lnSpc>
              <a:spcBef>
                <a:spcPts val="1200"/>
              </a:spcBef>
              <a:spcAft>
                <a:spcPts val="0"/>
              </a:spcAft>
              <a:buClr>
                <a:schemeClr val="dk1"/>
              </a:buClr>
              <a:buSzPts val="1100"/>
              <a:buFont typeface="Arial"/>
              <a:buNone/>
            </a:pPr>
            <a:r>
              <a:rPr lang="en-GB" sz="1200">
                <a:solidFill>
                  <a:schemeClr val="dk1"/>
                </a:solidFill>
                <a:latin typeface="Open Sans"/>
                <a:ea typeface="Open Sans"/>
                <a:cs typeface="Open Sans"/>
                <a:sym typeface="Open Sans"/>
              </a:rPr>
              <a:t>These insights into extreme outliers and immediate, automated patterns are vital for flagging fraudulent user IDs interested in harvesting data.</a:t>
            </a:r>
            <a:endParaRPr sz="1200">
              <a:solidFill>
                <a:schemeClr val="dk1"/>
              </a:solidFill>
              <a:latin typeface="Open Sans"/>
              <a:ea typeface="Open Sans"/>
              <a:cs typeface="Open Sans"/>
              <a:sym typeface="Open Sans"/>
            </a:endParaRPr>
          </a:p>
          <a:p>
            <a:pPr indent="0" lvl="0" marL="0" marR="0" rtl="0" algn="just">
              <a:lnSpc>
                <a:spcPct val="95000"/>
              </a:lnSpc>
              <a:spcBef>
                <a:spcPts val="1200"/>
              </a:spcBef>
              <a:spcAft>
                <a:spcPts val="1200"/>
              </a:spcAft>
              <a:buNone/>
            </a:pPr>
            <a:r>
              <a:t/>
            </a:r>
            <a:endParaRPr sz="1200">
              <a:solidFill>
                <a:schemeClr val="dk1"/>
              </a:solidFill>
              <a:latin typeface="Open Sans"/>
              <a:ea typeface="Open Sans"/>
              <a:cs typeface="Open Sans"/>
              <a:sym typeface="Open Sans"/>
            </a:endParaRPr>
          </a:p>
        </p:txBody>
      </p:sp>
      <p:sp>
        <p:nvSpPr>
          <p:cNvPr id="87" name="Google Shape;87;p18"/>
          <p:cNvSpPr txBox="1"/>
          <p:nvPr>
            <p:ph type="title"/>
          </p:nvPr>
        </p:nvSpPr>
        <p:spPr>
          <a:xfrm>
            <a:off x="311700" y="281725"/>
            <a:ext cx="8520600" cy="7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ExtraBold"/>
                <a:ea typeface="Open Sans ExtraBold"/>
                <a:cs typeface="Open Sans ExtraBold"/>
                <a:sym typeface="Open Sans ExtraBold"/>
              </a:rPr>
              <a:t>BEHAVIORAL TIMING INSIGHTS</a:t>
            </a:r>
            <a:endParaRPr>
              <a:latin typeface="Open Sans ExtraBold"/>
              <a:ea typeface="Open Sans ExtraBold"/>
              <a:cs typeface="Open Sans ExtraBold"/>
              <a:sym typeface="Open Sans ExtraBold"/>
            </a:endParaRPr>
          </a:p>
          <a:p>
            <a:pPr indent="0" lvl="0" marL="0" rtl="0" algn="l">
              <a:spcBef>
                <a:spcPts val="0"/>
              </a:spcBef>
              <a:spcAft>
                <a:spcPts val="0"/>
              </a:spcAft>
              <a:buNone/>
            </a:pPr>
            <a:r>
              <a:rPr lang="en-GB" sz="1577">
                <a:latin typeface="Open Sans Light"/>
                <a:ea typeface="Open Sans Light"/>
                <a:cs typeface="Open Sans Light"/>
                <a:sym typeface="Open Sans Light"/>
              </a:rPr>
              <a:t>Speed Reveals Intent: Timing Patterns Expose Automated Attacks</a:t>
            </a:r>
            <a:endParaRPr sz="1577">
              <a:latin typeface="Open Sans Light"/>
              <a:ea typeface="Open Sans Light"/>
              <a:cs typeface="Open Sans Light"/>
              <a:sym typeface="Open Sans Light"/>
            </a:endParaRPr>
          </a:p>
        </p:txBody>
      </p:sp>
      <p:pic>
        <p:nvPicPr>
          <p:cNvPr id="88" name="Google Shape;88;p18"/>
          <p:cNvPicPr preferRelativeResize="0"/>
          <p:nvPr/>
        </p:nvPicPr>
        <p:blipFill>
          <a:blip r:embed="rId3">
            <a:alphaModFix/>
          </a:blip>
          <a:stretch>
            <a:fillRect/>
          </a:stretch>
        </p:blipFill>
        <p:spPr>
          <a:xfrm>
            <a:off x="240350" y="1266763"/>
            <a:ext cx="5070748" cy="334827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 type="body"/>
          </p:nvPr>
        </p:nvSpPr>
        <p:spPr>
          <a:xfrm>
            <a:off x="5571475" y="1232700"/>
            <a:ext cx="3192900" cy="3416400"/>
          </a:xfrm>
          <a:prstGeom prst="rect">
            <a:avLst/>
          </a:prstGeom>
        </p:spPr>
        <p:txBody>
          <a:bodyPr anchorCtr="0" anchor="t" bIns="91425" lIns="91425" spcFirstLastPara="1" rIns="91425" wrap="square" tIns="91425">
            <a:noAutofit/>
          </a:bodyPr>
          <a:lstStyle/>
          <a:p>
            <a:pPr indent="0" lvl="0" marL="0" marR="0" rtl="0" algn="just">
              <a:lnSpc>
                <a:spcPct val="95000"/>
              </a:lnSpc>
              <a:spcBef>
                <a:spcPts val="0"/>
              </a:spcBef>
              <a:spcAft>
                <a:spcPts val="1200"/>
              </a:spcAft>
              <a:buNone/>
            </a:pPr>
            <a:r>
              <a:rPr lang="en-GB" sz="1200">
                <a:solidFill>
                  <a:schemeClr val="dk1"/>
                </a:solidFill>
                <a:latin typeface="Open Sans"/>
                <a:ea typeface="Open Sans"/>
                <a:cs typeface="Open Sans"/>
                <a:sym typeface="Open Sans"/>
              </a:rPr>
              <a:t>Users tend to perform their first search significantly faster (within 0.8 days) compared to initiating calls or messages (which typically occur after 1.7–3.0 days), indicating an immediate intent to extract information. Notably, extremely short average intervals between searches (as low as 0–1 seconds) strongly point to automated, bot-driven behavior. Furthermore, abrupt surges in daily signups may indicate coordinated account creation efforts. These temporal signals are key indicators of users involved in systematic data scraping.</a:t>
            </a:r>
            <a:endParaRPr sz="1200">
              <a:solidFill>
                <a:schemeClr val="dk1"/>
              </a:solidFill>
              <a:latin typeface="Open Sans"/>
              <a:ea typeface="Open Sans"/>
              <a:cs typeface="Open Sans"/>
              <a:sym typeface="Open Sans"/>
            </a:endParaRPr>
          </a:p>
        </p:txBody>
      </p:sp>
      <p:sp>
        <p:nvSpPr>
          <p:cNvPr id="94" name="Google Shape;94;p19"/>
          <p:cNvSpPr txBox="1"/>
          <p:nvPr>
            <p:ph type="title"/>
          </p:nvPr>
        </p:nvSpPr>
        <p:spPr>
          <a:xfrm>
            <a:off x="311700" y="281725"/>
            <a:ext cx="8520600" cy="7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Open Sans ExtraBold"/>
                <a:ea typeface="Open Sans ExtraBold"/>
                <a:cs typeface="Open Sans ExtraBold"/>
                <a:sym typeface="Open Sans ExtraBold"/>
              </a:rPr>
              <a:t>BEHAVIORAL TEMPORAL INSIGHTS</a:t>
            </a:r>
            <a:endParaRPr b="1">
              <a:latin typeface="Open Sans"/>
              <a:ea typeface="Open Sans"/>
              <a:cs typeface="Open Sans"/>
              <a:sym typeface="Open Sans"/>
            </a:endParaRPr>
          </a:p>
          <a:p>
            <a:pPr indent="0" lvl="0" marL="0" rtl="0" algn="l">
              <a:spcBef>
                <a:spcPts val="0"/>
              </a:spcBef>
              <a:spcAft>
                <a:spcPts val="0"/>
              </a:spcAft>
              <a:buNone/>
            </a:pPr>
            <a:r>
              <a:rPr lang="en-GB" sz="1577">
                <a:latin typeface="Open Sans Light"/>
                <a:ea typeface="Open Sans Light"/>
                <a:cs typeface="Open Sans Light"/>
                <a:sym typeface="Open Sans Light"/>
              </a:rPr>
              <a:t>The 4 Key Data Events - User Signup/Calls/Messages/Searches</a:t>
            </a:r>
            <a:endParaRPr sz="1577">
              <a:latin typeface="Open Sans Light"/>
              <a:ea typeface="Open Sans Light"/>
              <a:cs typeface="Open Sans Light"/>
              <a:sym typeface="Open Sans Light"/>
            </a:endParaRPr>
          </a:p>
        </p:txBody>
      </p:sp>
      <p:pic>
        <p:nvPicPr>
          <p:cNvPr id="95" name="Google Shape;95;p19"/>
          <p:cNvPicPr preferRelativeResize="0"/>
          <p:nvPr/>
        </p:nvPicPr>
        <p:blipFill>
          <a:blip r:embed="rId3">
            <a:alphaModFix/>
          </a:blip>
          <a:stretch>
            <a:fillRect/>
          </a:stretch>
        </p:blipFill>
        <p:spPr>
          <a:xfrm>
            <a:off x="311700" y="1232700"/>
            <a:ext cx="5178323" cy="34164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idx="1" type="body"/>
          </p:nvPr>
        </p:nvSpPr>
        <p:spPr>
          <a:xfrm>
            <a:off x="311700" y="1152475"/>
            <a:ext cx="8520600" cy="38106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1000"/>
              </a:spcBef>
              <a:spcAft>
                <a:spcPts val="0"/>
              </a:spcAft>
              <a:buNone/>
            </a:pPr>
            <a:r>
              <a:rPr lang="en-GB" sz="1200">
                <a:solidFill>
                  <a:schemeClr val="dk1"/>
                </a:solidFill>
                <a:latin typeface="Open Sans"/>
                <a:ea typeface="Open Sans"/>
                <a:cs typeface="Open Sans"/>
                <a:sym typeface="Open Sans"/>
              </a:rPr>
              <a:t>Combat fraud through complementary detection approaches that identify both obvious outliers and subtle pattern deviations.</a:t>
            </a:r>
            <a:endParaRPr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rPr b="1" lang="en-GB" sz="1200">
                <a:solidFill>
                  <a:schemeClr val="dk1"/>
                </a:solidFill>
                <a:latin typeface="Open Sans"/>
                <a:ea typeface="Open Sans"/>
                <a:cs typeface="Open Sans"/>
                <a:sym typeface="Open Sans"/>
              </a:rPr>
              <a:t>Engine 1: Isolation Forest (Classical ML)</a:t>
            </a:r>
            <a:endParaRPr b="1" sz="1200">
              <a:solidFill>
                <a:schemeClr val="dk1"/>
              </a:solidFill>
              <a:latin typeface="Open Sans"/>
              <a:ea typeface="Open Sans"/>
              <a:cs typeface="Open Sans"/>
              <a:sym typeface="Open Sans"/>
            </a:endParaRPr>
          </a:p>
          <a:p>
            <a:pPr indent="-304800" lvl="0" marL="457200" marR="0" rtl="0" algn="just">
              <a:lnSpc>
                <a:spcPct val="115000"/>
              </a:lnSpc>
              <a:spcBef>
                <a:spcPts val="100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Purpose: Rapidly identify users with extreme behavioral deviations Strengths:</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Fast processing for large datasets</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Highly interpretable results for business teams</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Effective for high-dimensional tabular data Detection Focus: Volume-based anomalies, extreme ratios, clear outliers</a:t>
            </a:r>
            <a:endParaRPr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rPr b="1" lang="en-GB" sz="1200">
                <a:solidFill>
                  <a:schemeClr val="dk1"/>
                </a:solidFill>
                <a:latin typeface="Open Sans"/>
                <a:ea typeface="Open Sans"/>
                <a:cs typeface="Open Sans"/>
                <a:sym typeface="Open Sans"/>
              </a:rPr>
              <a:t>Engine 2: Autoencoder Neural Network (Deep Learning)</a:t>
            </a:r>
            <a:endParaRPr b="1" sz="1200">
              <a:solidFill>
                <a:schemeClr val="dk1"/>
              </a:solidFill>
              <a:latin typeface="Open Sans"/>
              <a:ea typeface="Open Sans"/>
              <a:cs typeface="Open Sans"/>
              <a:sym typeface="Open Sans"/>
            </a:endParaRPr>
          </a:p>
          <a:p>
            <a:pPr indent="-304800" lvl="0" marL="457200" marR="0" rtl="0" algn="just">
              <a:lnSpc>
                <a:spcPct val="115000"/>
              </a:lnSpc>
              <a:spcBef>
                <a:spcPts val="100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Purpose: Learn normal user behavior patterns to detect sophisticated deviations Strengths:</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Captures complex, non-linear relationships</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Flexible for high-dimensional data patterns</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Identifies subtle behavioral inconsistencies Detection Focus: Complex pattern deviations that traditional models miss</a:t>
            </a:r>
            <a:endParaRPr sz="1200">
              <a:solidFill>
                <a:schemeClr val="dk1"/>
              </a:solidFill>
              <a:latin typeface="Open Sans"/>
              <a:ea typeface="Open Sans"/>
              <a:cs typeface="Open Sans"/>
              <a:sym typeface="Open Sans"/>
            </a:endParaRPr>
          </a:p>
        </p:txBody>
      </p:sp>
      <p:sp>
        <p:nvSpPr>
          <p:cNvPr id="101" name="Google Shape;101;p20"/>
          <p:cNvSpPr txBox="1"/>
          <p:nvPr>
            <p:ph type="title"/>
          </p:nvPr>
        </p:nvSpPr>
        <p:spPr>
          <a:xfrm>
            <a:off x="311700" y="281725"/>
            <a:ext cx="8520600" cy="7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ExtraBold"/>
                <a:ea typeface="Open Sans ExtraBold"/>
                <a:cs typeface="Open Sans ExtraBold"/>
                <a:sym typeface="Open Sans ExtraBold"/>
              </a:rPr>
              <a:t>DETECTION MODEL</a:t>
            </a:r>
            <a:endParaRPr>
              <a:latin typeface="Open Sans ExtraBold"/>
              <a:ea typeface="Open Sans ExtraBold"/>
              <a:cs typeface="Open Sans ExtraBold"/>
              <a:sym typeface="Open Sans ExtraBold"/>
            </a:endParaRPr>
          </a:p>
          <a:p>
            <a:pPr indent="0" lvl="0" marL="0" rtl="0" algn="l">
              <a:spcBef>
                <a:spcPts val="0"/>
              </a:spcBef>
              <a:spcAft>
                <a:spcPts val="0"/>
              </a:spcAft>
              <a:buNone/>
            </a:pPr>
            <a:r>
              <a:rPr lang="en-GB" sz="1577">
                <a:latin typeface="Open Sans Light"/>
                <a:ea typeface="Open Sans Light"/>
                <a:cs typeface="Open Sans Light"/>
                <a:sym typeface="Open Sans Light"/>
              </a:rPr>
              <a:t>Dual-Engine Defense: Isolation Forest + Autoencoder = Comprehensive Detection</a:t>
            </a:r>
            <a:endParaRPr sz="1577">
              <a:latin typeface="Open Sans Light"/>
              <a:ea typeface="Open Sans Light"/>
              <a:cs typeface="Open Sans Light"/>
              <a:sym typeface="Open Sans 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idx="1" type="body"/>
          </p:nvPr>
        </p:nvSpPr>
        <p:spPr>
          <a:xfrm>
            <a:off x="311700" y="1128375"/>
            <a:ext cx="8520600" cy="36099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1000"/>
              </a:spcBef>
              <a:spcAft>
                <a:spcPts val="0"/>
              </a:spcAft>
              <a:buNone/>
            </a:pPr>
            <a:r>
              <a:rPr b="1" lang="en-GB" sz="1200">
                <a:solidFill>
                  <a:schemeClr val="dk1"/>
                </a:solidFill>
                <a:latin typeface="Open Sans"/>
                <a:ea typeface="Open Sans"/>
                <a:cs typeface="Open Sans"/>
                <a:sym typeface="Open Sans"/>
              </a:rPr>
              <a:t>Fraudulent Users Report:</a:t>
            </a:r>
            <a:br>
              <a:rPr lang="en-GB" sz="1200">
                <a:solidFill>
                  <a:schemeClr val="dk1"/>
                </a:solidFill>
                <a:latin typeface="Open Sans"/>
                <a:ea typeface="Open Sans"/>
                <a:cs typeface="Open Sans"/>
                <a:sym typeface="Open Sans"/>
              </a:rPr>
            </a:br>
            <a:br>
              <a:rPr lang="en-GB" sz="1200">
                <a:solidFill>
                  <a:schemeClr val="dk1"/>
                </a:solidFill>
                <a:latin typeface="Open Sans"/>
                <a:ea typeface="Open Sans"/>
                <a:cs typeface="Open Sans"/>
                <a:sym typeface="Open Sans"/>
              </a:rPr>
            </a:br>
            <a:r>
              <a:rPr b="1" lang="en-GB" sz="1200">
                <a:solidFill>
                  <a:srgbClr val="CC0000"/>
                </a:solidFill>
                <a:latin typeface="Open Sans"/>
                <a:ea typeface="Open Sans"/>
                <a:cs typeface="Open Sans"/>
                <a:sym typeface="Open Sans"/>
              </a:rPr>
              <a:t># Critical Fraudulent Users - Detected by both Models: </a:t>
            </a:r>
            <a:r>
              <a:rPr lang="en-GB" sz="1200">
                <a:solidFill>
                  <a:schemeClr val="dk1"/>
                </a:solidFill>
                <a:latin typeface="Open Sans"/>
                <a:ea typeface="Open Sans"/>
                <a:cs typeface="Open Sans"/>
                <a:sym typeface="Open Sans"/>
              </a:rPr>
              <a:t>841 (Fraudulent Rate: 3.2%)</a:t>
            </a:r>
            <a:br>
              <a:rPr lang="en-GB" sz="1200">
                <a:solidFill>
                  <a:schemeClr val="dk1"/>
                </a:solidFill>
                <a:latin typeface="Open Sans"/>
                <a:ea typeface="Open Sans"/>
                <a:cs typeface="Open Sans"/>
                <a:sym typeface="Open Sans"/>
              </a:rPr>
            </a:br>
            <a:r>
              <a:rPr b="1" lang="en-GB" sz="1200">
                <a:solidFill>
                  <a:srgbClr val="E69138"/>
                </a:solidFill>
                <a:latin typeface="Open Sans"/>
                <a:ea typeface="Open Sans"/>
                <a:cs typeface="Open Sans"/>
                <a:sym typeface="Open Sans"/>
              </a:rPr>
              <a:t># Fraudulent Users - Detected by either of the model :</a:t>
            </a:r>
            <a:r>
              <a:rPr lang="en-GB" sz="1200">
                <a:solidFill>
                  <a:srgbClr val="E69138"/>
                </a:solidFill>
                <a:latin typeface="Open Sans"/>
                <a:ea typeface="Open Sans"/>
                <a:cs typeface="Open Sans"/>
                <a:sym typeface="Open Sans"/>
              </a:rPr>
              <a:t> </a:t>
            </a:r>
            <a:r>
              <a:rPr lang="en-GB" sz="1200">
                <a:solidFill>
                  <a:schemeClr val="dk1"/>
                </a:solidFill>
                <a:latin typeface="Open Sans"/>
                <a:ea typeface="Open Sans"/>
                <a:cs typeface="Open Sans"/>
                <a:sym typeface="Open Sans"/>
              </a:rPr>
              <a:t>1,759 (Anomaly Rate: 6.8%)</a:t>
            </a:r>
            <a:br>
              <a:rPr lang="en-GB" sz="1200">
                <a:solidFill>
                  <a:schemeClr val="dk1"/>
                </a:solidFill>
                <a:latin typeface="Open Sans"/>
                <a:ea typeface="Open Sans"/>
                <a:cs typeface="Open Sans"/>
                <a:sym typeface="Open Sans"/>
              </a:rPr>
            </a:br>
            <a:r>
              <a:rPr b="1" lang="en-GB" sz="1200">
                <a:solidFill>
                  <a:srgbClr val="188038"/>
                </a:solidFill>
                <a:latin typeface="Open Sans"/>
                <a:ea typeface="Open Sans"/>
                <a:cs typeface="Open Sans"/>
                <a:sym typeface="Open Sans"/>
              </a:rPr>
              <a:t># Normal Users: </a:t>
            </a:r>
            <a:r>
              <a:rPr lang="en-GB" sz="1200">
                <a:solidFill>
                  <a:schemeClr val="dk1"/>
                </a:solidFill>
                <a:latin typeface="Open Sans"/>
                <a:ea typeface="Open Sans"/>
                <a:cs typeface="Open Sans"/>
                <a:sym typeface="Open Sans"/>
              </a:rPr>
              <a:t>24,241</a:t>
            </a:r>
            <a:endParaRPr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rPr b="1" lang="en-GB" sz="1200">
                <a:solidFill>
                  <a:schemeClr val="dk1"/>
                </a:solidFill>
                <a:latin typeface="Open Sans"/>
                <a:ea typeface="Open Sans"/>
                <a:cs typeface="Open Sans"/>
                <a:sym typeface="Open Sans"/>
              </a:rPr>
              <a:t>Refer to the Excel Sheet:</a:t>
            </a:r>
            <a:r>
              <a:rPr lang="en-GB" sz="1200">
                <a:solidFill>
                  <a:schemeClr val="dk1"/>
                </a:solidFill>
                <a:latin typeface="Open Sans"/>
                <a:ea typeface="Open Sans"/>
                <a:cs typeface="Open Sans"/>
                <a:sym typeface="Open Sans"/>
              </a:rPr>
              <a:t> </a:t>
            </a:r>
            <a:r>
              <a:rPr lang="en-GB" sz="1200" u="sng">
                <a:solidFill>
                  <a:schemeClr val="hlink"/>
                </a:solidFill>
                <a:latin typeface="Open Sans"/>
                <a:ea typeface="Open Sans"/>
                <a:cs typeface="Open Sans"/>
                <a:sym typeface="Open Sans"/>
                <a:hlinkClick r:id="rId3"/>
              </a:rPr>
              <a:t>Google Sheets</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100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Normal User Tabs</a:t>
            </a:r>
            <a:endParaRPr sz="1200">
              <a:solidFill>
                <a:schemeClr val="dk1"/>
              </a:solidFill>
              <a:latin typeface="Open Sans"/>
              <a:ea typeface="Open Sans"/>
              <a:cs typeface="Open Sans"/>
              <a:sym typeface="Open Sans"/>
            </a:endParaRPr>
          </a:p>
          <a:p>
            <a:pPr indent="-304800" lvl="0" marL="457200" marR="0" rtl="0" algn="just">
              <a:lnSpc>
                <a:spcPct val="115000"/>
              </a:lnSpc>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Critical Fraudulent Users Tab </a:t>
            </a:r>
            <a:endParaRPr sz="1200">
              <a:solidFill>
                <a:schemeClr val="dk1"/>
              </a:solidFill>
              <a:latin typeface="Open Sans"/>
              <a:ea typeface="Open Sans"/>
              <a:cs typeface="Open Sans"/>
              <a:sym typeface="Open Sans"/>
            </a:endParaRPr>
          </a:p>
          <a:p>
            <a:pPr indent="-304800" lvl="0" marL="457200" rtl="0" algn="just">
              <a:spcBef>
                <a:spcPts val="0"/>
              </a:spcBef>
              <a:spcAft>
                <a:spcPts val="0"/>
              </a:spcAft>
              <a:buClr>
                <a:schemeClr val="dk1"/>
              </a:buClr>
              <a:buSzPts val="1200"/>
              <a:buFont typeface="Open Sans"/>
              <a:buChar char="●"/>
            </a:pPr>
            <a:r>
              <a:rPr lang="en-GB" sz="1200">
                <a:solidFill>
                  <a:schemeClr val="dk1"/>
                </a:solidFill>
                <a:latin typeface="Open Sans"/>
                <a:ea typeface="Open Sans"/>
                <a:cs typeface="Open Sans"/>
                <a:sym typeface="Open Sans"/>
              </a:rPr>
              <a:t>Fraudulent Users Tab </a:t>
            </a:r>
            <a:endParaRPr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rPr lang="en-GB" sz="1200">
                <a:solidFill>
                  <a:schemeClr val="dk1"/>
                </a:solidFill>
                <a:latin typeface="Open Sans"/>
                <a:ea typeface="Open Sans"/>
                <a:cs typeface="Open Sans"/>
                <a:sym typeface="Open Sans"/>
              </a:rPr>
              <a:t>  </a:t>
            </a:r>
            <a:endParaRPr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marR="0" rtl="0" algn="just">
              <a:lnSpc>
                <a:spcPct val="115000"/>
              </a:lnSpc>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1000"/>
              </a:spcBef>
              <a:spcAft>
                <a:spcPts val="0"/>
              </a:spcAft>
              <a:buNone/>
            </a:pPr>
            <a:r>
              <a:t/>
            </a:r>
            <a:endParaRPr sz="1200">
              <a:solidFill>
                <a:schemeClr val="dk1"/>
              </a:solidFill>
              <a:latin typeface="Open Sans"/>
              <a:ea typeface="Open Sans"/>
              <a:cs typeface="Open Sans"/>
              <a:sym typeface="Open Sans"/>
            </a:endParaRPr>
          </a:p>
          <a:p>
            <a:pPr indent="0" lvl="0" marL="0" rtl="0" algn="l">
              <a:spcBef>
                <a:spcPts val="1000"/>
              </a:spcBef>
              <a:spcAft>
                <a:spcPts val="0"/>
              </a:spcAft>
              <a:buNone/>
            </a:pPr>
            <a:r>
              <a:t/>
            </a:r>
            <a:endParaRPr sz="1000">
              <a:solidFill>
                <a:srgbClr val="CCCCCC"/>
              </a:solidFill>
              <a:highlight>
                <a:srgbClr val="181818"/>
              </a:highlight>
            </a:endParaRPr>
          </a:p>
          <a:p>
            <a:pPr indent="0" lvl="0" marL="0" rtl="0" algn="just">
              <a:spcBef>
                <a:spcPts val="1000"/>
              </a:spcBef>
              <a:spcAft>
                <a:spcPts val="1000"/>
              </a:spcAft>
              <a:buNone/>
            </a:pPr>
            <a:r>
              <a:t/>
            </a:r>
            <a:endParaRPr sz="1200">
              <a:solidFill>
                <a:schemeClr val="dk1"/>
              </a:solidFill>
              <a:latin typeface="Open Sans"/>
              <a:ea typeface="Open Sans"/>
              <a:cs typeface="Open Sans"/>
              <a:sym typeface="Open Sans"/>
            </a:endParaRPr>
          </a:p>
        </p:txBody>
      </p:sp>
      <p:sp>
        <p:nvSpPr>
          <p:cNvPr id="107" name="Google Shape;107;p21"/>
          <p:cNvSpPr txBox="1"/>
          <p:nvPr>
            <p:ph type="title"/>
          </p:nvPr>
        </p:nvSpPr>
        <p:spPr>
          <a:xfrm>
            <a:off x="311700" y="281725"/>
            <a:ext cx="8520600" cy="71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Open Sans ExtraBold"/>
                <a:ea typeface="Open Sans ExtraBold"/>
                <a:cs typeface="Open Sans ExtraBold"/>
                <a:sym typeface="Open Sans ExtraBold"/>
              </a:rPr>
              <a:t>DETECTION RESULTS</a:t>
            </a:r>
            <a:endParaRPr>
              <a:latin typeface="Open Sans ExtraBold"/>
              <a:ea typeface="Open Sans ExtraBold"/>
              <a:cs typeface="Open Sans ExtraBold"/>
              <a:sym typeface="Open Sans ExtraBold"/>
            </a:endParaRPr>
          </a:p>
          <a:p>
            <a:pPr indent="0" lvl="0" marL="0" rtl="0" algn="l">
              <a:spcBef>
                <a:spcPts val="0"/>
              </a:spcBef>
              <a:spcAft>
                <a:spcPts val="0"/>
              </a:spcAft>
              <a:buNone/>
            </a:pPr>
            <a:r>
              <a:rPr lang="en-GB" sz="1577">
                <a:latin typeface="Open Sans Light"/>
                <a:ea typeface="Open Sans Light"/>
                <a:cs typeface="Open Sans Light"/>
                <a:sym typeface="Open Sans Light"/>
              </a:rPr>
              <a:t>Mission Accomplished: Clear Fraud Patterns Identified and Quantified</a:t>
            </a:r>
            <a:endParaRPr sz="1577">
              <a:latin typeface="Open Sans Light"/>
              <a:ea typeface="Open Sans Light"/>
              <a:cs typeface="Open Sans Light"/>
              <a:sym typeface="Open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