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2000" dirty="0">
                <a:latin typeface="Lato" panose="020F0502020204030203" pitchFamily="34" charset="0"/>
                <a:ea typeface="Lato" panose="020F0502020204030203" pitchFamily="34" charset="0"/>
                <a:cs typeface="Lato" panose="020F0502020204030203" pitchFamily="34" charset="0"/>
              </a:rPr>
              <a:t>LANGUAGES</a:t>
            </a:r>
          </a:p>
        </c:rich>
      </c:tx>
      <c:layout>
        <c:manualLayout>
          <c:xMode val="edge"/>
          <c:yMode val="edge"/>
          <c:x val="8.5172030126668949E-2"/>
          <c:y val="5.5454207418499782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8455818022747156E-2"/>
          <c:y val="0.2042199433829319"/>
          <c:w val="0.27400633344744951"/>
          <c:h val="0.66217356592386067"/>
        </c:manualLayout>
      </c:layout>
      <c:doughnutChart>
        <c:varyColors val="1"/>
        <c:ser>
          <c:idx val="0"/>
          <c:order val="0"/>
          <c:tx>
            <c:strRef>
              <c:f>Sheet1!$B$1</c:f>
              <c:strCache>
                <c:ptCount val="1"/>
                <c:pt idx="0">
                  <c:v>Language in the Project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9EE-4BF6-9B1D-CE2C6CE7C66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9EE-4BF6-9B1D-CE2C6CE7C66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9EE-4BF6-9B1D-CE2C6CE7C66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79EE-4BF6-9B1D-CE2C6CE7C66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1"/>
                <c:pt idx="0">
                  <c:v>C++</c:v>
                </c:pt>
              </c:strCache>
            </c:strRef>
          </c:cat>
          <c:val>
            <c:numRef>
              <c:f>Sheet1!$B$2:$B$5</c:f>
              <c:numCache>
                <c:formatCode>General</c:formatCode>
                <c:ptCount val="4"/>
                <c:pt idx="0">
                  <c:v>100</c:v>
                </c:pt>
              </c:numCache>
            </c:numRef>
          </c:val>
          <c:extLst>
            <c:ext xmlns:c16="http://schemas.microsoft.com/office/drawing/2014/chart" uri="{C3380CC4-5D6E-409C-BE32-E72D297353CC}">
              <c16:uniqueId val="{00000000-E5D7-4B29-BB84-E1B65D2D0767}"/>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1"/>
        <c:delete val="1"/>
      </c:legendEntry>
      <c:legendEntry>
        <c:idx val="2"/>
        <c:delete val="1"/>
      </c:legendEntry>
      <c:legendEntry>
        <c:idx val="3"/>
        <c:delete val="1"/>
      </c:legendEntry>
      <c:layout>
        <c:manualLayout>
          <c:xMode val="edge"/>
          <c:yMode val="edge"/>
          <c:x val="0.12696926471147629"/>
          <c:y val="0.1247135938417103"/>
          <c:w val="7.3356061470577036E-2"/>
          <c:h val="0.1064251961120924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2000" dirty="0">
                <a:latin typeface="Lato" panose="020F0502020204030203" pitchFamily="34" charset="0"/>
                <a:ea typeface="Lato" panose="020F0502020204030203" pitchFamily="34" charset="0"/>
                <a:cs typeface="Lato" panose="020F0502020204030203" pitchFamily="34" charset="0"/>
              </a:rPr>
              <a:t>TECHNOLOGY PLATFORM</a:t>
            </a:r>
          </a:p>
        </c:rich>
      </c:tx>
      <c:layout>
        <c:manualLayout>
          <c:xMode val="edge"/>
          <c:yMode val="edge"/>
          <c:x val="0.501410063976378"/>
          <c:y val="0.25078123457300477"/>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2619315944881895"/>
          <c:y val="0.37436716447052382"/>
          <c:w val="0.36011368110236214"/>
          <c:h val="0.54017048842455151"/>
        </c:manualLayout>
      </c:layout>
      <c:doughnutChart>
        <c:varyColors val="1"/>
        <c:ser>
          <c:idx val="0"/>
          <c:order val="0"/>
          <c:tx>
            <c:strRef>
              <c:f>Sheet1!$B$1</c:f>
              <c:strCache>
                <c:ptCount val="1"/>
                <c:pt idx="0">
                  <c:v>TECHNOLOGY PLATFORM</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2AA-4C04-A55D-F50D45428C0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2AA-4C04-A55D-F50D45428C02}"/>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2AA-4C04-A55D-F50D45428C02}"/>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52AA-4C04-A55D-F50D45428C0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Visual Studio Community</c:v>
                </c:pt>
                <c:pt idx="1">
                  <c:v>OpenCV</c:v>
                </c:pt>
                <c:pt idx="2">
                  <c:v>GitHub</c:v>
                </c:pt>
              </c:strCache>
            </c:strRef>
          </c:cat>
          <c:val>
            <c:numRef>
              <c:f>Sheet1!$B$2:$B$5</c:f>
              <c:numCache>
                <c:formatCode>General</c:formatCode>
                <c:ptCount val="4"/>
                <c:pt idx="0">
                  <c:v>60</c:v>
                </c:pt>
                <c:pt idx="1">
                  <c:v>25</c:v>
                </c:pt>
                <c:pt idx="2">
                  <c:v>1</c:v>
                </c:pt>
              </c:numCache>
            </c:numRef>
          </c:val>
          <c:extLst>
            <c:ext xmlns:c16="http://schemas.microsoft.com/office/drawing/2014/chart" uri="{C3380CC4-5D6E-409C-BE32-E72D297353CC}">
              <c16:uniqueId val="{00000000-1064-4D1F-B14A-ECC414B6D0C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3"/>
        <c:delete val="1"/>
      </c:legendEntry>
      <c:layout>
        <c:manualLayout>
          <c:xMode val="edge"/>
          <c:yMode val="edge"/>
          <c:x val="0.47763041338582685"/>
          <c:y val="0.31342966821913948"/>
          <c:w val="0.44161417322834645"/>
          <c:h val="4.79623494117649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0.37613</cdr:x>
      <cdr:y>0</cdr:y>
    </cdr:from>
    <cdr:to>
      <cdr:x>0.73494</cdr:x>
      <cdr:y>1</cdr:y>
    </cdr:to>
    <cdr:sp macro="" textlink="">
      <cdr:nvSpPr>
        <cdr:cNvPr id="2" name="TextBox 1">
          <a:extLst xmlns:a="http://schemas.openxmlformats.org/drawingml/2006/main">
            <a:ext uri="{FF2B5EF4-FFF2-40B4-BE49-F238E27FC236}">
              <a16:creationId xmlns:a16="http://schemas.microsoft.com/office/drawing/2014/main" id="{5DA645F3-835E-D212-738F-D92C3933BF5E}"/>
            </a:ext>
          </a:extLst>
        </cdr:cNvPr>
        <cdr:cNvSpPr txBox="1"/>
      </cdr:nvSpPr>
      <cdr:spPr>
        <a:xfrm xmlns:a="http://schemas.openxmlformats.org/drawingml/2006/main">
          <a:off x="3955181" y="0"/>
          <a:ext cx="3773103" cy="435133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DE4E-7963-0397-B874-9A1A9835D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755DD5-BB8C-EA7A-89E6-3BC7955DAB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878BD7-B240-9953-8609-5C7AB170E74E}"/>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5" name="Footer Placeholder 4">
            <a:extLst>
              <a:ext uri="{FF2B5EF4-FFF2-40B4-BE49-F238E27FC236}">
                <a16:creationId xmlns:a16="http://schemas.microsoft.com/office/drawing/2014/main" id="{0FD8DDE9-FC42-AC0A-297A-F154500CB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63DDB-31B9-8B92-FA01-3A10591BF3FB}"/>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73829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D9D9-0049-63E1-9A93-69D36E284B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D86DB9-CC7E-7B1C-EC60-47157CBE9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6E3EA-3210-C0F1-78E9-D22379C8A8B4}"/>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5" name="Footer Placeholder 4">
            <a:extLst>
              <a:ext uri="{FF2B5EF4-FFF2-40B4-BE49-F238E27FC236}">
                <a16:creationId xmlns:a16="http://schemas.microsoft.com/office/drawing/2014/main" id="{61621E20-70B2-6D2C-64FD-381A1A578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52912B-E1C2-05A4-B04E-D90799C74D1F}"/>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408332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3772C-7C07-6B20-1C6D-9496144BF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EBFF9-13E8-952F-2C57-D29D543AFD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F541D-A62D-C3C9-CB48-A80F6BE67CCB}"/>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5" name="Footer Placeholder 4">
            <a:extLst>
              <a:ext uri="{FF2B5EF4-FFF2-40B4-BE49-F238E27FC236}">
                <a16:creationId xmlns:a16="http://schemas.microsoft.com/office/drawing/2014/main" id="{0A326BDF-02A6-A069-FC79-E0BBF6886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B56BC-ECDD-A361-3762-B81F9A15CFA3}"/>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237045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4349-6B35-085F-328A-DD64AAA5F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5FF48B-87A0-C005-D3FF-72AB030982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9F161-9AF5-0273-AD4F-B40D265F6F84}"/>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5" name="Footer Placeholder 4">
            <a:extLst>
              <a:ext uri="{FF2B5EF4-FFF2-40B4-BE49-F238E27FC236}">
                <a16:creationId xmlns:a16="http://schemas.microsoft.com/office/drawing/2014/main" id="{EA27F899-E0B2-75F3-A671-FD3BB6EF3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E52251-DDEF-07EF-E9BF-B2F5B94929A6}"/>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373592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25F8-B878-F8C1-6133-535DC3FA8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71D092-AE0F-0F1D-96C2-C8B4ED290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4BAD5-D9C0-81A2-5873-72B453358DD5}"/>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5" name="Footer Placeholder 4">
            <a:extLst>
              <a:ext uri="{FF2B5EF4-FFF2-40B4-BE49-F238E27FC236}">
                <a16:creationId xmlns:a16="http://schemas.microsoft.com/office/drawing/2014/main" id="{AC3DF9FC-ABD4-767E-7F87-764EFA04EE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3A35A-411E-4387-B804-B43A024825F5}"/>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198199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CEFD-C9D1-0D2B-45BF-028BA7B739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081CA-A5BB-FBD9-E7E2-6BEAB8FB5D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0A120E-205D-E4DB-8C0E-1A68A6448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F2B55A-35B0-41FF-4EC5-66E65AFE761F}"/>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6" name="Footer Placeholder 5">
            <a:extLst>
              <a:ext uri="{FF2B5EF4-FFF2-40B4-BE49-F238E27FC236}">
                <a16:creationId xmlns:a16="http://schemas.microsoft.com/office/drawing/2014/main" id="{35D18BAA-9DB7-BDB4-9C7C-903929F76E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7CBCC9-B5A5-7CDD-9A42-75EE48BDEF8E}"/>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318039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4420-88A1-C11C-D320-8B30FE8FF0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23C779-ECD8-5F49-7C50-000A02818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B836B-DF71-7B5F-6FE7-08DC8ED058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00FD26-BB47-D935-A4D1-3B09DB255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7F477A-3154-F000-3ACD-E0777F29BC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CDD623-EA45-CCC7-4BEA-9DE3D24F03E9}"/>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8" name="Footer Placeholder 7">
            <a:extLst>
              <a:ext uri="{FF2B5EF4-FFF2-40B4-BE49-F238E27FC236}">
                <a16:creationId xmlns:a16="http://schemas.microsoft.com/office/drawing/2014/main" id="{3D75DCE0-D31A-F8AE-D191-D3180363BA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A388B3-40BD-2911-15A0-072433CED623}"/>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25163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E25F-3C95-3BE8-CD44-AE0A9D8953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70A8B3-05C3-D70B-E128-21DBD1947604}"/>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4" name="Footer Placeholder 3">
            <a:extLst>
              <a:ext uri="{FF2B5EF4-FFF2-40B4-BE49-F238E27FC236}">
                <a16:creationId xmlns:a16="http://schemas.microsoft.com/office/drawing/2014/main" id="{B50BF63F-E252-2362-F088-9E26890BBD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DDEA17-A156-2C95-344F-89F89880B96B}"/>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353780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4FD45-E5EB-CFA5-E3AC-A3527ED4C87F}"/>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3" name="Footer Placeholder 2">
            <a:extLst>
              <a:ext uri="{FF2B5EF4-FFF2-40B4-BE49-F238E27FC236}">
                <a16:creationId xmlns:a16="http://schemas.microsoft.com/office/drawing/2014/main" id="{47B5E402-6786-C4B4-1E82-95E7BDDEFF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384A62-B488-A393-11F0-09FB08CDE3C8}"/>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179233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BB35-42DF-92E7-0308-AFFC6DB06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DAC430-882F-7A5F-B539-11717EF78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C55E1A-BDA5-7FED-F7EF-5A2B97C96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91849-297A-B782-507D-2791B8EA8395}"/>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6" name="Footer Placeholder 5">
            <a:extLst>
              <a:ext uri="{FF2B5EF4-FFF2-40B4-BE49-F238E27FC236}">
                <a16:creationId xmlns:a16="http://schemas.microsoft.com/office/drawing/2014/main" id="{76BD8DF1-B1B9-1CD5-B6F7-23867D5FE0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06156A-08B1-C1EF-CF39-AD602C46E95A}"/>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138018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0AB3-D5EA-0FDC-5EC0-CA616F2CF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C8C225-01F5-67BE-0AE2-973AA4B98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B7CDA2-141C-AE96-59F4-C9DFB43CA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61E1C-4A1C-9E99-3778-8FBE6F695A66}"/>
              </a:ext>
            </a:extLst>
          </p:cNvPr>
          <p:cNvSpPr>
            <a:spLocks noGrp="1"/>
          </p:cNvSpPr>
          <p:nvPr>
            <p:ph type="dt" sz="half" idx="10"/>
          </p:nvPr>
        </p:nvSpPr>
        <p:spPr/>
        <p:txBody>
          <a:bodyPr/>
          <a:lstStyle/>
          <a:p>
            <a:fld id="{5F999BB5-5081-4A0E-84AF-289C29A40379}" type="datetimeFigureOut">
              <a:rPr lang="en-IN" smtClean="0"/>
              <a:t>27-11-2022</a:t>
            </a:fld>
            <a:endParaRPr lang="en-IN"/>
          </a:p>
        </p:txBody>
      </p:sp>
      <p:sp>
        <p:nvSpPr>
          <p:cNvPr id="6" name="Footer Placeholder 5">
            <a:extLst>
              <a:ext uri="{FF2B5EF4-FFF2-40B4-BE49-F238E27FC236}">
                <a16:creationId xmlns:a16="http://schemas.microsoft.com/office/drawing/2014/main" id="{A7D9F145-E51A-7CEC-C0E9-0023B26CA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3CE858-76C7-515B-987F-FACFB9A8EBC1}"/>
              </a:ext>
            </a:extLst>
          </p:cNvPr>
          <p:cNvSpPr>
            <a:spLocks noGrp="1"/>
          </p:cNvSpPr>
          <p:nvPr>
            <p:ph type="sldNum" sz="quarter" idx="12"/>
          </p:nvPr>
        </p:nvSpPr>
        <p:spPr/>
        <p:txBody>
          <a:bodyPr/>
          <a:lstStyle/>
          <a:p>
            <a:fld id="{0D081A97-D2C8-4D1C-B99F-4403B6247B81}" type="slidenum">
              <a:rPr lang="en-IN" smtClean="0"/>
              <a:t>‹#›</a:t>
            </a:fld>
            <a:endParaRPr lang="en-IN"/>
          </a:p>
        </p:txBody>
      </p:sp>
    </p:spTree>
    <p:extLst>
      <p:ext uri="{BB962C8B-B14F-4D97-AF65-F5344CB8AC3E}">
        <p14:creationId xmlns:p14="http://schemas.microsoft.com/office/powerpoint/2010/main" val="280243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A3E9F-9A02-60A8-D25D-72241799B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80C54B-1124-11C7-64FA-F62DF739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D37C2-4E42-9D77-8EA0-22D476DBE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99BB5-5081-4A0E-84AF-289C29A40379}" type="datetimeFigureOut">
              <a:rPr lang="en-IN" smtClean="0"/>
              <a:t>27-11-2022</a:t>
            </a:fld>
            <a:endParaRPr lang="en-IN"/>
          </a:p>
        </p:txBody>
      </p:sp>
      <p:sp>
        <p:nvSpPr>
          <p:cNvPr id="5" name="Footer Placeholder 4">
            <a:extLst>
              <a:ext uri="{FF2B5EF4-FFF2-40B4-BE49-F238E27FC236}">
                <a16:creationId xmlns:a16="http://schemas.microsoft.com/office/drawing/2014/main" id="{6E8B6107-994C-A487-127C-5B5778B33D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CBD0F2-4E51-DB3B-C2E5-9768C9B65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81A97-D2C8-4D1C-B99F-4403B6247B81}" type="slidenum">
              <a:rPr lang="en-IN" smtClean="0"/>
              <a:t>‹#›</a:t>
            </a:fld>
            <a:endParaRPr lang="en-IN"/>
          </a:p>
        </p:txBody>
      </p:sp>
    </p:spTree>
    <p:extLst>
      <p:ext uri="{BB962C8B-B14F-4D97-AF65-F5344CB8AC3E}">
        <p14:creationId xmlns:p14="http://schemas.microsoft.com/office/powerpoint/2010/main" val="368275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3BB2-A386-D119-6B00-C97A58DB0942}"/>
              </a:ext>
            </a:extLst>
          </p:cNvPr>
          <p:cNvSpPr>
            <a:spLocks noGrp="1"/>
          </p:cNvSpPr>
          <p:nvPr>
            <p:ph type="ctrTitle"/>
          </p:nvPr>
        </p:nvSpPr>
        <p:spPr>
          <a:xfrm>
            <a:off x="693019" y="558265"/>
            <a:ext cx="10712918" cy="1655762"/>
          </a:xfrm>
        </p:spPr>
        <p:txBody>
          <a:bodyPr>
            <a:normAutofit fontScale="90000"/>
          </a:bodyPr>
          <a:lstStyle/>
          <a:p>
            <a:br>
              <a:rPr lang="en-US" b="1" i="0" dirty="0">
                <a:solidFill>
                  <a:srgbClr val="222222"/>
                </a:solidFill>
                <a:effectLst>
                  <a:outerShdw blurRad="38100" dist="38100" dir="2700000" algn="tl">
                    <a:srgbClr val="000000">
                      <a:alpha val="43137"/>
                    </a:srgbClr>
                  </a:outerShdw>
                </a:effectLst>
                <a:latin typeface="Lato" panose="020F0502020204030203" pitchFamily="34" charset="0"/>
              </a:rPr>
            </a:br>
            <a:r>
              <a:rPr lang="en-US" sz="5600" b="1" i="0" dirty="0">
                <a:solidFill>
                  <a:srgbClr val="222222"/>
                </a:solidFill>
                <a:effectLst>
                  <a:outerShdw blurRad="38100" dist="38100" dir="2700000" algn="tl">
                    <a:srgbClr val="000000">
                      <a:alpha val="43137"/>
                    </a:srgbClr>
                  </a:outerShdw>
                </a:effectLst>
                <a:latin typeface="Lato" panose="020F0502020204030203" pitchFamily="34" charset="0"/>
              </a:rPr>
              <a:t>Vehicle Detection and Counting System using OpenCV</a:t>
            </a:r>
            <a:endParaRPr lang="en-IN" sz="56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56A41CD-D4D3-D059-3960-AA94BAF85C8E}"/>
              </a:ext>
            </a:extLst>
          </p:cNvPr>
          <p:cNvSpPr>
            <a:spLocks noGrp="1"/>
          </p:cNvSpPr>
          <p:nvPr>
            <p:ph type="subTitle" idx="1"/>
          </p:nvPr>
        </p:nvSpPr>
        <p:spPr>
          <a:xfrm>
            <a:off x="693019" y="2242903"/>
            <a:ext cx="10712918" cy="4215649"/>
          </a:xfrm>
        </p:spPr>
        <p:txBody>
          <a:bodyPr>
            <a:normAutofit/>
          </a:bodyPr>
          <a:lstStyle/>
          <a:p>
            <a:endParaRPr lang="en-IN" dirty="0"/>
          </a:p>
          <a:p>
            <a:endParaRPr lang="en-IN" dirty="0">
              <a:latin typeface="Lato" panose="020F0502020204030203" pitchFamily="34" charset="0"/>
              <a:ea typeface="Lato" panose="020F0502020204030203" pitchFamily="34" charset="0"/>
              <a:cs typeface="Lato" panose="020F0502020204030203" pitchFamily="34" charset="0"/>
            </a:endParaRPr>
          </a:p>
          <a:p>
            <a:r>
              <a:rPr lang="en-IN" sz="2500" dirty="0">
                <a:latin typeface="Lato" panose="020F0502020204030203" pitchFamily="34" charset="0"/>
                <a:ea typeface="Lato" panose="020F0502020204030203" pitchFamily="34" charset="0"/>
                <a:cs typeface="Lato" panose="020F0502020204030203" pitchFamily="34" charset="0"/>
              </a:rPr>
              <a:t>Project Member 1 – </a:t>
            </a:r>
            <a:r>
              <a:rPr lang="en-IN" sz="2500" b="1" dirty="0">
                <a:latin typeface="Lato" panose="020F0502020204030203" pitchFamily="34" charset="0"/>
                <a:ea typeface="Lato" panose="020F0502020204030203" pitchFamily="34" charset="0"/>
                <a:cs typeface="Lato" panose="020F0502020204030203" pitchFamily="34" charset="0"/>
              </a:rPr>
              <a:t>Sarthak Kurothe [211420]</a:t>
            </a:r>
          </a:p>
          <a:p>
            <a:r>
              <a:rPr lang="en-IN" sz="2500" dirty="0">
                <a:latin typeface="Lato" panose="020F0502020204030203" pitchFamily="34" charset="0"/>
                <a:ea typeface="Lato" panose="020F0502020204030203" pitchFamily="34" charset="0"/>
                <a:cs typeface="Lato" panose="020F0502020204030203" pitchFamily="34" charset="0"/>
              </a:rPr>
              <a:t>Project Member 2 – </a:t>
            </a:r>
            <a:r>
              <a:rPr lang="en-IN" sz="2500" b="1" dirty="0" err="1">
                <a:latin typeface="Lato" panose="020F0502020204030203" pitchFamily="34" charset="0"/>
                <a:ea typeface="Lato" panose="020F0502020204030203" pitchFamily="34" charset="0"/>
                <a:cs typeface="Lato" panose="020F0502020204030203" pitchFamily="34" charset="0"/>
              </a:rPr>
              <a:t>Satvika</a:t>
            </a:r>
            <a:r>
              <a:rPr lang="en-IN" sz="2500" b="1" dirty="0">
                <a:latin typeface="Lato" panose="020F0502020204030203" pitchFamily="34" charset="0"/>
                <a:ea typeface="Lato" panose="020F0502020204030203" pitchFamily="34" charset="0"/>
                <a:cs typeface="Lato" panose="020F0502020204030203" pitchFamily="34" charset="0"/>
              </a:rPr>
              <a:t> Singh [211441]</a:t>
            </a:r>
          </a:p>
          <a:p>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a:p>
            <a:r>
              <a:rPr lang="en-US" sz="2500" b="1" dirty="0">
                <a:latin typeface="Lato" panose="020F0502020204030203" pitchFamily="34" charset="0"/>
                <a:ea typeface="Lato" panose="020F0502020204030203" pitchFamily="34" charset="0"/>
                <a:cs typeface="Lato" panose="020F0502020204030203" pitchFamily="34" charset="0"/>
              </a:rPr>
              <a:t>Submitted to – Dr. Sahil Sharma</a:t>
            </a:r>
          </a:p>
          <a:p>
            <a:r>
              <a:rPr lang="en-US" sz="2500" b="1" dirty="0">
                <a:latin typeface="Lato" panose="020F0502020204030203" pitchFamily="34" charset="0"/>
                <a:ea typeface="Lato" panose="020F0502020204030203" pitchFamily="34" charset="0"/>
                <a:cs typeface="Lato" panose="020F0502020204030203" pitchFamily="34" charset="0"/>
              </a:rPr>
              <a:t>Assistant Professor, Dept. of CS&amp;IT, JUIT, </a:t>
            </a:r>
            <a:r>
              <a:rPr lang="en-US" sz="2500" b="1" dirty="0" err="1">
                <a:latin typeface="Lato" panose="020F0502020204030203" pitchFamily="34" charset="0"/>
                <a:ea typeface="Lato" panose="020F0502020204030203" pitchFamily="34" charset="0"/>
                <a:cs typeface="Lato" panose="020F0502020204030203" pitchFamily="34" charset="0"/>
              </a:rPr>
              <a:t>Waknaghat</a:t>
            </a:r>
            <a:endParaRPr lang="en-IN" sz="2500"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2656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2D5F-B078-55C2-E69A-08117F381C3C}"/>
              </a:ext>
            </a:extLst>
          </p:cNvPr>
          <p:cNvSpPr>
            <a:spLocks noGrp="1"/>
          </p:cNvSpPr>
          <p:nvPr>
            <p:ph idx="1"/>
          </p:nvPr>
        </p:nvSpPr>
        <p:spPr>
          <a:xfrm>
            <a:off x="470034" y="238225"/>
            <a:ext cx="11251931" cy="6381550"/>
          </a:xfrm>
        </p:spPr>
        <p:txBody>
          <a:bodyPr>
            <a:normAutofit/>
          </a:bodyPr>
          <a:lstStyle/>
          <a:p>
            <a:pPr marL="0" indent="0">
              <a:buNone/>
            </a:pPr>
            <a:r>
              <a:rPr lang="en-IN" sz="2500" b="1" dirty="0">
                <a:latin typeface="Lato" panose="020F0502020204030203" pitchFamily="34" charset="0"/>
                <a:ea typeface="Lato" panose="020F0502020204030203" pitchFamily="34" charset="0"/>
                <a:cs typeface="Lato" panose="020F0502020204030203" pitchFamily="34" charset="0"/>
              </a:rPr>
              <a:t>Step4: Counting of a Vehicle :  </a:t>
            </a:r>
            <a:r>
              <a:rPr lang="en-US" sz="2500" dirty="0">
                <a:latin typeface="Lato" panose="020F0502020204030203" pitchFamily="34" charset="0"/>
                <a:ea typeface="Lato" panose="020F0502020204030203" pitchFamily="34" charset="0"/>
                <a:cs typeface="Lato" panose="020F0502020204030203" pitchFamily="34" charset="0"/>
              </a:rPr>
              <a:t>After vehicle contours are gotten, the virtual detection zone is utilized to count the number of a vehicles. The centroid of each forefront object is determined and tracked. At the point when the centroid of a vehicle is recognized the first time. The status is set to 0 (it's not yet counted). At that point, its position is tracked. On the off chance that it arrives at the virtual recognition, its status will be set to 1 (counted), showing that it has been counted and won't be counted in the resulting frames.</a:t>
            </a:r>
          </a:p>
          <a:p>
            <a:pPr marL="0" indent="0">
              <a:buNone/>
            </a:pPr>
            <a:endParaRPr lang="en-IN" sz="2500" b="1"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28388E30-FB65-C2E3-0B22-0DDDF95E3728}"/>
              </a:ext>
            </a:extLst>
          </p:cNvPr>
          <p:cNvPicPr>
            <a:picLocks noChangeAspect="1"/>
          </p:cNvPicPr>
          <p:nvPr/>
        </p:nvPicPr>
        <p:blipFill>
          <a:blip r:embed="rId2"/>
          <a:stretch>
            <a:fillRect/>
          </a:stretch>
        </p:blipFill>
        <p:spPr>
          <a:xfrm>
            <a:off x="4057810" y="2797913"/>
            <a:ext cx="3716757" cy="38218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40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557A-F987-4EEC-C3AF-420A5F375DAC}"/>
              </a:ext>
            </a:extLst>
          </p:cNvPr>
          <p:cNvSpPr>
            <a:spLocks noGrp="1"/>
          </p:cNvSpPr>
          <p:nvPr>
            <p:ph type="title"/>
          </p:nvPr>
        </p:nvSpPr>
        <p:spPr>
          <a:xfrm>
            <a:off x="644894" y="143744"/>
            <a:ext cx="10515600" cy="1325563"/>
          </a:xfrm>
        </p:spPr>
        <p:txBody>
          <a:bodyPr>
            <a:normAutofit/>
          </a:bodyPr>
          <a:lstStyle/>
          <a:p>
            <a:r>
              <a:rPr lang="en-IN"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PRACTICAL DEMO</a:t>
            </a:r>
          </a:p>
        </p:txBody>
      </p:sp>
      <p:pic>
        <p:nvPicPr>
          <p:cNvPr id="5" name="Content Placeholder 4">
            <a:extLst>
              <a:ext uri="{FF2B5EF4-FFF2-40B4-BE49-F238E27FC236}">
                <a16:creationId xmlns:a16="http://schemas.microsoft.com/office/drawing/2014/main" id="{05EB6EBA-BBD6-0313-AE9B-5CABF6F4E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894" y="1469308"/>
            <a:ext cx="9403882" cy="5114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212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C6BC-578A-136E-58C3-DDFDF41D7E89}"/>
              </a:ext>
            </a:extLst>
          </p:cNvPr>
          <p:cNvSpPr>
            <a:spLocks noGrp="1"/>
          </p:cNvSpPr>
          <p:nvPr>
            <p:ph type="title"/>
          </p:nvPr>
        </p:nvSpPr>
        <p:spPr/>
        <p:txBody>
          <a:bodyPr>
            <a:normAutofit/>
          </a:bodyPr>
          <a:lstStyle/>
          <a:p>
            <a:r>
              <a:rPr lang="en-IN"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GITHUB LINK TO PROJECT PAGE</a:t>
            </a:r>
          </a:p>
        </p:txBody>
      </p:sp>
      <p:sp>
        <p:nvSpPr>
          <p:cNvPr id="4" name="Rectangle 3">
            <a:extLst>
              <a:ext uri="{FF2B5EF4-FFF2-40B4-BE49-F238E27FC236}">
                <a16:creationId xmlns:a16="http://schemas.microsoft.com/office/drawing/2014/main" id="{AA0F8F93-8227-0D36-9A8B-8586D8368E73}"/>
              </a:ext>
            </a:extLst>
          </p:cNvPr>
          <p:cNvSpPr/>
          <p:nvPr/>
        </p:nvSpPr>
        <p:spPr>
          <a:xfrm>
            <a:off x="985387" y="2820203"/>
            <a:ext cx="10221227" cy="16459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22FC8325-0BFE-2122-AC9B-C4AD8FE6C815}"/>
              </a:ext>
            </a:extLst>
          </p:cNvPr>
          <p:cNvSpPr txBox="1"/>
          <p:nvPr/>
        </p:nvSpPr>
        <p:spPr>
          <a:xfrm>
            <a:off x="985386" y="3207619"/>
            <a:ext cx="10025915" cy="1138773"/>
          </a:xfrm>
          <a:prstGeom prst="rect">
            <a:avLst/>
          </a:prstGeom>
          <a:noFill/>
        </p:spPr>
        <p:txBody>
          <a:bodyPr wrap="square" rtlCol="0">
            <a:spAutoFit/>
          </a:bodyPr>
          <a:lstStyle/>
          <a:p>
            <a:pPr algn="just"/>
            <a:r>
              <a:rPr lang="en-IN" sz="2500" dirty="0">
                <a:latin typeface="Lato" panose="020F0502020204030203" pitchFamily="34" charset="0"/>
                <a:ea typeface="Lato" panose="020F0502020204030203" pitchFamily="34" charset="0"/>
                <a:cs typeface="Lato" panose="020F0502020204030203" pitchFamily="34" charset="0"/>
              </a:rPr>
              <a:t>https://github.com/sarthak2489/Detection-and-Counting-Vehicles-using-OpenCV.git</a:t>
            </a:r>
          </a:p>
          <a:p>
            <a:endParaRPr lang="en-IN" dirty="0"/>
          </a:p>
        </p:txBody>
      </p:sp>
    </p:spTree>
    <p:extLst>
      <p:ext uri="{BB962C8B-B14F-4D97-AF65-F5344CB8AC3E}">
        <p14:creationId xmlns:p14="http://schemas.microsoft.com/office/powerpoint/2010/main" val="20965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7094-8014-88FD-B4E4-9B6C6E06A988}"/>
              </a:ext>
            </a:extLst>
          </p:cNvPr>
          <p:cNvSpPr>
            <a:spLocks noGrp="1"/>
          </p:cNvSpPr>
          <p:nvPr>
            <p:ph type="title"/>
          </p:nvPr>
        </p:nvSpPr>
        <p:spPr/>
        <p:txBody>
          <a:bodyPr>
            <a:normAutofit/>
          </a:bodyPr>
          <a:lstStyle/>
          <a:p>
            <a:r>
              <a:rPr lang="en-US"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AGENDA</a:t>
            </a:r>
            <a:endParaRPr lang="en-IN"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CD5537CD-D44F-FDF2-4F0E-6C213794E62D}"/>
              </a:ext>
            </a:extLst>
          </p:cNvPr>
          <p:cNvSpPr>
            <a:spLocks noGrp="1"/>
          </p:cNvSpPr>
          <p:nvPr>
            <p:ph idx="1"/>
          </p:nvPr>
        </p:nvSpPr>
        <p:spPr>
          <a:xfrm>
            <a:off x="838200" y="1992429"/>
            <a:ext cx="10515600" cy="4184534"/>
          </a:xfrm>
        </p:spPr>
        <p:txBody>
          <a:bodyPr>
            <a:normAutofit/>
          </a:bodyPr>
          <a:lstStyle/>
          <a:p>
            <a:r>
              <a:rPr lang="en-US" sz="2500" dirty="0">
                <a:latin typeface="Lato" panose="020F0502020204030203" pitchFamily="34" charset="0"/>
                <a:ea typeface="Lato" panose="020F0502020204030203" pitchFamily="34" charset="0"/>
                <a:cs typeface="Lato" panose="020F0502020204030203" pitchFamily="34" charset="0"/>
              </a:rPr>
              <a:t>Introduction </a:t>
            </a:r>
          </a:p>
          <a:p>
            <a:r>
              <a:rPr lang="en-US" sz="2500" dirty="0">
                <a:latin typeface="Lato" panose="020F0502020204030203" pitchFamily="34" charset="0"/>
                <a:ea typeface="Lato" panose="020F0502020204030203" pitchFamily="34" charset="0"/>
                <a:cs typeface="Lato" panose="020F0502020204030203" pitchFamily="34" charset="0"/>
              </a:rPr>
              <a:t>Problem Statement </a:t>
            </a:r>
          </a:p>
          <a:p>
            <a:r>
              <a:rPr lang="en-US" sz="2500" dirty="0">
                <a:latin typeface="Lato" panose="020F0502020204030203" pitchFamily="34" charset="0"/>
                <a:ea typeface="Lato" panose="020F0502020204030203" pitchFamily="34" charset="0"/>
                <a:cs typeface="Lato" panose="020F0502020204030203" pitchFamily="34" charset="0"/>
              </a:rPr>
              <a:t>Aims and Objectives </a:t>
            </a:r>
          </a:p>
          <a:p>
            <a:r>
              <a:rPr lang="en-US" sz="2500" dirty="0">
                <a:latin typeface="Lato" panose="020F0502020204030203" pitchFamily="34" charset="0"/>
                <a:ea typeface="Lato" panose="020F0502020204030203" pitchFamily="34" charset="0"/>
                <a:cs typeface="Lato" panose="020F0502020204030203" pitchFamily="34" charset="0"/>
              </a:rPr>
              <a:t>Technology Stack </a:t>
            </a:r>
          </a:p>
          <a:p>
            <a:r>
              <a:rPr lang="en-US" sz="2500" dirty="0">
                <a:latin typeface="Lato" panose="020F0502020204030203" pitchFamily="34" charset="0"/>
                <a:ea typeface="Lato" panose="020F0502020204030203" pitchFamily="34" charset="0"/>
                <a:cs typeface="Lato" panose="020F0502020204030203" pitchFamily="34" charset="0"/>
              </a:rPr>
              <a:t>Significance of the Project </a:t>
            </a:r>
          </a:p>
          <a:p>
            <a:r>
              <a:rPr lang="en-US" sz="2500" dirty="0">
                <a:latin typeface="Lato" panose="020F0502020204030203" pitchFamily="34" charset="0"/>
                <a:ea typeface="Lato" panose="020F0502020204030203" pitchFamily="34" charset="0"/>
                <a:cs typeface="Lato" panose="020F0502020204030203" pitchFamily="34" charset="0"/>
              </a:rPr>
              <a:t>Project Features </a:t>
            </a:r>
          </a:p>
          <a:p>
            <a:r>
              <a:rPr lang="en-US" sz="2500" dirty="0">
                <a:latin typeface="Lato" panose="020F0502020204030203" pitchFamily="34" charset="0"/>
                <a:ea typeface="Lato" panose="020F0502020204030203" pitchFamily="34" charset="0"/>
                <a:cs typeface="Lato" panose="020F0502020204030203" pitchFamily="34" charset="0"/>
              </a:rPr>
              <a:t>Practical Demo</a:t>
            </a:r>
          </a:p>
          <a:p>
            <a:r>
              <a:rPr lang="en-US" sz="2500" dirty="0">
                <a:latin typeface="Lato" panose="020F0502020204030203" pitchFamily="34" charset="0"/>
                <a:ea typeface="Lato" panose="020F0502020204030203" pitchFamily="34" charset="0"/>
                <a:cs typeface="Lato" panose="020F0502020204030203" pitchFamily="34" charset="0"/>
              </a:rPr>
              <a:t>GitHub Link to Project Page</a:t>
            </a:r>
            <a:endParaRPr lang="en-IN" sz="25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80513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A8DC-9050-C086-F071-8729218B3C38}"/>
              </a:ext>
            </a:extLst>
          </p:cNvPr>
          <p:cNvSpPr>
            <a:spLocks noGrp="1"/>
          </p:cNvSpPr>
          <p:nvPr>
            <p:ph type="title"/>
          </p:nvPr>
        </p:nvSpPr>
        <p:spPr>
          <a:xfrm>
            <a:off x="838200" y="240633"/>
            <a:ext cx="10515600" cy="1155030"/>
          </a:xfrm>
        </p:spPr>
        <p:txBody>
          <a:bodyPr>
            <a:normAutofit/>
          </a:bodyPr>
          <a:lstStyle/>
          <a:p>
            <a:r>
              <a:rPr lang="en-IN"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INTRODUCTION</a:t>
            </a:r>
          </a:p>
        </p:txBody>
      </p:sp>
      <p:sp>
        <p:nvSpPr>
          <p:cNvPr id="3" name="Content Placeholder 2">
            <a:extLst>
              <a:ext uri="{FF2B5EF4-FFF2-40B4-BE49-F238E27FC236}">
                <a16:creationId xmlns:a16="http://schemas.microsoft.com/office/drawing/2014/main" id="{C0349FCD-0EA8-1644-EC10-049AA5FAA235}"/>
              </a:ext>
            </a:extLst>
          </p:cNvPr>
          <p:cNvSpPr>
            <a:spLocks noGrp="1"/>
          </p:cNvSpPr>
          <p:nvPr>
            <p:ph idx="1"/>
          </p:nvPr>
        </p:nvSpPr>
        <p:spPr>
          <a:xfrm>
            <a:off x="838200" y="1838424"/>
            <a:ext cx="10515600" cy="3869357"/>
          </a:xfrm>
        </p:spPr>
        <p:txBody>
          <a:bodyPr>
            <a:normAutofit/>
          </a:bodyPr>
          <a:lstStyle/>
          <a:p>
            <a:r>
              <a:rPr lang="en-US" sz="2500" dirty="0">
                <a:solidFill>
                  <a:srgbClr val="222222"/>
                </a:solidFill>
                <a:latin typeface="Lato" panose="020F0502020204030203" pitchFamily="34" charset="0"/>
              </a:rPr>
              <a:t>In this project, </a:t>
            </a:r>
            <a:r>
              <a:rPr lang="en-US" sz="2500" b="0" i="0" dirty="0">
                <a:solidFill>
                  <a:srgbClr val="222222"/>
                </a:solidFill>
                <a:effectLst/>
                <a:latin typeface="Lato" panose="020F0502020204030203" pitchFamily="34" charset="0"/>
              </a:rPr>
              <a:t>we will be coding a </a:t>
            </a:r>
            <a:r>
              <a:rPr lang="en-US" sz="2500" b="1" i="0" dirty="0">
                <a:solidFill>
                  <a:srgbClr val="222222"/>
                </a:solidFill>
                <a:effectLst/>
                <a:latin typeface="Lato" panose="020F0502020204030203" pitchFamily="34" charset="0"/>
              </a:rPr>
              <a:t>vehicle counting and detection system</a:t>
            </a:r>
            <a:r>
              <a:rPr lang="en-US" sz="2500" i="0" dirty="0">
                <a:solidFill>
                  <a:srgbClr val="222222"/>
                </a:solidFill>
                <a:effectLst/>
                <a:latin typeface="Lato" panose="020F0502020204030203" pitchFamily="34" charset="0"/>
              </a:rPr>
              <a:t>.</a:t>
            </a:r>
            <a:r>
              <a:rPr lang="en-US" sz="2500" b="1" i="0" dirty="0">
                <a:solidFill>
                  <a:srgbClr val="222222"/>
                </a:solidFill>
                <a:effectLst/>
                <a:latin typeface="Lato" panose="020F0502020204030203" pitchFamily="34" charset="0"/>
              </a:rPr>
              <a:t> </a:t>
            </a:r>
            <a:r>
              <a:rPr lang="en-US" sz="2500" b="0" i="0" dirty="0">
                <a:solidFill>
                  <a:srgbClr val="222222"/>
                </a:solidFill>
                <a:effectLst/>
                <a:latin typeface="Lato" panose="020F0502020204030203" pitchFamily="34" charset="0"/>
              </a:rPr>
              <a:t>It will be enough to work for </a:t>
            </a:r>
            <a:r>
              <a:rPr lang="en-US" sz="2500" b="1" i="0" dirty="0">
                <a:solidFill>
                  <a:srgbClr val="222222"/>
                </a:solidFill>
                <a:effectLst/>
                <a:latin typeface="Lato" panose="020F0502020204030203" pitchFamily="34" charset="0"/>
              </a:rPr>
              <a:t>both the images or the video</a:t>
            </a:r>
            <a:r>
              <a:rPr lang="en-US" sz="2500" b="0" i="0" dirty="0">
                <a:solidFill>
                  <a:srgbClr val="222222"/>
                </a:solidFill>
                <a:effectLst/>
                <a:latin typeface="Lato" panose="020F0502020204030203" pitchFamily="34" charset="0"/>
              </a:rPr>
              <a:t>, for the same, we will be using </a:t>
            </a:r>
            <a:r>
              <a:rPr lang="en-US" sz="2500" b="1" i="0" dirty="0">
                <a:solidFill>
                  <a:srgbClr val="222222"/>
                </a:solidFill>
                <a:effectLst/>
                <a:latin typeface="Lato" panose="020F0502020204030203" pitchFamily="34" charset="0"/>
              </a:rPr>
              <a:t>OpenCV</a:t>
            </a:r>
            <a:r>
              <a:rPr lang="en-US" sz="2500" b="0" i="0" dirty="0">
                <a:solidFill>
                  <a:srgbClr val="222222"/>
                </a:solidFill>
                <a:effectLst/>
                <a:latin typeface="Lato" panose="020F0502020204030203" pitchFamily="34" charset="0"/>
              </a:rPr>
              <a:t> for doing all the image processing operations and for classification the </a:t>
            </a:r>
            <a:r>
              <a:rPr lang="en-US" sz="2500" b="1" i="0" dirty="0">
                <a:solidFill>
                  <a:srgbClr val="222222"/>
                </a:solidFill>
                <a:effectLst/>
                <a:latin typeface="Lato" panose="020F0502020204030203" pitchFamily="34" charset="0"/>
              </a:rPr>
              <a:t>car and bus HAAR cascade classifier for detecting and counting the cars and buses</a:t>
            </a:r>
            <a:r>
              <a:rPr lang="en-US" sz="2500" dirty="0">
                <a:solidFill>
                  <a:srgbClr val="222222"/>
                </a:solidFill>
                <a:latin typeface="Lato" panose="020F0502020204030203" pitchFamily="34" charset="0"/>
              </a:rPr>
              <a:t>.</a:t>
            </a:r>
          </a:p>
          <a:p>
            <a:r>
              <a:rPr lang="en-US" sz="2500" b="1" dirty="0">
                <a:latin typeface="Lato" panose="020F0502020204030203" pitchFamily="34" charset="0"/>
                <a:ea typeface="Lato" panose="020F0502020204030203" pitchFamily="34" charset="0"/>
                <a:cs typeface="Lato" panose="020F0502020204030203" pitchFamily="34" charset="0"/>
              </a:rPr>
              <a:t>OpenCV</a:t>
            </a:r>
            <a:r>
              <a:rPr lang="en-US" sz="2500" dirty="0">
                <a:latin typeface="Lato" panose="020F0502020204030203" pitchFamily="34" charset="0"/>
                <a:ea typeface="Lato" panose="020F0502020204030203" pitchFamily="34" charset="0"/>
                <a:cs typeface="Lato" panose="020F0502020204030203" pitchFamily="34" charset="0"/>
              </a:rPr>
              <a:t>-analysis and understanding of images and videos taken by an advanced camera-has acquired more approval and been utilized in numerous fields including industry, medication, robotics, and so on. Computer vision has likewise been applied for </a:t>
            </a:r>
            <a:r>
              <a:rPr lang="en-US" sz="2500" b="1" dirty="0">
                <a:latin typeface="Lato" panose="020F0502020204030203" pitchFamily="34" charset="0"/>
                <a:ea typeface="Lato" panose="020F0502020204030203" pitchFamily="34" charset="0"/>
                <a:cs typeface="Lato" panose="020F0502020204030203" pitchFamily="34" charset="0"/>
              </a:rPr>
              <a:t>addressing traffic</a:t>
            </a:r>
            <a:r>
              <a:rPr lang="en-US" sz="2500" dirty="0">
                <a:latin typeface="Lato" panose="020F0502020204030203" pitchFamily="34" charset="0"/>
                <a:ea typeface="Lato" panose="020F0502020204030203" pitchFamily="34" charset="0"/>
                <a:cs typeface="Lato" panose="020F0502020204030203" pitchFamily="34" charset="0"/>
              </a:rPr>
              <a:t> and </a:t>
            </a:r>
            <a:r>
              <a:rPr lang="en-US" sz="2500" b="1" dirty="0">
                <a:latin typeface="Lato" panose="020F0502020204030203" pitchFamily="34" charset="0"/>
                <a:ea typeface="Lato" panose="020F0502020204030203" pitchFamily="34" charset="0"/>
                <a:cs typeface="Lato" panose="020F0502020204030203" pitchFamily="34" charset="0"/>
              </a:rPr>
              <a:t>transportation problems</a:t>
            </a:r>
            <a:r>
              <a:rPr lang="en-US" sz="2500" dirty="0">
                <a:latin typeface="Lato" panose="020F0502020204030203" pitchFamily="34" charset="0"/>
                <a:ea typeface="Lato" panose="020F0502020204030203" pitchFamily="34" charset="0"/>
                <a:cs typeface="Lato" panose="020F0502020204030203" pitchFamily="34" charset="0"/>
              </a:rPr>
              <a:t>. </a:t>
            </a:r>
            <a:endParaRPr lang="en-US" sz="2500" dirty="0">
              <a:solidFill>
                <a:srgbClr val="222222"/>
              </a:solidFill>
              <a:latin typeface="Lato" panose="020F0502020204030203" pitchFamily="34" charset="0"/>
              <a:ea typeface="Lato" panose="020F0502020204030203" pitchFamily="34" charset="0"/>
              <a:cs typeface="Lato" panose="020F0502020204030203" pitchFamily="34" charset="0"/>
            </a:endParaRPr>
          </a:p>
          <a:p>
            <a:pPr marL="0" indent="0">
              <a:buNone/>
            </a:pPr>
            <a:endParaRPr lang="en-US" sz="2500" dirty="0">
              <a:solidFill>
                <a:srgbClr val="222222"/>
              </a:solidFill>
              <a:latin typeface="Lato" panose="020F0502020204030203" pitchFamily="34" charset="0"/>
            </a:endParaRPr>
          </a:p>
          <a:p>
            <a:pPr marL="0" indent="0">
              <a:buNone/>
            </a:pPr>
            <a:endParaRPr lang="en-US" sz="2500" dirty="0">
              <a:solidFill>
                <a:srgbClr val="222222"/>
              </a:solidFill>
              <a:latin typeface="Lato" panose="020F0502020204030203" pitchFamily="34" charset="0"/>
            </a:endParaRPr>
          </a:p>
          <a:p>
            <a:pPr marL="0" indent="0">
              <a:buNone/>
            </a:pPr>
            <a:endParaRPr lang="en-US" sz="2500" dirty="0">
              <a:solidFill>
                <a:srgbClr val="222222"/>
              </a:solidFill>
              <a:latin typeface="Lato" panose="020F0502020204030203" pitchFamily="34" charset="0"/>
            </a:endParaRPr>
          </a:p>
          <a:p>
            <a:pPr marL="0" indent="0">
              <a:buNone/>
            </a:pPr>
            <a:endParaRPr lang="en-US" sz="2500" dirty="0">
              <a:solidFill>
                <a:srgbClr val="222222"/>
              </a:solidFill>
              <a:latin typeface="Lato" panose="020F0502020204030203" pitchFamily="34" charset="0"/>
            </a:endParaRPr>
          </a:p>
          <a:p>
            <a:pPr marL="0" indent="0">
              <a:buNone/>
            </a:pPr>
            <a:endParaRPr lang="en-IN" sz="2500" dirty="0"/>
          </a:p>
        </p:txBody>
      </p:sp>
    </p:spTree>
    <p:extLst>
      <p:ext uri="{BB962C8B-B14F-4D97-AF65-F5344CB8AC3E}">
        <p14:creationId xmlns:p14="http://schemas.microsoft.com/office/powerpoint/2010/main" val="114274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3EB1-4F28-15D1-237A-194E0D47C893}"/>
              </a:ext>
            </a:extLst>
          </p:cNvPr>
          <p:cNvSpPr>
            <a:spLocks noGrp="1"/>
          </p:cNvSpPr>
          <p:nvPr>
            <p:ph type="title"/>
          </p:nvPr>
        </p:nvSpPr>
        <p:spPr/>
        <p:txBody>
          <a:bodyPr>
            <a:normAutofit/>
          </a:bodyPr>
          <a:lstStyle/>
          <a:p>
            <a:r>
              <a:rPr lang="en-IN"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PROBLEM STATEMENT</a:t>
            </a:r>
          </a:p>
        </p:txBody>
      </p:sp>
      <p:sp>
        <p:nvSpPr>
          <p:cNvPr id="3" name="Content Placeholder 2">
            <a:extLst>
              <a:ext uri="{FF2B5EF4-FFF2-40B4-BE49-F238E27FC236}">
                <a16:creationId xmlns:a16="http://schemas.microsoft.com/office/drawing/2014/main" id="{6D1E8439-7C42-0621-44A6-74DF4B2B82FA}"/>
              </a:ext>
            </a:extLst>
          </p:cNvPr>
          <p:cNvSpPr>
            <a:spLocks noGrp="1"/>
          </p:cNvSpPr>
          <p:nvPr>
            <p:ph idx="1"/>
          </p:nvPr>
        </p:nvSpPr>
        <p:spPr>
          <a:xfrm>
            <a:off x="838200" y="2136808"/>
            <a:ext cx="10515600" cy="3599850"/>
          </a:xfrm>
        </p:spPr>
        <p:txBody>
          <a:bodyPr>
            <a:normAutofit/>
          </a:bodyPr>
          <a:lstStyle/>
          <a:p>
            <a:r>
              <a:rPr lang="en-US" sz="2500" dirty="0">
                <a:latin typeface="Lato" panose="020F0502020204030203" pitchFamily="34" charset="0"/>
                <a:ea typeface="Lato" panose="020F0502020204030203" pitchFamily="34" charset="0"/>
                <a:cs typeface="Lato" panose="020F0502020204030203" pitchFamily="34" charset="0"/>
              </a:rPr>
              <a:t>The trouble of getting the initial background there is the mistake of continuous background update and the trouble of controlling the update speed in moving vehicle location of traffic video. </a:t>
            </a:r>
          </a:p>
          <a:p>
            <a:r>
              <a:rPr lang="en-US" sz="2500" dirty="0">
                <a:latin typeface="Lato" panose="020F0502020204030203" pitchFamily="34" charset="0"/>
                <a:ea typeface="Lato" panose="020F0502020204030203" pitchFamily="34" charset="0"/>
                <a:cs typeface="Lato" panose="020F0502020204030203" pitchFamily="34" charset="0"/>
              </a:rPr>
              <a:t>And with the expanding number of streets and traffic everywhere on the world, traffic observing and control utilizing current advancements has become a convincing necessity. </a:t>
            </a:r>
          </a:p>
          <a:p>
            <a:r>
              <a:rPr lang="en-US" sz="2500" dirty="0">
                <a:latin typeface="Lato" panose="020F0502020204030203" pitchFamily="34" charset="0"/>
                <a:ea typeface="Lato" panose="020F0502020204030203" pitchFamily="34" charset="0"/>
                <a:cs typeface="Lato" panose="020F0502020204030203" pitchFamily="34" charset="0"/>
              </a:rPr>
              <a:t>The Vehicle detection is the key task in this area and counting of a vehicle plays a important role and this two are important applications.</a:t>
            </a:r>
            <a:endParaRPr lang="en-IN" sz="25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57647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B82E-9D25-417E-A609-410D8F1410F1}"/>
              </a:ext>
            </a:extLst>
          </p:cNvPr>
          <p:cNvSpPr>
            <a:spLocks noGrp="1"/>
          </p:cNvSpPr>
          <p:nvPr>
            <p:ph type="title"/>
          </p:nvPr>
        </p:nvSpPr>
        <p:spPr/>
        <p:txBody>
          <a:bodyPr>
            <a:normAutofit fontScale="90000"/>
          </a:bodyPr>
          <a:lstStyle/>
          <a:p>
            <a:r>
              <a:rPr lang="en-US"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AIMS AND OBJECTIVE</a:t>
            </a:r>
            <a:br>
              <a:rPr lang="en-US" sz="4400" dirty="0">
                <a:latin typeface="Lato" panose="020F0502020204030203" pitchFamily="34" charset="0"/>
                <a:ea typeface="Lato" panose="020F0502020204030203" pitchFamily="34" charset="0"/>
                <a:cs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C11C0804-91A1-2E6A-A96A-5297A2BEFD21}"/>
              </a:ext>
            </a:extLst>
          </p:cNvPr>
          <p:cNvSpPr>
            <a:spLocks noGrp="1"/>
          </p:cNvSpPr>
          <p:nvPr>
            <p:ph idx="1"/>
          </p:nvPr>
        </p:nvSpPr>
        <p:spPr>
          <a:xfrm>
            <a:off x="838200" y="1578544"/>
            <a:ext cx="10515600" cy="4598420"/>
          </a:xfrm>
        </p:spPr>
        <p:txBody>
          <a:bodyPr>
            <a:normAutofit/>
          </a:bodyPr>
          <a:lstStyle/>
          <a:p>
            <a:r>
              <a:rPr lang="en-US" sz="2500" dirty="0">
                <a:latin typeface="Lato" panose="020F0502020204030203" pitchFamily="34" charset="0"/>
                <a:ea typeface="Lato" panose="020F0502020204030203" pitchFamily="34" charset="0"/>
                <a:cs typeface="Lato" panose="020F0502020204030203" pitchFamily="34" charset="0"/>
              </a:rPr>
              <a:t>The main objective of this project is to detect, count different types of vehicles. This project aims to address an accurate and beneficial in moving vehicle recognition and counting technique that can be utilized in the perplexing traffic environment. </a:t>
            </a:r>
          </a:p>
          <a:p>
            <a:r>
              <a:rPr lang="en-US" sz="2500" dirty="0">
                <a:latin typeface="Lato" panose="020F0502020204030203" pitchFamily="34" charset="0"/>
                <a:ea typeface="Lato" panose="020F0502020204030203" pitchFamily="34" charset="0"/>
                <a:cs typeface="Lato" panose="020F0502020204030203" pitchFamily="34" charset="0"/>
              </a:rPr>
              <a:t>The methods like </a:t>
            </a:r>
            <a:r>
              <a:rPr lang="en-US" sz="2500" b="1" dirty="0">
                <a:latin typeface="Lato" panose="020F0502020204030203" pitchFamily="34" charset="0"/>
                <a:ea typeface="Lato" panose="020F0502020204030203" pitchFamily="34" charset="0"/>
                <a:cs typeface="Lato" panose="020F0502020204030203" pitchFamily="34" charset="0"/>
              </a:rPr>
              <a:t>adaptive background subtraction</a:t>
            </a:r>
            <a:r>
              <a:rPr lang="en-US" sz="2500" dirty="0">
                <a:latin typeface="Lato" panose="020F0502020204030203" pitchFamily="34" charset="0"/>
                <a:ea typeface="Lato" panose="020F0502020204030203" pitchFamily="34" charset="0"/>
                <a:cs typeface="Lato" panose="020F0502020204030203" pitchFamily="34" charset="0"/>
              </a:rPr>
              <a:t>, </a:t>
            </a:r>
            <a:r>
              <a:rPr lang="en-US" sz="2500" b="1" dirty="0">
                <a:latin typeface="Lato" panose="020F0502020204030203" pitchFamily="34" charset="0"/>
                <a:ea typeface="Lato" panose="020F0502020204030203" pitchFamily="34" charset="0"/>
                <a:cs typeface="Lato" panose="020F0502020204030203" pitchFamily="34" charset="0"/>
              </a:rPr>
              <a:t>binarization</a:t>
            </a:r>
            <a:r>
              <a:rPr lang="en-US" sz="2500" dirty="0">
                <a:latin typeface="Lato" panose="020F0502020204030203" pitchFamily="34" charset="0"/>
                <a:ea typeface="Lato" panose="020F0502020204030203" pitchFamily="34" charset="0"/>
                <a:cs typeface="Lato" panose="020F0502020204030203" pitchFamily="34" charset="0"/>
              </a:rPr>
              <a:t>, and </a:t>
            </a:r>
            <a:r>
              <a:rPr lang="en-US" sz="2500" b="1" dirty="0">
                <a:latin typeface="Lato" panose="020F0502020204030203" pitchFamily="34" charset="0"/>
                <a:ea typeface="Lato" panose="020F0502020204030203" pitchFamily="34" charset="0"/>
                <a:cs typeface="Lato" panose="020F0502020204030203" pitchFamily="34" charset="0"/>
              </a:rPr>
              <a:t>morphological activities </a:t>
            </a:r>
            <a:r>
              <a:rPr lang="en-US" sz="2500" dirty="0">
                <a:latin typeface="Lato" panose="020F0502020204030203" pitchFamily="34" charset="0"/>
                <a:ea typeface="Lato" panose="020F0502020204030203" pitchFamily="34" charset="0"/>
                <a:cs typeface="Lato" panose="020F0502020204030203" pitchFamily="34" charset="0"/>
              </a:rPr>
              <a:t>are used to detect a moving vehicle, obtain a foreground area and eliminate noise and shadow in a video. </a:t>
            </a:r>
          </a:p>
          <a:p>
            <a:r>
              <a:rPr lang="en-US" sz="2500" dirty="0">
                <a:latin typeface="Lato" panose="020F0502020204030203" pitchFamily="34" charset="0"/>
                <a:ea typeface="Lato" panose="020F0502020204030203" pitchFamily="34" charset="0"/>
                <a:cs typeface="Lato" panose="020F0502020204030203" pitchFamily="34" charset="0"/>
              </a:rPr>
              <a:t>This may directly help in two kind of peoples : </a:t>
            </a:r>
            <a:r>
              <a:rPr lang="en-US" sz="2500" b="1" dirty="0">
                <a:latin typeface="Lato" panose="020F0502020204030203" pitchFamily="34" charset="0"/>
                <a:ea typeface="Lato" panose="020F0502020204030203" pitchFamily="34" charset="0"/>
                <a:cs typeface="Lato" panose="020F0502020204030203" pitchFamily="34" charset="0"/>
              </a:rPr>
              <a:t>Street users</a:t>
            </a:r>
            <a:r>
              <a:rPr lang="en-US" sz="2500" dirty="0">
                <a:latin typeface="Lato" panose="020F0502020204030203" pitchFamily="34" charset="0"/>
                <a:ea typeface="Lato" panose="020F0502020204030203" pitchFamily="34" charset="0"/>
                <a:cs typeface="Lato" panose="020F0502020204030203" pitchFamily="34" charset="0"/>
              </a:rPr>
              <a:t> and </a:t>
            </a:r>
            <a:r>
              <a:rPr lang="en-US" sz="2500" b="1" dirty="0">
                <a:latin typeface="Lato" panose="020F0502020204030203" pitchFamily="34" charset="0"/>
                <a:ea typeface="Lato" panose="020F0502020204030203" pitchFamily="34" charset="0"/>
                <a:cs typeface="Lato" panose="020F0502020204030203" pitchFamily="34" charset="0"/>
              </a:rPr>
              <a:t>traffic organizations</a:t>
            </a:r>
            <a:r>
              <a:rPr lang="en-US" sz="2500" dirty="0">
                <a:latin typeface="Lato" panose="020F0502020204030203" pitchFamily="34" charset="0"/>
                <a:ea typeface="Lato" panose="020F0502020204030203" pitchFamily="34" charset="0"/>
                <a:cs typeface="Lato" panose="020F0502020204030203" pitchFamily="34" charset="0"/>
              </a:rPr>
              <a:t>. In the event that street users know the constant traffic data, they can utilize the data to pick the most ideal path for traveling and can keep away from congestion. </a:t>
            </a:r>
          </a:p>
        </p:txBody>
      </p:sp>
    </p:spTree>
    <p:extLst>
      <p:ext uri="{BB962C8B-B14F-4D97-AF65-F5344CB8AC3E}">
        <p14:creationId xmlns:p14="http://schemas.microsoft.com/office/powerpoint/2010/main" val="59926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CEDD-ED59-056B-C8ED-9ADB91F9EC54}"/>
              </a:ext>
            </a:extLst>
          </p:cNvPr>
          <p:cNvSpPr>
            <a:spLocks noGrp="1"/>
          </p:cNvSpPr>
          <p:nvPr>
            <p:ph type="title"/>
          </p:nvPr>
        </p:nvSpPr>
        <p:spPr/>
        <p:txBody>
          <a:bodyPr>
            <a:normAutofit/>
          </a:bodyPr>
          <a:lstStyle/>
          <a:p>
            <a:r>
              <a:rPr lang="en-IN"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TECHNOLOGY STACK</a:t>
            </a:r>
          </a:p>
        </p:txBody>
      </p:sp>
      <p:graphicFrame>
        <p:nvGraphicFramePr>
          <p:cNvPr id="11" name="Content Placeholder 10">
            <a:extLst>
              <a:ext uri="{FF2B5EF4-FFF2-40B4-BE49-F238E27FC236}">
                <a16:creationId xmlns:a16="http://schemas.microsoft.com/office/drawing/2014/main" id="{5C965D74-EB72-121C-2FFF-36D904C2B67D}"/>
              </a:ext>
            </a:extLst>
          </p:cNvPr>
          <p:cNvGraphicFramePr>
            <a:graphicFrameLocks noGrp="1"/>
          </p:cNvGraphicFramePr>
          <p:nvPr>
            <p:ph idx="1"/>
            <p:extLst>
              <p:ext uri="{D42A27DB-BD31-4B8C-83A1-F6EECF244321}">
                <p14:modId xmlns:p14="http://schemas.microsoft.com/office/powerpoint/2010/main" val="150008817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303E839F-FF13-6AF0-BBA9-03D81EEAB70F}"/>
              </a:ext>
            </a:extLst>
          </p:cNvPr>
          <p:cNvGraphicFramePr/>
          <p:nvPr>
            <p:extLst>
              <p:ext uri="{D42A27DB-BD31-4B8C-83A1-F6EECF244321}">
                <p14:modId xmlns:p14="http://schemas.microsoft.com/office/powerpoint/2010/main" val="41893134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2234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3DA8-CC51-4964-BD2D-1FEFD2EF5759}"/>
              </a:ext>
            </a:extLst>
          </p:cNvPr>
          <p:cNvSpPr>
            <a:spLocks noGrp="1"/>
          </p:cNvSpPr>
          <p:nvPr>
            <p:ph type="title"/>
          </p:nvPr>
        </p:nvSpPr>
        <p:spPr/>
        <p:txBody>
          <a:bodyPr>
            <a:normAutofit/>
          </a:bodyPr>
          <a:lstStyle/>
          <a:p>
            <a:r>
              <a:rPr lang="en-IN"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SIGNIFICANCE OF THE PROJECT</a:t>
            </a:r>
          </a:p>
        </p:txBody>
      </p:sp>
      <p:sp>
        <p:nvSpPr>
          <p:cNvPr id="3" name="Content Placeholder 2">
            <a:extLst>
              <a:ext uri="{FF2B5EF4-FFF2-40B4-BE49-F238E27FC236}">
                <a16:creationId xmlns:a16="http://schemas.microsoft.com/office/drawing/2014/main" id="{511191E4-2D28-84C3-3938-323731DCD4BE}"/>
              </a:ext>
            </a:extLst>
          </p:cNvPr>
          <p:cNvSpPr>
            <a:spLocks noGrp="1"/>
          </p:cNvSpPr>
          <p:nvPr>
            <p:ph idx="1"/>
          </p:nvPr>
        </p:nvSpPr>
        <p:spPr>
          <a:xfrm>
            <a:off x="838200" y="2006601"/>
            <a:ext cx="10515600" cy="4486274"/>
          </a:xfrm>
        </p:spPr>
        <p:txBody>
          <a:bodyPr>
            <a:normAutofit fontScale="85000" lnSpcReduction="20000"/>
          </a:bodyPr>
          <a:lstStyle/>
          <a:p>
            <a:pPr algn="l">
              <a:buFont typeface="+mj-lt"/>
              <a:buAutoNum type="arabicPeriod"/>
            </a:pPr>
            <a:r>
              <a:rPr lang="en-US" sz="2900" b="1" i="0" dirty="0">
                <a:solidFill>
                  <a:srgbClr val="222222"/>
                </a:solidFill>
                <a:effectLst/>
                <a:latin typeface="Lato" panose="020F0502020204030203" pitchFamily="34" charset="0"/>
              </a:rPr>
              <a:t>Helps traffic police:</a:t>
            </a:r>
            <a:r>
              <a:rPr lang="en-US" sz="2900" b="0" i="0" dirty="0">
                <a:solidFill>
                  <a:srgbClr val="222222"/>
                </a:solidFill>
                <a:effectLst/>
                <a:latin typeface="Lato" panose="020F0502020204030203" pitchFamily="34" charset="0"/>
              </a:rPr>
              <a:t> A vehicle detection and counting system could be beneficial for the traffic police because everything they can monitor from one place like how many vehicles have crossed this toll and which vehicle.</a:t>
            </a:r>
          </a:p>
          <a:p>
            <a:pPr algn="l">
              <a:buFont typeface="+mj-lt"/>
              <a:buAutoNum type="arabicPeriod"/>
            </a:pPr>
            <a:r>
              <a:rPr lang="en-US" sz="2900" b="1" i="0" dirty="0">
                <a:solidFill>
                  <a:srgbClr val="222222"/>
                </a:solidFill>
                <a:effectLst/>
                <a:latin typeface="Lato" panose="020F0502020204030203" pitchFamily="34" charset="0"/>
              </a:rPr>
              <a:t>Maintaining records:</a:t>
            </a:r>
            <a:r>
              <a:rPr lang="en-US" sz="2900" b="0" i="0" dirty="0">
                <a:solidFill>
                  <a:srgbClr val="222222"/>
                </a:solidFill>
                <a:effectLst/>
                <a:latin typeface="Lato" panose="020F0502020204030203" pitchFamily="34" charset="0"/>
              </a:rPr>
              <a:t> It is challenging for some individuals to record all the vehicles with them because the cars are passing by in real-time. It’s not like that one is watching the video, and they can pause it and have a note of it, so to remove this limitation, this application can be very well-versed to attain the time-saving quality and be automated.</a:t>
            </a:r>
          </a:p>
          <a:p>
            <a:pPr algn="l">
              <a:buFont typeface="+mj-lt"/>
              <a:buAutoNum type="arabicPeriod"/>
            </a:pPr>
            <a:r>
              <a:rPr lang="en-US" sz="2900" b="1" i="0" dirty="0">
                <a:solidFill>
                  <a:srgbClr val="222222"/>
                </a:solidFill>
                <a:effectLst/>
                <a:latin typeface="Lato" panose="020F0502020204030203" pitchFamily="34" charset="0"/>
              </a:rPr>
              <a:t>Traffic surveillance control:</a:t>
            </a:r>
            <a:r>
              <a:rPr lang="en-US" sz="2900" b="0" i="0" dirty="0">
                <a:solidFill>
                  <a:srgbClr val="222222"/>
                </a:solidFill>
                <a:effectLst/>
                <a:latin typeface="Lato" panose="020F0502020204030203" pitchFamily="34" charset="0"/>
              </a:rPr>
              <a:t> As this application can be planted anywhere as it only requires a camera or some wires (for establishing the connectivity with the central system) hence if the traffic is high at someplace, then from that area, an officer can monitor it and forward the information to next toll officer so that they could be prepared beforehand.</a:t>
            </a:r>
          </a:p>
          <a:p>
            <a:pPr marL="0" indent="0">
              <a:buNone/>
            </a:pPr>
            <a:endParaRPr lang="en-IN" dirty="0"/>
          </a:p>
        </p:txBody>
      </p:sp>
    </p:spTree>
    <p:extLst>
      <p:ext uri="{BB962C8B-B14F-4D97-AF65-F5344CB8AC3E}">
        <p14:creationId xmlns:p14="http://schemas.microsoft.com/office/powerpoint/2010/main" val="25509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3D1A-4609-E1B9-B923-ED68AD2FF9A7}"/>
              </a:ext>
            </a:extLst>
          </p:cNvPr>
          <p:cNvSpPr>
            <a:spLocks noGrp="1"/>
          </p:cNvSpPr>
          <p:nvPr>
            <p:ph type="title"/>
          </p:nvPr>
        </p:nvSpPr>
        <p:spPr>
          <a:xfrm>
            <a:off x="838200" y="143744"/>
            <a:ext cx="10515600" cy="1325563"/>
          </a:xfrm>
        </p:spPr>
        <p:txBody>
          <a:bodyPr>
            <a:normAutofit/>
          </a:bodyPr>
          <a:lstStyle/>
          <a:p>
            <a:r>
              <a:rPr lang="en-IN" sz="5000" b="1"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PROJECT FEATURES</a:t>
            </a:r>
          </a:p>
        </p:txBody>
      </p:sp>
      <p:sp>
        <p:nvSpPr>
          <p:cNvPr id="3" name="Content Placeholder 2">
            <a:extLst>
              <a:ext uri="{FF2B5EF4-FFF2-40B4-BE49-F238E27FC236}">
                <a16:creationId xmlns:a16="http://schemas.microsoft.com/office/drawing/2014/main" id="{7C5104CD-D3BD-F8B7-9064-39FFAE782AE2}"/>
              </a:ext>
            </a:extLst>
          </p:cNvPr>
          <p:cNvSpPr>
            <a:spLocks noGrp="1"/>
          </p:cNvSpPr>
          <p:nvPr>
            <p:ph idx="1"/>
          </p:nvPr>
        </p:nvSpPr>
        <p:spPr>
          <a:xfrm>
            <a:off x="838200" y="1469307"/>
            <a:ext cx="10515600" cy="4802187"/>
          </a:xfrm>
        </p:spPr>
        <p:txBody>
          <a:bodyPr>
            <a:normAutofit lnSpcReduction="10000"/>
          </a:bodyPr>
          <a:lstStyle/>
          <a:p>
            <a:pPr marL="0" indent="0">
              <a:buNone/>
            </a:pPr>
            <a:r>
              <a:rPr lang="en-US" sz="2500" dirty="0">
                <a:latin typeface="Lato" panose="020F0502020204030203" pitchFamily="34" charset="0"/>
                <a:ea typeface="Lato" panose="020F0502020204030203" pitchFamily="34" charset="0"/>
                <a:cs typeface="Lato" panose="020F0502020204030203" pitchFamily="34" charset="0"/>
              </a:rPr>
              <a:t>Pseudo code of a proposed method</a:t>
            </a:r>
            <a:r>
              <a:rPr lang="en-US" dirty="0">
                <a:latin typeface="Lato" panose="020F0502020204030203" pitchFamily="34" charset="0"/>
                <a:ea typeface="Lato" panose="020F0502020204030203" pitchFamily="34" charset="0"/>
                <a:cs typeface="Lato" panose="020F0502020204030203" pitchFamily="34" charset="0"/>
              </a:rPr>
              <a:t>: </a:t>
            </a:r>
          </a:p>
          <a:p>
            <a:pPr marL="0" indent="0">
              <a:buNone/>
            </a:pPr>
            <a:r>
              <a:rPr lang="en-US" sz="2500" dirty="0">
                <a:latin typeface="Lato" panose="020F0502020204030203" pitchFamily="34" charset="0"/>
                <a:ea typeface="Lato" panose="020F0502020204030203" pitchFamily="34" charset="0"/>
                <a:cs typeface="Lato" panose="020F0502020204030203" pitchFamily="34" charset="0"/>
              </a:rPr>
              <a:t>Step1: </a:t>
            </a:r>
            <a:r>
              <a:rPr lang="en-US" sz="2500" b="1" dirty="0">
                <a:latin typeface="Lato" panose="020F0502020204030203" pitchFamily="34" charset="0"/>
                <a:ea typeface="Lato" panose="020F0502020204030203" pitchFamily="34" charset="0"/>
                <a:cs typeface="Lato" panose="020F0502020204030203" pitchFamily="34" charset="0"/>
              </a:rPr>
              <a:t>Foreground Extraction</a:t>
            </a:r>
            <a:r>
              <a:rPr lang="en-US" sz="2500" dirty="0">
                <a:latin typeface="Lato" panose="020F0502020204030203" pitchFamily="34" charset="0"/>
                <a:ea typeface="Lato" panose="020F0502020204030203" pitchFamily="34" charset="0"/>
                <a:cs typeface="Lato" panose="020F0502020204030203" pitchFamily="34" charset="0"/>
              </a:rPr>
              <a:t> </a:t>
            </a:r>
          </a:p>
          <a:p>
            <a:pPr marL="0" indent="0">
              <a:buNone/>
            </a:pPr>
            <a:r>
              <a:rPr lang="en-US" sz="2500" dirty="0">
                <a:latin typeface="Lato" panose="020F0502020204030203" pitchFamily="34" charset="0"/>
                <a:ea typeface="Lato" panose="020F0502020204030203" pitchFamily="34" charset="0"/>
                <a:cs typeface="Lato" panose="020F0502020204030203" pitchFamily="34" charset="0"/>
              </a:rPr>
              <a:t>Step2: </a:t>
            </a:r>
            <a:r>
              <a:rPr lang="en-US" sz="2500" b="1" dirty="0">
                <a:latin typeface="Lato" panose="020F0502020204030203" pitchFamily="34" charset="0"/>
                <a:ea typeface="Lato" panose="020F0502020204030203" pitchFamily="34" charset="0"/>
                <a:cs typeface="Lato" panose="020F0502020204030203" pitchFamily="34" charset="0"/>
              </a:rPr>
              <a:t>Region of Interest </a:t>
            </a:r>
          </a:p>
          <a:p>
            <a:pPr marL="0" indent="0">
              <a:buNone/>
            </a:pPr>
            <a:r>
              <a:rPr lang="en-US" sz="2500" dirty="0">
                <a:latin typeface="Lato" panose="020F0502020204030203" pitchFamily="34" charset="0"/>
                <a:ea typeface="Lato" panose="020F0502020204030203" pitchFamily="34" charset="0"/>
                <a:cs typeface="Lato" panose="020F0502020204030203" pitchFamily="34" charset="0"/>
              </a:rPr>
              <a:t>Step3: </a:t>
            </a:r>
            <a:r>
              <a:rPr lang="en-US" sz="2500" b="1" dirty="0">
                <a:latin typeface="Lato" panose="020F0502020204030203" pitchFamily="34" charset="0"/>
                <a:ea typeface="Lato" panose="020F0502020204030203" pitchFamily="34" charset="0"/>
                <a:cs typeface="Lato" panose="020F0502020204030203" pitchFamily="34" charset="0"/>
              </a:rPr>
              <a:t>Detection of a Vehicle</a:t>
            </a:r>
            <a:r>
              <a:rPr lang="en-US" sz="2500" dirty="0">
                <a:latin typeface="Lato" panose="020F0502020204030203" pitchFamily="34" charset="0"/>
                <a:ea typeface="Lato" panose="020F0502020204030203" pitchFamily="34" charset="0"/>
                <a:cs typeface="Lato" panose="020F0502020204030203" pitchFamily="34" charset="0"/>
              </a:rPr>
              <a:t> </a:t>
            </a:r>
          </a:p>
          <a:p>
            <a:pPr marL="0" indent="0">
              <a:buNone/>
            </a:pPr>
            <a:r>
              <a:rPr lang="en-US" sz="2500" dirty="0">
                <a:latin typeface="Lato" panose="020F0502020204030203" pitchFamily="34" charset="0"/>
                <a:ea typeface="Lato" panose="020F0502020204030203" pitchFamily="34" charset="0"/>
                <a:cs typeface="Lato" panose="020F0502020204030203" pitchFamily="34" charset="0"/>
              </a:rPr>
              <a:t>Step4: </a:t>
            </a:r>
            <a:r>
              <a:rPr lang="en-US" sz="2500" b="1" dirty="0">
                <a:latin typeface="Lato" panose="020F0502020204030203" pitchFamily="34" charset="0"/>
                <a:ea typeface="Lato" panose="020F0502020204030203" pitchFamily="34" charset="0"/>
                <a:cs typeface="Lato" panose="020F0502020204030203" pitchFamily="34" charset="0"/>
              </a:rPr>
              <a:t>Counting of a Vehicle</a:t>
            </a:r>
          </a:p>
          <a:p>
            <a:pPr marL="0" indent="0">
              <a:buNone/>
            </a:pPr>
            <a:endParaRPr lang="en-US" sz="2500" b="1" dirty="0">
              <a:latin typeface="Lato" panose="020F0502020204030203" pitchFamily="34" charset="0"/>
              <a:ea typeface="Lato" panose="020F0502020204030203" pitchFamily="34" charset="0"/>
              <a:cs typeface="Lato" panose="020F0502020204030203" pitchFamily="34" charset="0"/>
            </a:endParaRPr>
          </a:p>
          <a:p>
            <a:pPr marL="0" indent="0">
              <a:buNone/>
            </a:pPr>
            <a:r>
              <a:rPr lang="en-IN" sz="2500" b="1" dirty="0">
                <a:latin typeface="Lato" panose="020F0502020204030203" pitchFamily="34" charset="0"/>
                <a:ea typeface="Lato" panose="020F0502020204030203" pitchFamily="34" charset="0"/>
                <a:cs typeface="Lato" panose="020F0502020204030203" pitchFamily="34" charset="0"/>
              </a:rPr>
              <a:t>Step1: Foreground Extraction : </a:t>
            </a:r>
            <a:r>
              <a:rPr lang="en-US" sz="2500" dirty="0">
                <a:latin typeface="Lato" panose="020F0502020204030203" pitchFamily="34" charset="0"/>
                <a:ea typeface="Lato" panose="020F0502020204030203" pitchFamily="34" charset="0"/>
                <a:cs typeface="Lato" panose="020F0502020204030203" pitchFamily="34" charset="0"/>
              </a:rPr>
              <a:t>The background subtraction method is utilized to initially identify pixels that would have a place with a moving vehicle. Specifically, a background image of the street contains no vehicle, and the present frame in the video is changed over from color (RGB) to gray-scale image. At that point, for every pixel (x, y), the gray intensity of a background image is deducted by that of a current frame.</a:t>
            </a:r>
            <a:endParaRPr lang="en-IN" sz="2500"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68962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48D44-5411-CBCE-8DE8-88394C96F73F}"/>
              </a:ext>
            </a:extLst>
          </p:cNvPr>
          <p:cNvSpPr>
            <a:spLocks noGrp="1"/>
          </p:cNvSpPr>
          <p:nvPr>
            <p:ph idx="1"/>
          </p:nvPr>
        </p:nvSpPr>
        <p:spPr>
          <a:xfrm>
            <a:off x="375385" y="394637"/>
            <a:ext cx="11357811" cy="6035040"/>
          </a:xfrm>
        </p:spPr>
        <p:txBody>
          <a:bodyPr/>
          <a:lstStyle/>
          <a:p>
            <a:pPr marL="0" indent="0">
              <a:buNone/>
            </a:pPr>
            <a:r>
              <a:rPr lang="en-US" sz="2500" b="1" dirty="0">
                <a:latin typeface="Lato" panose="020F0502020204030203" pitchFamily="34" charset="0"/>
                <a:ea typeface="Lato" panose="020F0502020204030203" pitchFamily="34" charset="0"/>
                <a:cs typeface="Lato" panose="020F0502020204030203" pitchFamily="34" charset="0"/>
              </a:rPr>
              <a:t>Step2: Region of Interest (ROI) : </a:t>
            </a:r>
            <a:r>
              <a:rPr lang="en-US" sz="2500" dirty="0">
                <a:latin typeface="Lato" panose="020F0502020204030203" pitchFamily="34" charset="0"/>
                <a:ea typeface="Lato" panose="020F0502020204030203" pitchFamily="34" charset="0"/>
                <a:cs typeface="Lato" panose="020F0502020204030203" pitchFamily="34" charset="0"/>
              </a:rPr>
              <a:t>A ROI, which will further processed. The ROI is isolated into zones. Each will be handled contrastingly in the following steps. Also, a further zone, called virtual detection zone, is predefined for counting a vehicle. The virtual recognition zone is situated inside zones which is the centerpiece of ROI.</a:t>
            </a:r>
          </a:p>
          <a:p>
            <a:pPr marL="0" indent="0">
              <a:buNone/>
            </a:pPr>
            <a:endParaRPr lang="en-US" sz="2500" dirty="0">
              <a:latin typeface="Lato" panose="020F0502020204030203" pitchFamily="34" charset="0"/>
              <a:ea typeface="Lato" panose="020F0502020204030203" pitchFamily="34" charset="0"/>
              <a:cs typeface="Lato" panose="020F0502020204030203" pitchFamily="34" charset="0"/>
            </a:endParaRPr>
          </a:p>
          <a:p>
            <a:pPr marL="0" indent="0">
              <a:buNone/>
            </a:pPr>
            <a:r>
              <a:rPr lang="en-US" sz="2500" b="1" dirty="0">
                <a:latin typeface="Lato" panose="020F0502020204030203" pitchFamily="34" charset="0"/>
                <a:ea typeface="Lato" panose="020F0502020204030203" pitchFamily="34" charset="0"/>
                <a:cs typeface="Lato" panose="020F0502020204030203" pitchFamily="34" charset="0"/>
              </a:rPr>
              <a:t>Step3: Detection of a Vehicle : </a:t>
            </a:r>
            <a:r>
              <a:rPr lang="en-US" sz="2500" dirty="0">
                <a:latin typeface="Lato" panose="020F0502020204030203" pitchFamily="34" charset="0"/>
                <a:ea typeface="Lato" panose="020F0502020204030203" pitchFamily="34" charset="0"/>
                <a:cs typeface="Lato" panose="020F0502020204030203" pitchFamily="34" charset="0"/>
              </a:rPr>
              <a:t>In this step, just pixels in the ROI are thought of while the others are erased. The thresholding function is applied to the distinction image to set apart foreground pixels from background pixels dependent on their intensity. On the off chance that the pixel intensity in an image difference is more than the predefined threshold value, it will be set to 255 (white); else, it will be set to 0 (dark). It is observed that the foreground objects set off smoother, more clear and more proper for recognition and counting measure.</a:t>
            </a:r>
          </a:p>
          <a:p>
            <a:pPr marL="0" indent="0">
              <a:buNone/>
            </a:pPr>
            <a:endParaRPr lang="en-US" sz="2500" b="1"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IN" sz="25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7334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TotalTime>
  <Words>989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Lato</vt:lpstr>
      <vt:lpstr>Office Theme</vt:lpstr>
      <vt:lpstr> Vehicle Detection and Counting System using OpenCV</vt:lpstr>
      <vt:lpstr>AGENDA</vt:lpstr>
      <vt:lpstr>INTRODUCTION</vt:lpstr>
      <vt:lpstr>PROBLEM STATEMENT</vt:lpstr>
      <vt:lpstr>AIMS AND OBJECTIVE </vt:lpstr>
      <vt:lpstr>TECHNOLOGY STACK</vt:lpstr>
      <vt:lpstr>SIGNIFICANCE OF THE PROJECT</vt:lpstr>
      <vt:lpstr>PROJECT FEATURES</vt:lpstr>
      <vt:lpstr>PowerPoint Presentation</vt:lpstr>
      <vt:lpstr>PowerPoint Presentation</vt:lpstr>
      <vt:lpstr>PRACTICAL DEMO</vt:lpstr>
      <vt:lpstr>GITHUB LINK TO PROJECT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Vehicle Detection and Counting System using OpenCV</dc:title>
  <dc:creator>Sarthak Kurothe</dc:creator>
  <cp:lastModifiedBy>Sarthak Kurothe</cp:lastModifiedBy>
  <cp:revision>10</cp:revision>
  <dcterms:created xsi:type="dcterms:W3CDTF">2022-11-17T05:57:39Z</dcterms:created>
  <dcterms:modified xsi:type="dcterms:W3CDTF">2022-11-27T10:25:54Z</dcterms:modified>
</cp:coreProperties>
</file>