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Nunito"/>
      <p:regular r:id="rId22"/>
      <p:bold r:id="rId23"/>
      <p:italic r:id="rId24"/>
      <p:boldItalic r:id="rId25"/>
    </p:embeddedFont>
    <p:embeddedFont>
      <p:font typeface="Quattrocento Sans"/>
      <p:regular r:id="rId26"/>
      <p:bold r:id="rId27"/>
      <p:italic r:id="rId28"/>
      <p:boldItalic r:id="rId29"/>
    </p:embeddedFont>
    <p:embeddedFont>
      <p:font typeface="Oi"/>
      <p:regular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g3h911NKvi0QlmES8U2t406e7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font" Target="fonts/Nunito-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font" Target="fonts/Oi-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c30ce530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ec30ce5308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ec30ce5308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2"/>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2"/>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2"/>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600"/>
              <a:buFont typeface="Arial"/>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22"/>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3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3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2"/>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04559"/>
              </a:buClr>
              <a:buSzPts val="3200"/>
              <a:buFont typeface="Calibri"/>
              <a:buNone/>
              <a:defRPr b="1" sz="3200">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p:nvPr>
            <p:ph idx="2" type="pic"/>
          </p:nvPr>
        </p:nvSpPr>
        <p:spPr>
          <a:xfrm>
            <a:off x="5384893" y="987427"/>
            <a:ext cx="6172200" cy="4873625"/>
          </a:xfrm>
          <a:prstGeom prst="rect">
            <a:avLst/>
          </a:prstGeom>
          <a:noFill/>
          <a:ln>
            <a:noFill/>
          </a:ln>
        </p:spPr>
      </p:sp>
      <p:sp>
        <p:nvSpPr>
          <p:cNvPr id="94" name="Google Shape;94;p33"/>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4"/>
          <p:cNvSpPr txBox="1"/>
          <p:nvPr>
            <p:ph idx="1" type="body"/>
          </p:nvPr>
        </p:nvSpPr>
        <p:spPr>
          <a:xfrm rot="5400000">
            <a:off x="3639324" y="-1885714"/>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5"/>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5"/>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5"/>
          <p:cNvSpPr txBox="1"/>
          <p:nvPr>
            <p:ph idx="1" type="body"/>
          </p:nvPr>
        </p:nvSpPr>
        <p:spPr>
          <a:xfrm rot="5400000">
            <a:off x="2387740" y="-1184415"/>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3"/>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3"/>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Oi"/>
                <a:ea typeface="Oi"/>
                <a:cs typeface="Oi"/>
                <a:sym typeface="Oi"/>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4"/>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4"/>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Oi"/>
              <a:buNone/>
              <a:defRPr b="1" sz="4400">
                <a:solidFill>
                  <a:schemeClr val="dk1"/>
                </a:solidFill>
                <a:latin typeface="Oi"/>
                <a:ea typeface="Oi"/>
                <a:cs typeface="Oi"/>
                <a:sym typeface="O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9"/>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30"/>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30"/>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30"/>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1" sz="12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21"/>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Requirement Analysis</a:t>
            </a:r>
            <a:endParaRPr/>
          </a:p>
        </p:txBody>
      </p:sp>
      <p:sp>
        <p:nvSpPr>
          <p:cNvPr id="191" name="Google Shape;191;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SzPts val="1800"/>
              <a:buNone/>
            </a:pPr>
            <a:r>
              <a:t/>
            </a:r>
            <a:endParaRPr/>
          </a:p>
          <a:p>
            <a:pPr indent="-228600" lvl="0" marL="228600" rtl="0" algn="just">
              <a:lnSpc>
                <a:spcPct val="90000"/>
              </a:lnSpc>
              <a:spcBef>
                <a:spcPts val="0"/>
              </a:spcBef>
              <a:spcAft>
                <a:spcPts val="0"/>
              </a:spcAft>
              <a:buSzPts val="3200"/>
              <a:buFont typeface="Noto Sans Symbols"/>
              <a:buChar char="❑"/>
            </a:pPr>
            <a:r>
              <a:rPr lang="en-US" sz="3000"/>
              <a:t>Camera</a:t>
            </a:r>
            <a:endParaRPr sz="3000"/>
          </a:p>
          <a:p>
            <a:pPr indent="-215900" lvl="0" marL="228600" rtl="0" algn="just">
              <a:lnSpc>
                <a:spcPct val="90000"/>
              </a:lnSpc>
              <a:spcBef>
                <a:spcPts val="960"/>
              </a:spcBef>
              <a:spcAft>
                <a:spcPts val="0"/>
              </a:spcAft>
              <a:buSzPts val="3000"/>
              <a:buFont typeface="Noto Sans Symbols"/>
              <a:buChar char="❑"/>
            </a:pPr>
            <a:r>
              <a:rPr lang="en-US" sz="3000"/>
              <a:t> Capable Processor</a:t>
            </a:r>
            <a:endParaRPr sz="3000"/>
          </a:p>
          <a:p>
            <a:pPr indent="-215900" lvl="0" marL="228600" rtl="0" algn="just">
              <a:lnSpc>
                <a:spcPct val="90000"/>
              </a:lnSpc>
              <a:spcBef>
                <a:spcPts val="960"/>
              </a:spcBef>
              <a:spcAft>
                <a:spcPts val="0"/>
              </a:spcAft>
              <a:buSzPts val="3000"/>
              <a:buFont typeface="Noto Sans Symbols"/>
              <a:buChar char="❑"/>
            </a:pPr>
            <a:r>
              <a:rPr lang="en-US" sz="3000"/>
              <a:t> Python (3.7.4)</a:t>
            </a:r>
            <a:endParaRPr sz="3000"/>
          </a:p>
          <a:p>
            <a:pPr indent="-215900" lvl="0" marL="228600" rtl="0" algn="just">
              <a:lnSpc>
                <a:spcPct val="90000"/>
              </a:lnSpc>
              <a:spcBef>
                <a:spcPts val="960"/>
              </a:spcBef>
              <a:spcAft>
                <a:spcPts val="0"/>
              </a:spcAft>
              <a:buSzPts val="3000"/>
              <a:buFont typeface="Noto Sans Symbols"/>
              <a:buChar char="❑"/>
            </a:pPr>
            <a:r>
              <a:rPr lang="en-US" sz="3000"/>
              <a:t> IDE (Jupyter)</a:t>
            </a:r>
            <a:endParaRPr sz="3000"/>
          </a:p>
          <a:p>
            <a:pPr indent="-215900" lvl="0" marL="228600" rtl="0" algn="just">
              <a:lnSpc>
                <a:spcPct val="90000"/>
              </a:lnSpc>
              <a:spcBef>
                <a:spcPts val="960"/>
              </a:spcBef>
              <a:spcAft>
                <a:spcPts val="0"/>
              </a:spcAft>
              <a:buSzPts val="3000"/>
              <a:buFont typeface="Noto Sans Symbols"/>
              <a:buChar char="❑"/>
            </a:pPr>
            <a:r>
              <a:rPr lang="en-US" sz="3000"/>
              <a:t> Numpy (version 1.16.5)</a:t>
            </a:r>
            <a:endParaRPr sz="3000"/>
          </a:p>
          <a:p>
            <a:pPr indent="-215900" lvl="0" marL="228600" rtl="0" algn="just">
              <a:lnSpc>
                <a:spcPct val="90000"/>
              </a:lnSpc>
              <a:spcBef>
                <a:spcPts val="960"/>
              </a:spcBef>
              <a:spcAft>
                <a:spcPts val="0"/>
              </a:spcAft>
              <a:buSzPts val="3000"/>
              <a:buFont typeface="Noto Sans Symbols"/>
              <a:buChar char="❑"/>
            </a:pPr>
            <a:r>
              <a:rPr lang="en-US" sz="3000"/>
              <a:t> cv2 (OpenCV) (version 3.4.2)</a:t>
            </a:r>
            <a:endParaRPr sz="3000"/>
          </a:p>
          <a:p>
            <a:pPr indent="-215900" lvl="0" marL="228600" rtl="0" algn="just">
              <a:lnSpc>
                <a:spcPct val="90000"/>
              </a:lnSpc>
              <a:spcBef>
                <a:spcPts val="960"/>
              </a:spcBef>
              <a:spcAft>
                <a:spcPts val="0"/>
              </a:spcAft>
              <a:buSzPts val="3000"/>
              <a:buFont typeface="Noto Sans Symbols"/>
              <a:buChar char="❑"/>
            </a:pPr>
            <a:r>
              <a:rPr lang="en-US" sz="3000"/>
              <a:t> Keras (version 2.3.1)</a:t>
            </a:r>
            <a:endParaRPr sz="3000"/>
          </a:p>
          <a:p>
            <a:pPr indent="-215900" lvl="0" marL="228600" rtl="0" algn="just">
              <a:lnSpc>
                <a:spcPct val="90000"/>
              </a:lnSpc>
              <a:spcBef>
                <a:spcPts val="960"/>
              </a:spcBef>
              <a:spcAft>
                <a:spcPts val="0"/>
              </a:spcAft>
              <a:buSzPts val="3000"/>
              <a:buFont typeface="Noto Sans Symbols"/>
              <a:buChar char="❑"/>
            </a:pPr>
            <a:r>
              <a:rPr lang="en-US" sz="3000"/>
              <a:t> Tensorflow (as keras uses tensorflow in backend and for image preprocessing) (version 2.0.0)</a:t>
            </a:r>
            <a:endParaRPr sz="3000"/>
          </a:p>
          <a:p>
            <a:pPr indent="0" lvl="0" marL="0" rtl="0" algn="just">
              <a:lnSpc>
                <a:spcPct val="90000"/>
              </a:lnSpc>
              <a:spcBef>
                <a:spcPts val="960"/>
              </a:spcBef>
              <a:spcAft>
                <a:spcPts val="0"/>
              </a:spcAft>
              <a:buSzPts val="3200"/>
              <a:buNone/>
            </a:pPr>
            <a:r>
              <a:t/>
            </a:r>
            <a:endParaRPr/>
          </a:p>
        </p:txBody>
      </p:sp>
      <p:sp>
        <p:nvSpPr>
          <p:cNvPr id="192" name="Google Shape;192;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93" name="Google Shape;193;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Solution Proposed</a:t>
            </a:r>
            <a:endParaRPr/>
          </a:p>
        </p:txBody>
      </p:sp>
      <p:sp>
        <p:nvSpPr>
          <p:cNvPr id="200" name="Google Shape;200;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201" name="Google Shape;201;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
        <p:nvSpPr>
          <p:cNvPr id="202" name="Google Shape;202;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12"/>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2800"/>
              <a:buNone/>
            </a:pPr>
            <a:r>
              <a:rPr lang="en-US" sz="2800"/>
              <a:t>Our proposed system is sign language recognition system using convolution neural networks which recognizes various hand gestures by capturing video and converting it into frames. Then the hand pixels are segmented and the image it obtained and sent for comparison to the trained model. </a:t>
            </a:r>
            <a:endParaRPr/>
          </a:p>
          <a:p>
            <a:pPr indent="0" lvl="0" marL="0" rtl="0" algn="just">
              <a:lnSpc>
                <a:spcPct val="90000"/>
              </a:lnSpc>
              <a:spcBef>
                <a:spcPts val="840"/>
              </a:spcBef>
              <a:spcAft>
                <a:spcPts val="0"/>
              </a:spcAft>
              <a:buSzPts val="2800"/>
              <a:buNone/>
            </a:pPr>
            <a:r>
              <a:rPr lang="en-US" sz="2800"/>
              <a:t>Thus, our system is more robust in getting exact text labels of letters.</a:t>
            </a:r>
            <a:endParaRPr/>
          </a:p>
          <a:p>
            <a:pPr indent="-228600" lvl="0" marL="228600" rtl="0" algn="just">
              <a:lnSpc>
                <a:spcPct val="90000"/>
              </a:lnSpc>
              <a:spcBef>
                <a:spcPts val="960"/>
              </a:spcBef>
              <a:spcAft>
                <a:spcPts val="0"/>
              </a:spcAft>
              <a:buSzPts val="3200"/>
              <a:buNone/>
            </a:pPr>
            <a:r>
              <a:t/>
            </a:r>
            <a:endParaRPr/>
          </a:p>
        </p:txBody>
      </p:sp>
      <p:pic>
        <p:nvPicPr>
          <p:cNvPr id="204" name="Google Shape;204;p12"/>
          <p:cNvPicPr preferRelativeResize="0"/>
          <p:nvPr/>
        </p:nvPicPr>
        <p:blipFill rotWithShape="1">
          <a:blip r:embed="rId3">
            <a:alphaModFix/>
          </a:blip>
          <a:srcRect b="0" l="0" r="0" t="0"/>
          <a:stretch/>
        </p:blipFill>
        <p:spPr>
          <a:xfrm>
            <a:off x="4352925" y="3857613"/>
            <a:ext cx="3486150" cy="1857375"/>
          </a:xfrm>
          <a:prstGeom prst="rect">
            <a:avLst/>
          </a:prstGeom>
          <a:noFill/>
          <a:ln>
            <a:noFill/>
          </a:ln>
        </p:spPr>
      </p:pic>
      <p:sp>
        <p:nvSpPr>
          <p:cNvPr id="205" name="Google Shape;205;p12"/>
          <p:cNvSpPr txBox="1"/>
          <p:nvPr/>
        </p:nvSpPr>
        <p:spPr>
          <a:xfrm>
            <a:off x="3657600" y="5715000"/>
            <a:ext cx="5672100" cy="810300"/>
          </a:xfrm>
          <a:prstGeom prst="rect">
            <a:avLst/>
          </a:prstGeom>
          <a:noFill/>
          <a:ln>
            <a:noFill/>
          </a:ln>
        </p:spPr>
        <p:txBody>
          <a:bodyPr anchorCtr="0" anchor="t" bIns="91425" lIns="91425" spcFirstLastPara="1" rIns="91425" wrap="square" tIns="91425">
            <a:spAutoFit/>
          </a:bodyPr>
          <a:lstStyle/>
          <a:p>
            <a:pPr indent="0" lvl="0" marL="190500" marR="0" rtl="0" algn="just">
              <a:lnSpc>
                <a:spcPct val="115000"/>
              </a:lnSpc>
              <a:spcBef>
                <a:spcPts val="600"/>
              </a:spcBef>
              <a:spcAft>
                <a:spcPts val="0"/>
              </a:spcAft>
              <a:buClr>
                <a:schemeClr val="dk1"/>
              </a:buClr>
              <a:buSzPts val="1100"/>
              <a:buFont typeface="Arial"/>
              <a:buNone/>
            </a:pPr>
            <a:r>
              <a:rPr b="0" i="0" lang="en-US" sz="1100" u="none" cap="none" strike="noStrike">
                <a:solidFill>
                  <a:schemeClr val="dk1"/>
                </a:solidFill>
                <a:latin typeface="Georgia"/>
                <a:ea typeface="Georgia"/>
                <a:cs typeface="Georgia"/>
                <a:sym typeface="Georgia"/>
              </a:rPr>
              <a:t>Basic gestures in American Sign Language and Indian Sign Language.</a:t>
            </a:r>
            <a:endParaRPr b="0" i="0" sz="11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Models/Diagrams</a:t>
            </a:r>
            <a:endParaRPr/>
          </a:p>
        </p:txBody>
      </p:sp>
      <p:sp>
        <p:nvSpPr>
          <p:cNvPr id="211" name="Google Shape;211;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212" name="Google Shape;212;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3" name="Google Shape;213;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pic>
        <p:nvPicPr>
          <p:cNvPr id="214" name="Google Shape;214;p13"/>
          <p:cNvPicPr preferRelativeResize="0"/>
          <p:nvPr/>
        </p:nvPicPr>
        <p:blipFill rotWithShape="1">
          <a:blip r:embed="rId3">
            <a:alphaModFix/>
          </a:blip>
          <a:srcRect b="22904" l="11050" r="11127" t="23023"/>
          <a:stretch/>
        </p:blipFill>
        <p:spPr>
          <a:xfrm>
            <a:off x="2538413" y="1459874"/>
            <a:ext cx="7115177" cy="4943452"/>
          </a:xfrm>
          <a:prstGeom prst="rect">
            <a:avLst/>
          </a:prstGeom>
          <a:noFill/>
          <a:ln>
            <a:noFill/>
          </a:ln>
        </p:spPr>
      </p:pic>
      <p:sp>
        <p:nvSpPr>
          <p:cNvPr id="215" name="Google Shape;215;p13"/>
          <p:cNvSpPr txBox="1"/>
          <p:nvPr/>
        </p:nvSpPr>
        <p:spPr>
          <a:xfrm>
            <a:off x="6529400" y="1714525"/>
            <a:ext cx="3314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Implementation </a:t>
            </a:r>
            <a:endParaRPr b="1" i="0" sz="21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Times New Roman"/>
                <a:ea typeface="Times New Roman"/>
                <a:cs typeface="Times New Roman"/>
                <a:sym typeface="Times New Roman"/>
              </a:rPr>
              <a:t>Approach</a:t>
            </a:r>
            <a:endParaRPr b="1" i="0" sz="21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c30ce5308_0_2"/>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400"/>
              <a:buNone/>
            </a:pPr>
            <a:r>
              <a:rPr lang="en-US"/>
              <a:t>Models/Diagrams Contd.</a:t>
            </a:r>
            <a:endParaRPr/>
          </a:p>
        </p:txBody>
      </p:sp>
      <p:sp>
        <p:nvSpPr>
          <p:cNvPr id="222" name="Google Shape;222;gec30ce5308_0_2"/>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3" name="Google Shape;223;gec30ce5308_0_2"/>
          <p:cNvPicPr preferRelativeResize="0"/>
          <p:nvPr/>
        </p:nvPicPr>
        <p:blipFill rotWithShape="1">
          <a:blip r:embed="rId3">
            <a:alphaModFix/>
          </a:blip>
          <a:srcRect b="42252" l="24025" r="7423" t="30274"/>
          <a:stretch/>
        </p:blipFill>
        <p:spPr>
          <a:xfrm>
            <a:off x="805975" y="1813137"/>
            <a:ext cx="10571448" cy="42369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Conclusion and Limitation</a:t>
            </a:r>
            <a:endParaRPr/>
          </a:p>
        </p:txBody>
      </p:sp>
      <p:sp>
        <p:nvSpPr>
          <p:cNvPr id="229" name="Google Shape;229;p1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SzPct val="100000"/>
              <a:buNone/>
            </a:pPr>
            <a:r>
              <a:rPr lang="en-US"/>
              <a:t>Sign Language Recognition System has been developed from classifying only static signs and alphabets, to the system that can successfully recognize dynamic movements that comes in continuous sequences of images. Researcher nowadays are paying more attention to make a large vocabulary for sign language recognition systems. Many researchers are developing their Sign Language Recognition System by using small vocabulary and self-made database. Large database build for Sign Language Recognition System is still not available for some of the country that involved in developing Sign Language Recognition System. Using their own ideas and limitations for the Sign Language Recognition System, the comparison of one method to another method is still subjective. Fair and direct comparison between approaches are limited because of the variation of sign language in different countries and the difference in limitation set by each researcher. Variation of sign language in most of the country is based on their grammar and their way to present each word, such as presenting the language by word or by sentence.</a:t>
            </a:r>
            <a:endParaRPr/>
          </a:p>
          <a:p>
            <a:pPr indent="0" lvl="0" marL="0" rtl="0" algn="just">
              <a:lnSpc>
                <a:spcPct val="90000"/>
              </a:lnSpc>
              <a:spcBef>
                <a:spcPts val="672"/>
              </a:spcBef>
              <a:spcAft>
                <a:spcPts val="0"/>
              </a:spcAft>
              <a:buSzPct val="100000"/>
              <a:buNone/>
            </a:pPr>
            <a:r>
              <a:t/>
            </a:r>
            <a:endParaRPr/>
          </a:p>
          <a:p>
            <a:pPr indent="-228600" lvl="0" marL="228600" rtl="0" algn="just">
              <a:lnSpc>
                <a:spcPct val="90000"/>
              </a:lnSpc>
              <a:spcBef>
                <a:spcPts val="672"/>
              </a:spcBef>
              <a:spcAft>
                <a:spcPts val="0"/>
              </a:spcAft>
              <a:buSzPct val="100000"/>
              <a:buChar char="❖"/>
            </a:pPr>
            <a:r>
              <a:rPr lang="en-US"/>
              <a:t>In this Project, we have gone through an automatic sign language gesture recognition system in real-time, using different tools.</a:t>
            </a:r>
            <a:endParaRPr/>
          </a:p>
          <a:p>
            <a:pPr indent="-228600" lvl="0" marL="228600" rtl="0" algn="just">
              <a:lnSpc>
                <a:spcPct val="90000"/>
              </a:lnSpc>
              <a:spcBef>
                <a:spcPts val="672"/>
              </a:spcBef>
              <a:spcAft>
                <a:spcPts val="0"/>
              </a:spcAft>
              <a:buSzPct val="100000"/>
              <a:buChar char="❖"/>
            </a:pPr>
            <a:r>
              <a:rPr lang="en-US"/>
              <a:t>Although our proposed work expected to recognize the sign language and convert it into the text which can be useful for deaf and dumb people there’s still a lot of scope for possible future work.</a:t>
            </a:r>
            <a:endParaRPr/>
          </a:p>
        </p:txBody>
      </p:sp>
      <p:sp>
        <p:nvSpPr>
          <p:cNvPr id="230" name="Google Shape;230;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231" name="Google Shape;231;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0"/>
              <a:buFont typeface="Arial"/>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38" name="Google Shape;238;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239" name="Google Shape;239;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0"/>
              <a:buFont typeface="Arial"/>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46" name="Google Shape;246;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247" name="Google Shape;247;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8" name="Google Shape;248;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Calibri"/>
              <a:buNone/>
            </a:pPr>
            <a:r>
              <a:rPr lang="en-US"/>
              <a:t>Real-Time Sign Language </a:t>
            </a:r>
            <a:r>
              <a:rPr lang="en-US" sz="8000"/>
              <a:t>Detection</a:t>
            </a:r>
            <a:r>
              <a:rPr lang="en-US"/>
              <a:t> and Recognition</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a:bodyPr>
          <a:lstStyle/>
          <a:p>
            <a:pPr indent="0" lvl="0" marL="0" rtl="0" algn="r">
              <a:lnSpc>
                <a:spcPct val="150000"/>
              </a:lnSpc>
              <a:spcBef>
                <a:spcPts val="0"/>
              </a:spcBef>
              <a:spcAft>
                <a:spcPts val="0"/>
              </a:spcAft>
              <a:buSzPct val="100000"/>
              <a:buNone/>
            </a:pPr>
            <a:r>
              <a:rPr lang="en-US">
                <a:latin typeface="Arial"/>
                <a:ea typeface="Arial"/>
                <a:cs typeface="Arial"/>
                <a:sym typeface="Arial"/>
              </a:rPr>
              <a:t>Submitted to: </a:t>
            </a:r>
            <a:endParaRPr>
              <a:latin typeface="Arial"/>
              <a:ea typeface="Arial"/>
              <a:cs typeface="Arial"/>
              <a:sym typeface="Arial"/>
            </a:endParaRPr>
          </a:p>
          <a:p>
            <a:pPr indent="0" lvl="0" marL="0" rtl="0" algn="r">
              <a:lnSpc>
                <a:spcPct val="150000"/>
              </a:lnSpc>
              <a:spcBef>
                <a:spcPts val="600"/>
              </a:spcBef>
              <a:spcAft>
                <a:spcPts val="0"/>
              </a:spcAft>
              <a:buSzPct val="100000"/>
              <a:buNone/>
            </a:pPr>
            <a:r>
              <a:rPr lang="en-US">
                <a:latin typeface="Arial"/>
                <a:ea typeface="Arial"/>
                <a:cs typeface="Arial"/>
                <a:sym typeface="Arial"/>
              </a:rPr>
              <a:t>Department of Computer Science and Engineering</a:t>
            </a:r>
            <a:endParaRPr>
              <a:latin typeface="Arial"/>
              <a:ea typeface="Arial"/>
              <a:cs typeface="Arial"/>
              <a:sym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520525" y="2025744"/>
            <a:ext cx="4803000" cy="1148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Oi"/>
              <a:buNone/>
            </a:pPr>
            <a:r>
              <a:rPr lang="en-US" sz="3200">
                <a:latin typeface="Arial"/>
                <a:ea typeface="Arial"/>
                <a:cs typeface="Arial"/>
                <a:sym typeface="Arial"/>
              </a:rPr>
              <a:t>Supervised by:</a:t>
            </a:r>
            <a:br>
              <a:rPr lang="en-US" sz="3200">
                <a:latin typeface="Arial"/>
                <a:ea typeface="Arial"/>
                <a:cs typeface="Arial"/>
                <a:sym typeface="Arial"/>
              </a:rPr>
            </a:br>
            <a:r>
              <a:rPr lang="en-US" sz="2800">
                <a:latin typeface="Arial"/>
                <a:ea typeface="Arial"/>
                <a:cs typeface="Arial"/>
                <a:sym typeface="Arial"/>
              </a:rPr>
              <a:t>Dr. </a:t>
            </a:r>
            <a:r>
              <a:rPr lang="en-US" sz="2800">
                <a:latin typeface="Arial"/>
                <a:ea typeface="Arial"/>
                <a:cs typeface="Arial"/>
                <a:sym typeface="Arial"/>
              </a:rPr>
              <a:t>Praveen Bhanoriya</a:t>
            </a:r>
            <a:endParaRPr sz="2800">
              <a:latin typeface="Arial"/>
              <a:ea typeface="Arial"/>
              <a:cs typeface="Arial"/>
              <a:sym typeface="Arial"/>
            </a:endParaRPr>
          </a:p>
        </p:txBody>
      </p:sp>
      <p:sp>
        <p:nvSpPr>
          <p:cNvPr id="127" name="Google Shape;127;p3"/>
          <p:cNvSpPr txBox="1"/>
          <p:nvPr>
            <p:ph idx="1" type="body"/>
          </p:nvPr>
        </p:nvSpPr>
        <p:spPr>
          <a:xfrm>
            <a:off x="6323308" y="2025748"/>
            <a:ext cx="5868692" cy="2827606"/>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Sarthak Sharma (0827CS181187)</a:t>
            </a:r>
            <a:endParaRPr/>
          </a:p>
          <a:p>
            <a:pPr indent="0" lvl="0" marL="0" rtl="0" algn="l">
              <a:lnSpc>
                <a:spcPct val="120000"/>
              </a:lnSpc>
              <a:spcBef>
                <a:spcPts val="0"/>
              </a:spcBef>
              <a:spcAft>
                <a:spcPts val="0"/>
              </a:spcAft>
              <a:buSzPct val="100000"/>
              <a:buNone/>
            </a:pPr>
            <a:r>
              <a:rPr lang="en-US"/>
              <a:t>2. Preet Kaur Nagi (0827CS181154)</a:t>
            </a:r>
            <a:endParaRPr/>
          </a:p>
          <a:p>
            <a:pPr indent="0" lvl="0" marL="0" rtl="0" algn="l">
              <a:lnSpc>
                <a:spcPct val="120000"/>
              </a:lnSpc>
              <a:spcBef>
                <a:spcPts val="0"/>
              </a:spcBef>
              <a:spcAft>
                <a:spcPts val="0"/>
              </a:spcAft>
              <a:buSzPct val="100000"/>
              <a:buNone/>
            </a:pPr>
            <a:r>
              <a:rPr lang="en-US"/>
              <a:t>3. Rahul Ahuja (0827CS181160)</a:t>
            </a:r>
            <a:endParaRPr/>
          </a:p>
          <a:p>
            <a:pPr indent="0" lvl="0" marL="0" rtl="0" algn="l">
              <a:lnSpc>
                <a:spcPct val="120000"/>
              </a:lnSpc>
              <a:spcBef>
                <a:spcPts val="0"/>
              </a:spcBef>
              <a:spcAft>
                <a:spcPts val="0"/>
              </a:spcAft>
              <a:buSzPct val="100000"/>
              <a:buNone/>
            </a:pPr>
            <a:r>
              <a:rPr lang="en-US"/>
              <a:t>4. Poorti Rajani (0827CS181144)</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 name="Google Shape;131;p3"/>
          <p:cNvSpPr txBox="1"/>
          <p:nvPr/>
        </p:nvSpPr>
        <p:spPr>
          <a:xfrm>
            <a:off x="520525" y="3625225"/>
            <a:ext cx="9777000" cy="146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rPr>
              <a:t>Guided by:</a:t>
            </a:r>
            <a:endParaRPr b="1"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Prof. Narendra Pal Rathore</a:t>
            </a:r>
            <a:endParaRPr b="1" sz="28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Project Presentation Outline</a:t>
            </a:r>
            <a:endParaRPr/>
          </a:p>
        </p:txBody>
      </p:sp>
      <p:sp>
        <p:nvSpPr>
          <p:cNvPr id="137" name="Google Shape;137;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Abstract</a:t>
            </a:r>
            <a:endParaRPr/>
          </a:p>
          <a:p>
            <a:pPr indent="-228600" lvl="0" marL="228600" rtl="0" algn="just">
              <a:lnSpc>
                <a:spcPct val="90000"/>
              </a:lnSpc>
              <a:spcBef>
                <a:spcPts val="816"/>
              </a:spcBef>
              <a:spcAft>
                <a:spcPts val="0"/>
              </a:spcAft>
              <a:buSzPts val="3200"/>
              <a:buChar char="❖"/>
            </a:pPr>
            <a:r>
              <a:rPr lang="en-US"/>
              <a:t>Introduction</a:t>
            </a:r>
            <a:endParaRPr/>
          </a:p>
          <a:p>
            <a:pPr indent="-228600" lvl="0" marL="228600" rtl="0" algn="just">
              <a:lnSpc>
                <a:spcPct val="90000"/>
              </a:lnSpc>
              <a:spcBef>
                <a:spcPts val="816"/>
              </a:spcBef>
              <a:spcAft>
                <a:spcPts val="0"/>
              </a:spcAft>
              <a:buSzPts val="3200"/>
              <a:buChar char="❖"/>
            </a:pPr>
            <a:r>
              <a:rPr lang="en-US"/>
              <a:t>Problem Statement</a:t>
            </a:r>
            <a:endParaRPr/>
          </a:p>
          <a:p>
            <a:pPr indent="-228600" lvl="0" marL="228600" rtl="0" algn="just">
              <a:lnSpc>
                <a:spcPct val="90000"/>
              </a:lnSpc>
              <a:spcBef>
                <a:spcPts val="816"/>
              </a:spcBef>
              <a:spcAft>
                <a:spcPts val="0"/>
              </a:spcAft>
              <a:buSzPts val="3200"/>
              <a:buChar char="❖"/>
            </a:pPr>
            <a:r>
              <a:rPr lang="en-US"/>
              <a:t>Survey of Existing Systems</a:t>
            </a:r>
            <a:endParaRPr/>
          </a:p>
          <a:p>
            <a:pPr indent="-228600" lvl="0" marL="228600" rtl="0" algn="just">
              <a:lnSpc>
                <a:spcPct val="90000"/>
              </a:lnSpc>
              <a:spcBef>
                <a:spcPts val="816"/>
              </a:spcBef>
              <a:spcAft>
                <a:spcPts val="0"/>
              </a:spcAft>
              <a:buSzPts val="3200"/>
              <a:buChar char="❖"/>
            </a:pPr>
            <a:r>
              <a:rPr lang="en-US"/>
              <a:t>Project Objectives</a:t>
            </a:r>
            <a:endParaRPr/>
          </a:p>
          <a:p>
            <a:pPr indent="-228600" lvl="0" marL="228600" rtl="0" algn="just">
              <a:lnSpc>
                <a:spcPct val="90000"/>
              </a:lnSpc>
              <a:spcBef>
                <a:spcPts val="816"/>
              </a:spcBef>
              <a:spcAft>
                <a:spcPts val="0"/>
              </a:spcAft>
              <a:buSzPts val="3200"/>
              <a:buChar char="❖"/>
            </a:pPr>
            <a:r>
              <a:rPr lang="en-US"/>
              <a:t>Requirement Analysis</a:t>
            </a:r>
            <a:endParaRPr/>
          </a:p>
          <a:p>
            <a:pPr indent="-228600" lvl="0" marL="228600" rtl="0" algn="just">
              <a:lnSpc>
                <a:spcPct val="90000"/>
              </a:lnSpc>
              <a:spcBef>
                <a:spcPts val="816"/>
              </a:spcBef>
              <a:spcAft>
                <a:spcPts val="0"/>
              </a:spcAft>
              <a:buSzPts val="3200"/>
              <a:buChar char="❖"/>
            </a:pPr>
            <a:r>
              <a:rPr lang="en-US"/>
              <a:t>Solution Proposed</a:t>
            </a:r>
            <a:endParaRPr/>
          </a:p>
          <a:p>
            <a:pPr indent="-228600" lvl="0" marL="228600" rtl="0" algn="just">
              <a:lnSpc>
                <a:spcPct val="90000"/>
              </a:lnSpc>
              <a:spcBef>
                <a:spcPts val="816"/>
              </a:spcBef>
              <a:spcAft>
                <a:spcPts val="0"/>
              </a:spcAft>
              <a:buSzPts val="3200"/>
              <a:buChar char="❖"/>
            </a:pPr>
            <a:r>
              <a:rPr lang="en-US"/>
              <a:t>Models and Diagrams</a:t>
            </a:r>
            <a:endParaRPr/>
          </a:p>
          <a:p>
            <a:pPr indent="-228600" lvl="0" marL="228600" rtl="0" algn="just">
              <a:lnSpc>
                <a:spcPct val="90000"/>
              </a:lnSpc>
              <a:spcBef>
                <a:spcPts val="816"/>
              </a:spcBef>
              <a:spcAft>
                <a:spcPts val="0"/>
              </a:spcAft>
              <a:buSzPts val="3200"/>
              <a:buChar char="❖"/>
            </a:pPr>
            <a:r>
              <a:rPr lang="en-US"/>
              <a:t>Conclusions and Limitations</a:t>
            </a:r>
            <a:endParaRPr/>
          </a:p>
          <a:p>
            <a:pPr indent="-228600" lvl="0" marL="228600" rtl="0" algn="just">
              <a:lnSpc>
                <a:spcPct val="90000"/>
              </a:lnSpc>
              <a:spcBef>
                <a:spcPts val="816"/>
              </a:spcBef>
              <a:spcAft>
                <a:spcPts val="0"/>
              </a:spcAft>
              <a:buSzPts val="3200"/>
              <a:buNone/>
            </a:pPr>
            <a:r>
              <a:t/>
            </a:r>
            <a:endParaRPr/>
          </a:p>
        </p:txBody>
      </p:sp>
      <p:sp>
        <p:nvSpPr>
          <p:cNvPr id="138" name="Google Shape;138;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39" name="Google Shape;139;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Abstract</a:t>
            </a:r>
            <a:endParaRPr/>
          </a:p>
        </p:txBody>
      </p:sp>
      <p:sp>
        <p:nvSpPr>
          <p:cNvPr id="146" name="Google Shape;146;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55000" lnSpcReduction="20000"/>
          </a:bodyPr>
          <a:lstStyle/>
          <a:p>
            <a:pPr indent="-116840" lvl="0" marL="228600" rtl="0" algn="just">
              <a:lnSpc>
                <a:spcPct val="90000"/>
              </a:lnSpc>
              <a:spcBef>
                <a:spcPts val="0"/>
              </a:spcBef>
              <a:spcAft>
                <a:spcPts val="0"/>
              </a:spcAft>
              <a:buSzPct val="100000"/>
              <a:buNone/>
            </a:pPr>
            <a:r>
              <a:t/>
            </a:r>
            <a:endParaRPr/>
          </a:p>
          <a:p>
            <a:pPr indent="-228600" lvl="0" marL="228600" rtl="0" algn="just">
              <a:lnSpc>
                <a:spcPct val="90000"/>
              </a:lnSpc>
              <a:spcBef>
                <a:spcPts val="743"/>
              </a:spcBef>
              <a:spcAft>
                <a:spcPts val="0"/>
              </a:spcAft>
              <a:buSzPct val="100000"/>
              <a:buChar char="❖"/>
            </a:pPr>
            <a:r>
              <a:rPr lang="en-US" sz="4500"/>
              <a:t> Sign Language detection by technology is an overlooked concept despite there being a large social group which could benefit by it. There are not many technologies which help in connecting this social group to the rest of the world. Understanding sign language is one of the primary enablers in helping users of sign language communicate with the rest of the society. Image classification and machine learning can be used to help computers recognize sign language, which could then be interpreted by other people. We will be using Convolutional neural networks to recognize sign language gestures. The image dataset used consists of static sign language gestures captured on an RGB camera. Preprocessing was performed on the images, which then served as the cleaned input. We will present results obtained by retraining and testing this sign language gestures dataset on a convolutional neural network model that we will build.</a:t>
            </a:r>
            <a:endParaRPr/>
          </a:p>
          <a:p>
            <a:pPr indent="0" lvl="0" marL="0" rtl="0" algn="just">
              <a:lnSpc>
                <a:spcPct val="90000"/>
              </a:lnSpc>
              <a:spcBef>
                <a:spcPts val="743"/>
              </a:spcBef>
              <a:spcAft>
                <a:spcPts val="0"/>
              </a:spcAft>
              <a:buSzPct val="100000"/>
              <a:buNone/>
            </a:pPr>
            <a:r>
              <a:t/>
            </a:r>
            <a:endParaRPr sz="4500"/>
          </a:p>
          <a:p>
            <a:pPr indent="-228600" lvl="0" marL="228600" rtl="0" algn="just">
              <a:lnSpc>
                <a:spcPct val="90000"/>
              </a:lnSpc>
              <a:spcBef>
                <a:spcPts val="743"/>
              </a:spcBef>
              <a:spcAft>
                <a:spcPts val="0"/>
              </a:spcAft>
              <a:buSzPct val="100000"/>
              <a:buChar char="❖"/>
            </a:pPr>
            <a:r>
              <a:rPr lang="en-US" sz="4500"/>
              <a:t> The model consists of multiple convolution filter inputs that are processed on the same input. By this project we will detect Sign Language gestures in Real-time using Deep Learning , OpenCV, and Tensorflow. which will be helpful for deaf and disabled people.</a:t>
            </a:r>
            <a:endParaRPr sz="4500"/>
          </a:p>
          <a:p>
            <a:pPr indent="0" lvl="0" marL="0" rtl="0" algn="just">
              <a:lnSpc>
                <a:spcPct val="90000"/>
              </a:lnSpc>
              <a:spcBef>
                <a:spcPts val="528"/>
              </a:spcBef>
              <a:spcAft>
                <a:spcPts val="0"/>
              </a:spcAft>
              <a:buSzPct val="100000"/>
              <a:buNone/>
            </a:pPr>
            <a:br>
              <a:rPr lang="en-US"/>
            </a:br>
            <a:endParaRPr/>
          </a:p>
        </p:txBody>
      </p:sp>
      <p:sp>
        <p:nvSpPr>
          <p:cNvPr id="147" name="Google Shape;147;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48" name="Google Shape;148;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9" name="Google Shape;149;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Introduction </a:t>
            </a:r>
            <a:endParaRPr/>
          </a:p>
        </p:txBody>
      </p:sp>
      <p:sp>
        <p:nvSpPr>
          <p:cNvPr id="155" name="Google Shape;155;p6"/>
          <p:cNvSpPr txBox="1"/>
          <p:nvPr>
            <p:ph idx="1" type="body"/>
          </p:nvPr>
        </p:nvSpPr>
        <p:spPr>
          <a:xfrm>
            <a:off x="172571" y="1418446"/>
            <a:ext cx="11846859" cy="5699805"/>
          </a:xfrm>
          <a:prstGeom prst="rect">
            <a:avLst/>
          </a:prstGeom>
          <a:noFill/>
          <a:ln>
            <a:noFill/>
          </a:ln>
        </p:spPr>
        <p:txBody>
          <a:bodyPr anchorCtr="0" anchor="t" bIns="45700" lIns="91425" spcFirstLastPara="1" rIns="91425" wrap="square" tIns="45700">
            <a:normAutofit fontScale="62500" lnSpcReduction="20000"/>
          </a:bodyPr>
          <a:lstStyle/>
          <a:p>
            <a:pPr indent="-101600" lvl="0" marL="228600" rtl="0" algn="just">
              <a:lnSpc>
                <a:spcPct val="90000"/>
              </a:lnSpc>
              <a:spcBef>
                <a:spcPts val="0"/>
              </a:spcBef>
              <a:spcAft>
                <a:spcPts val="0"/>
              </a:spcAft>
              <a:buSzPct val="100000"/>
              <a:buNone/>
            </a:pPr>
            <a:r>
              <a:t/>
            </a:r>
            <a:endParaRPr/>
          </a:p>
          <a:p>
            <a:pPr indent="-228600" lvl="0" marL="228600" rtl="0" algn="just">
              <a:lnSpc>
                <a:spcPct val="90000"/>
              </a:lnSpc>
              <a:spcBef>
                <a:spcPts val="750"/>
              </a:spcBef>
              <a:spcAft>
                <a:spcPts val="0"/>
              </a:spcAft>
              <a:buSzPct val="100000"/>
              <a:buChar char="❖"/>
            </a:pPr>
            <a:r>
              <a:rPr lang="en-US"/>
              <a:t> </a:t>
            </a:r>
            <a:r>
              <a:rPr lang="en-US" sz="4000"/>
              <a:t>There have been several advancements in technology and a lot of research has been done to help the people who are deaf and dumb. Aiding the cause, Deep learning, and computer vision can be used too to make an impact on this cause. This can be very helpful for the deaf and dumb people in communicating with others as knowing sign language is not something that is common to all. In this sign language recognition project, we create a sign detector, which detects alphabets from A to Z that can very easily be extended to cover a vast multitude of various types of signs and hand gestures.</a:t>
            </a:r>
            <a:endParaRPr/>
          </a:p>
          <a:p>
            <a:pPr indent="0" lvl="0" marL="0" rtl="0" algn="just">
              <a:lnSpc>
                <a:spcPct val="90000"/>
              </a:lnSpc>
              <a:spcBef>
                <a:spcPts val="750"/>
              </a:spcBef>
              <a:spcAft>
                <a:spcPts val="0"/>
              </a:spcAft>
              <a:buSzPct val="100000"/>
              <a:buNone/>
            </a:pPr>
            <a:r>
              <a:t/>
            </a:r>
            <a:endParaRPr sz="4000"/>
          </a:p>
          <a:p>
            <a:pPr indent="-228600" lvl="0" marL="228600" rtl="0" algn="just">
              <a:lnSpc>
                <a:spcPct val="90000"/>
              </a:lnSpc>
              <a:spcBef>
                <a:spcPts val="750"/>
              </a:spcBef>
              <a:spcAft>
                <a:spcPts val="0"/>
              </a:spcAft>
              <a:buSzPct val="100000"/>
              <a:buChar char="❖"/>
            </a:pPr>
            <a:r>
              <a:rPr lang="en-US" sz="4000"/>
              <a:t> Sign Language is the form of communication among deaf &amp; dumb people. They use signs and gestures to convey messages and express themselves to others. This would require both the parties involved in the communication process to know the meaning of the signs/gestures that the other person is trying to convey. Since we cannot expect everyone to know the meaning of different signs/gestures, this system acts as a medium that converts signs/gestures to speech. Sign Language Recognition is a challenge that can be approached in many ways. Two of its main approaches are sensor-based and image-based. This system uses the image-based approach to sign language recognition.</a:t>
            </a:r>
            <a:br>
              <a:rPr lang="en-US"/>
            </a:br>
            <a:endParaRPr/>
          </a:p>
        </p:txBody>
      </p:sp>
      <p:sp>
        <p:nvSpPr>
          <p:cNvPr id="156" name="Google Shape;156;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57" name="Google Shape;157;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The Problem Statement</a:t>
            </a:r>
            <a:endParaRPr/>
          </a:p>
        </p:txBody>
      </p:sp>
      <p:sp>
        <p:nvSpPr>
          <p:cNvPr id="164" name="Google Shape;164;p7"/>
          <p:cNvSpPr txBox="1"/>
          <p:nvPr>
            <p:ph idx="1" type="body"/>
          </p:nvPr>
        </p:nvSpPr>
        <p:spPr>
          <a:xfrm>
            <a:off x="172571" y="1418446"/>
            <a:ext cx="11846859" cy="6375055"/>
          </a:xfrm>
          <a:prstGeom prst="rect">
            <a:avLst/>
          </a:prstGeom>
          <a:noFill/>
          <a:ln>
            <a:noFill/>
          </a:ln>
        </p:spPr>
        <p:txBody>
          <a:bodyPr anchorCtr="0" anchor="t" bIns="45700" lIns="91425" spcFirstLastPara="1" rIns="91425" wrap="square" tIns="45700">
            <a:normAutofit fontScale="85000" lnSpcReduction="10000"/>
          </a:bodyPr>
          <a:lstStyle/>
          <a:p>
            <a:pPr indent="-55879" lvl="0" marL="228600" rtl="0" algn="just">
              <a:lnSpc>
                <a:spcPct val="90000"/>
              </a:lnSpc>
              <a:spcBef>
                <a:spcPts val="0"/>
              </a:spcBef>
              <a:spcAft>
                <a:spcPts val="0"/>
              </a:spcAft>
              <a:buSzPct val="100000"/>
              <a:buNone/>
            </a:pPr>
            <a:r>
              <a:t/>
            </a:r>
            <a:endParaRPr/>
          </a:p>
          <a:p>
            <a:pPr indent="-228600" lvl="0" marL="228600" rtl="0" algn="just">
              <a:lnSpc>
                <a:spcPct val="90000"/>
              </a:lnSpc>
              <a:spcBef>
                <a:spcPts val="816"/>
              </a:spcBef>
              <a:spcAft>
                <a:spcPts val="0"/>
              </a:spcAft>
              <a:buSzPct val="100000"/>
              <a:buChar char="❖"/>
            </a:pPr>
            <a:r>
              <a:rPr lang="en-US"/>
              <a:t> </a:t>
            </a:r>
            <a:r>
              <a:rPr lang="en-US" sz="2800"/>
              <a:t>Speech impaired people use hand signs and gestures to communicate. They face problems in communicating with people around them. Their family members and close friends learn sign language to communicate with them but other than that, normally, people do not know sign language and don’t even try to learn, as they do not need it in their day-to-day life. The society does not understand how difficult it is for them to communicate with someone who does not know sign language.</a:t>
            </a:r>
            <a:endParaRPr/>
          </a:p>
          <a:p>
            <a:pPr indent="-77470" lvl="0" marL="228600" rtl="0" algn="just">
              <a:lnSpc>
                <a:spcPct val="90000"/>
              </a:lnSpc>
              <a:spcBef>
                <a:spcPts val="714"/>
              </a:spcBef>
              <a:spcAft>
                <a:spcPts val="0"/>
              </a:spcAft>
              <a:buSzPct val="100000"/>
              <a:buNone/>
            </a:pPr>
            <a:r>
              <a:t/>
            </a:r>
            <a:endParaRPr sz="2800"/>
          </a:p>
          <a:p>
            <a:pPr indent="-228600" lvl="0" marL="228600" rtl="0" algn="just">
              <a:lnSpc>
                <a:spcPct val="90000"/>
              </a:lnSpc>
              <a:spcBef>
                <a:spcPts val="714"/>
              </a:spcBef>
              <a:spcAft>
                <a:spcPts val="0"/>
              </a:spcAft>
              <a:buSzPct val="100000"/>
              <a:buChar char="❖"/>
            </a:pPr>
            <a:r>
              <a:rPr lang="en-US" sz="2800"/>
              <a:t> Hence there is a need of a system which recognizes the different signs, gestures and conveys the information to the normal people. </a:t>
            </a:r>
            <a:endParaRPr sz="2800"/>
          </a:p>
          <a:p>
            <a:pPr indent="-77470" lvl="0" marL="228600" rtl="0" algn="just">
              <a:lnSpc>
                <a:spcPct val="90000"/>
              </a:lnSpc>
              <a:spcBef>
                <a:spcPts val="714"/>
              </a:spcBef>
              <a:spcAft>
                <a:spcPts val="0"/>
              </a:spcAft>
              <a:buSzPct val="100000"/>
              <a:buNone/>
            </a:pPr>
            <a:r>
              <a:t/>
            </a:r>
            <a:endParaRPr sz="2800"/>
          </a:p>
          <a:p>
            <a:pPr indent="-228600" lvl="0" marL="228600" rtl="0" algn="just">
              <a:lnSpc>
                <a:spcPct val="90000"/>
              </a:lnSpc>
              <a:spcBef>
                <a:spcPts val="714"/>
              </a:spcBef>
              <a:spcAft>
                <a:spcPts val="0"/>
              </a:spcAft>
              <a:buSzPct val="100000"/>
              <a:buChar char="❖"/>
            </a:pPr>
            <a:r>
              <a:rPr lang="en-US" sz="2800"/>
              <a:t> By using technologies such as image processing and machine learning one can build a system which converts sign language to text or speech. These systems can be of great help to dumb people as they can easily communicate with anyone using such system.</a:t>
            </a:r>
            <a:endParaRPr/>
          </a:p>
          <a:p>
            <a:pPr indent="0" lvl="0" marL="0" rtl="0" algn="just">
              <a:lnSpc>
                <a:spcPct val="90000"/>
              </a:lnSpc>
              <a:spcBef>
                <a:spcPts val="714"/>
              </a:spcBef>
              <a:spcAft>
                <a:spcPts val="0"/>
              </a:spcAft>
              <a:buSzPct val="100000"/>
              <a:buNone/>
            </a:pPr>
            <a:r>
              <a:t/>
            </a:r>
            <a:endParaRPr sz="2800"/>
          </a:p>
          <a:p>
            <a:pPr indent="-228600" lvl="0" marL="228600" rtl="0" algn="just">
              <a:lnSpc>
                <a:spcPct val="90000"/>
              </a:lnSpc>
              <a:spcBef>
                <a:spcPts val="714"/>
              </a:spcBef>
              <a:spcAft>
                <a:spcPts val="0"/>
              </a:spcAft>
              <a:buSzPct val="100000"/>
              <a:buChar char="❖"/>
            </a:pPr>
            <a:r>
              <a:rPr lang="en-US" sz="2800"/>
              <a:t> So that, it bridges the gap between physically challenged people and normal people.</a:t>
            </a:r>
            <a:endParaRPr sz="2800"/>
          </a:p>
          <a:p>
            <a:pPr indent="0" lvl="0" marL="0" rtl="0" algn="just">
              <a:lnSpc>
                <a:spcPct val="90000"/>
              </a:lnSpc>
              <a:spcBef>
                <a:spcPts val="816"/>
              </a:spcBef>
              <a:spcAft>
                <a:spcPts val="0"/>
              </a:spcAft>
              <a:buSzPct val="100000"/>
              <a:buNone/>
            </a:pPr>
            <a:br>
              <a:rPr lang="en-US"/>
            </a:br>
            <a:endParaRPr/>
          </a:p>
        </p:txBody>
      </p:sp>
      <p:sp>
        <p:nvSpPr>
          <p:cNvPr id="165" name="Google Shape;165;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66" name="Google Shape;166;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Survey of Existing Systems</a:t>
            </a:r>
            <a:endParaRPr/>
          </a:p>
        </p:txBody>
      </p:sp>
      <p:sp>
        <p:nvSpPr>
          <p:cNvPr id="173" name="Google Shape;173;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5400" lvl="0" marL="228600" rtl="0" algn="just">
              <a:lnSpc>
                <a:spcPct val="90000"/>
              </a:lnSpc>
              <a:spcBef>
                <a:spcPts val="0"/>
              </a:spcBef>
              <a:spcAft>
                <a:spcPts val="0"/>
              </a:spcAft>
              <a:buSzPts val="3200"/>
              <a:buNone/>
            </a:pPr>
            <a:r>
              <a:t/>
            </a:r>
            <a:endParaRPr/>
          </a:p>
          <a:p>
            <a:pPr indent="-228600" lvl="0" marL="228600" rtl="0" algn="just">
              <a:lnSpc>
                <a:spcPct val="90000"/>
              </a:lnSpc>
              <a:spcBef>
                <a:spcPts val="960"/>
              </a:spcBef>
              <a:spcAft>
                <a:spcPts val="0"/>
              </a:spcAft>
              <a:buSzPts val="3200"/>
              <a:buChar char="❖"/>
            </a:pPr>
            <a:r>
              <a:rPr lang="en-US"/>
              <a:t>We have gone through other similar works that are implemented in the domain of sign language recognition. The summaries of each of the project works are mentioned below:</a:t>
            </a:r>
            <a:endParaRPr/>
          </a:p>
          <a:p>
            <a:pPr indent="-228600" lvl="1" marL="685800" rtl="0" algn="just">
              <a:lnSpc>
                <a:spcPct val="90000"/>
              </a:lnSpc>
              <a:spcBef>
                <a:spcPts val="840"/>
              </a:spcBef>
              <a:spcAft>
                <a:spcPts val="0"/>
              </a:spcAft>
              <a:buSzPts val="2800"/>
              <a:buChar char="⮚"/>
            </a:pPr>
            <a:r>
              <a:rPr lang="en-US"/>
              <a:t>A Survey of Hand Gesture Recognition Methods in Sign Language Recognition.</a:t>
            </a:r>
            <a:endParaRPr/>
          </a:p>
          <a:p>
            <a:pPr indent="-228600" lvl="1" marL="685800" rtl="0" algn="just">
              <a:lnSpc>
                <a:spcPct val="90000"/>
              </a:lnSpc>
              <a:spcBef>
                <a:spcPts val="840"/>
              </a:spcBef>
              <a:spcAft>
                <a:spcPts val="0"/>
              </a:spcAft>
              <a:buSzPts val="2800"/>
              <a:buChar char="⮚"/>
            </a:pPr>
            <a:r>
              <a:rPr lang="en-US"/>
              <a:t>Communication between Deaf-Dumb People and Normal People</a:t>
            </a:r>
            <a:endParaRPr/>
          </a:p>
          <a:p>
            <a:pPr indent="-228600" lvl="1" marL="685800" rtl="0" algn="just">
              <a:lnSpc>
                <a:spcPct val="90000"/>
              </a:lnSpc>
              <a:spcBef>
                <a:spcPts val="840"/>
              </a:spcBef>
              <a:spcAft>
                <a:spcPts val="0"/>
              </a:spcAft>
              <a:buSzPts val="2800"/>
              <a:buChar char="⮚"/>
            </a:pPr>
            <a:r>
              <a:rPr lang="en-US"/>
              <a:t>Intelligent Sign Language Recognition Using Image Processing </a:t>
            </a:r>
            <a:endParaRPr/>
          </a:p>
          <a:p>
            <a:pPr indent="-228600" lvl="1" marL="685800" rtl="0" algn="just">
              <a:lnSpc>
                <a:spcPct val="90000"/>
              </a:lnSpc>
              <a:spcBef>
                <a:spcPts val="840"/>
              </a:spcBef>
              <a:spcAft>
                <a:spcPts val="0"/>
              </a:spcAft>
              <a:buSzPts val="2800"/>
              <a:buChar char="⮚"/>
            </a:pPr>
            <a:r>
              <a:rPr lang="en-US"/>
              <a:t>Sign Language Interpreter using Image Processing and Machine Learning</a:t>
            </a:r>
            <a:endParaRPr/>
          </a:p>
          <a:p>
            <a:pPr indent="0" lvl="0" marL="0" rtl="0" algn="just">
              <a:lnSpc>
                <a:spcPct val="90000"/>
              </a:lnSpc>
              <a:spcBef>
                <a:spcPts val="960"/>
              </a:spcBef>
              <a:spcAft>
                <a:spcPts val="0"/>
              </a:spcAft>
              <a:buSzPts val="3200"/>
              <a:buNone/>
            </a:pPr>
            <a:r>
              <a:t/>
            </a:r>
            <a:endParaRPr/>
          </a:p>
        </p:txBody>
      </p:sp>
      <p:sp>
        <p:nvSpPr>
          <p:cNvPr id="174" name="Google Shape;174;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75" name="Google Shape;175;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6" name="Google Shape;176;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a:t>Objectives</a:t>
            </a:r>
            <a:endParaRPr/>
          </a:p>
        </p:txBody>
      </p:sp>
      <p:sp>
        <p:nvSpPr>
          <p:cNvPr id="182" name="Google Shape;182;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40639" lvl="0" marL="228600" rtl="0" algn="just">
              <a:lnSpc>
                <a:spcPct val="90000"/>
              </a:lnSpc>
              <a:spcBef>
                <a:spcPts val="0"/>
              </a:spcBef>
              <a:spcAft>
                <a:spcPts val="0"/>
              </a:spcAft>
              <a:buSzPct val="100000"/>
              <a:buNone/>
            </a:pPr>
            <a:r>
              <a:t/>
            </a:r>
            <a:endParaRPr/>
          </a:p>
          <a:p>
            <a:pPr indent="-228600" lvl="0" marL="228600" rtl="0" algn="just">
              <a:lnSpc>
                <a:spcPct val="90000"/>
              </a:lnSpc>
              <a:spcBef>
                <a:spcPts val="888"/>
              </a:spcBef>
              <a:spcAft>
                <a:spcPts val="0"/>
              </a:spcAft>
              <a:buSzPct val="100000"/>
              <a:buChar char="❖"/>
            </a:pPr>
            <a:r>
              <a:rPr lang="en-US"/>
              <a:t>The objective of the Sign Language recognition project is to successfully create a sign detector ,which will detect alphabets from A to Z  that can very easily be extended to cover a vast multitude of other signs and hand gestures including numbers also.</a:t>
            </a:r>
            <a:endParaRPr/>
          </a:p>
          <a:p>
            <a:pPr indent="-40639" lvl="0" marL="228600" rtl="0" algn="just">
              <a:lnSpc>
                <a:spcPct val="90000"/>
              </a:lnSpc>
              <a:spcBef>
                <a:spcPts val="888"/>
              </a:spcBef>
              <a:spcAft>
                <a:spcPts val="0"/>
              </a:spcAft>
              <a:buSzPct val="100000"/>
              <a:buNone/>
            </a:pPr>
            <a:r>
              <a:t/>
            </a:r>
            <a:endParaRPr/>
          </a:p>
          <a:p>
            <a:pPr indent="-228600" lvl="0" marL="228600" rtl="0" algn="just">
              <a:lnSpc>
                <a:spcPct val="90000"/>
              </a:lnSpc>
              <a:spcBef>
                <a:spcPts val="888"/>
              </a:spcBef>
              <a:spcAft>
                <a:spcPts val="0"/>
              </a:spcAft>
              <a:buSzPct val="100000"/>
              <a:buChar char="❖"/>
            </a:pPr>
            <a:r>
              <a:rPr lang="en-US"/>
              <a:t>The project aims to aid individuals with inherent or acquired hearing disability facilitate real-time communication with deaf with high accuracy. We will develop this project using OpenCV and Keras modules of python. Main Objective of this Project is to create a high accuracy classification model which should give accurate predictions in training data as well as in testing data (The data our model has not seen before.)</a:t>
            </a:r>
            <a:endParaRPr/>
          </a:p>
          <a:p>
            <a:pPr indent="0" lvl="1" marL="457200" rtl="0" algn="just">
              <a:lnSpc>
                <a:spcPct val="90000"/>
              </a:lnSpc>
              <a:spcBef>
                <a:spcPts val="777"/>
              </a:spcBef>
              <a:spcAft>
                <a:spcPts val="0"/>
              </a:spcAft>
              <a:buSzPct val="100000"/>
              <a:buNone/>
            </a:pPr>
            <a:br>
              <a:rPr lang="en-US"/>
            </a:br>
            <a:endParaRPr/>
          </a:p>
          <a:p>
            <a:pPr indent="-40639" lvl="0" marL="228600" rtl="0" algn="just">
              <a:lnSpc>
                <a:spcPct val="90000"/>
              </a:lnSpc>
              <a:spcBef>
                <a:spcPts val="888"/>
              </a:spcBef>
              <a:spcAft>
                <a:spcPts val="0"/>
              </a:spcAft>
              <a:buSzPct val="100000"/>
              <a:buNone/>
            </a:pPr>
            <a:r>
              <a:t/>
            </a:r>
            <a:endParaRPr/>
          </a:p>
        </p:txBody>
      </p:sp>
      <p:sp>
        <p:nvSpPr>
          <p:cNvPr id="183" name="Google Shape;183;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27 August 2021</a:t>
            </a:r>
            <a:endParaRPr/>
          </a:p>
        </p:txBody>
      </p:sp>
      <p:sp>
        <p:nvSpPr>
          <p:cNvPr id="184" name="Google Shape;184;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