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A7B7-D5C4-32AB-AD19-28ED6F8D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BF4A1-2A79-83CF-7020-6D44E0D73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8DA-6189-CB87-4D64-6462027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AE0C-8D64-1062-89DC-08439F2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64E0-9BD5-0735-C25D-21897CB9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88D9-CCE6-48D3-0C51-57A85668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5C047-B354-1B87-8D57-A639ECC58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AA9-932E-90B9-35D5-FC1DBED4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E841-340B-2778-F046-DE7E2688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3904-F247-1B89-DC37-7E0C8F3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92706-4D1F-850D-28BD-386536DCE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D5F27-0BD6-0C0A-7EE1-B2F666B69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1276-1E09-2E9C-0772-2176B737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FCF1-4CE4-058A-01BA-AE79DC4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9388-41B0-CEC9-33FC-71DF6AE4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8A81-27D2-85B1-A8FE-24A68F9C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E025-6AA6-39E3-69F9-C984D1DE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6C15-99F9-84A2-84FD-BA5243F3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8C73-998F-62BE-F303-D120FFFA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B3BE-DF6B-BB55-172E-50E13F55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B14-73E0-F359-FFB6-0C564CAC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7271-3A04-6663-88A9-578360198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916B-1DD2-6515-9F97-74E5D28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8931-5748-7A45-20F2-A53B57F5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50DF-E8AA-5B9B-F446-2D9123DB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D6E4-87BC-D5B6-D47B-A8B9339E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BE71-FD76-6F5C-498E-B17CE5DB1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985E-4BEB-4F32-2763-D880F241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A4CF-E2E6-6029-F3E7-9CC5D13F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E0C8-5D39-B9CD-CA77-874C62BE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EC90-8AA1-5AB0-A680-3FE6AFD4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064D-4961-348C-C1D1-02AB3CCD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8C1C-F895-AE33-55CC-179B5AAF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BB4AA-67FE-C9DB-654C-9B971E5F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AC7D-B4C6-0914-EFC1-D711BD5D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E6F1F-6CE7-4D08-7F7C-A978BA679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7BBBA-4974-16C7-71D0-71F4FDA3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31C64-F99F-C791-138B-702C2A14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DD7A9-8B3F-47B5-5910-013FFA7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0B5-41C2-96E8-E185-BB60DD84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55AD6-30CF-C468-2952-5948E91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0D8DC-125E-FC6E-D9E2-FD3EBE29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9D03-10BA-7171-77E2-DC2E8D12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9019B-F92F-A797-60EB-8D24AE2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73B8-88D8-50B2-6A82-55F3A825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EE35-85C6-4F67-5627-0DF5D48B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B6-83F8-D947-8493-0B779D51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6E52-2AF0-7E36-FC83-D56E4F7C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D27A-0F1F-3114-0DB7-D941443E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DECA-D1A9-4ACA-AD35-70A32786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6494-A853-9F8D-449E-FA850622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0139-406A-FD7A-BF8D-7270AD12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3CE6-C977-5AAD-1265-B897C3AB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ED651-4AE9-5EC7-468B-2BF133581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0B352-1E20-D21A-A9D2-BCE1C42FD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3D3A-CE86-5172-56C9-2F95690C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BFF3-752C-E3E5-0449-5A337637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A657-4B2C-BBBD-1DD3-182DCBE6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23264-6AE6-3534-65F3-0DF221D8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658-1A0C-624A-D2B7-E52B6177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D378-6039-DCE3-0A75-4F7AEE9A8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41BA-36C6-4562-818D-818A5EE4DB2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4225-4831-D20E-21A9-450B25B8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65D6-7EAD-E928-36DA-E2F8B8B67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C485-988F-4549-8E50-6A892B8F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9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_/cassandra-basics.html" TargetMode="External"/><Relationship Id="rId2" Type="http://schemas.openxmlformats.org/officeDocument/2006/relationships/hyperlink" Target="https://www.datastax.com/blog/exploring-common-apache-cassandra-use-c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loittedevelopment.udemy.com/course/from-0-to-1-the-cassandra-distributed-database/" TargetMode="External"/><Relationship Id="rId4" Type="http://schemas.openxmlformats.org/officeDocument/2006/relationships/hyperlink" Target="https://cassandra.apache.org/_/case-studie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D2527-5699-1836-2296-160CEAA08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9866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Introduction to Cassandra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618F-BF90-A034-7F56-6DCE8D30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491" y="5681536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Sarthak Nagpal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ue eye with a white flower in the center&#10;&#10;Description automatically generated">
            <a:extLst>
              <a:ext uri="{FF2B5EF4-FFF2-40B4-BE49-F238E27FC236}">
                <a16:creationId xmlns:a16="http://schemas.microsoft.com/office/drawing/2014/main" id="{CD3403E9-417E-37B1-EE4E-72C90250D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23" y="2934476"/>
            <a:ext cx="3305153" cy="22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467B-D1B2-0D53-2475-F969CEC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E326-EA48-02D4-4C65-1A41D2F0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Messaging apps</a:t>
            </a:r>
          </a:p>
          <a:p>
            <a:r>
              <a:rPr lang="en-US" dirty="0"/>
              <a:t>E-commerce and inventory management</a:t>
            </a:r>
          </a:p>
          <a:p>
            <a:r>
              <a:rPr lang="en-US" dirty="0"/>
              <a:t>Social Media Analytics and Recommendation Engine</a:t>
            </a:r>
          </a:p>
          <a:p>
            <a:r>
              <a:rPr lang="en-US" dirty="0"/>
              <a:t>IOT and Edge Computing</a:t>
            </a:r>
          </a:p>
          <a:p>
            <a:r>
              <a:rPr lang="en-US" dirty="0"/>
              <a:t>Fraud detection</a:t>
            </a:r>
          </a:p>
          <a:p>
            <a:pPr marL="0" indent="0">
              <a:buNone/>
            </a:pPr>
            <a:r>
              <a:rPr lang="en-US" dirty="0"/>
              <a:t>Companies using Cassandra : </a:t>
            </a:r>
          </a:p>
          <a:p>
            <a:r>
              <a:rPr lang="en-US" dirty="0"/>
              <a:t>Netflix – audit logging</a:t>
            </a:r>
          </a:p>
          <a:p>
            <a:r>
              <a:rPr lang="en-US" dirty="0"/>
              <a:t>Soundcloud – organizing songs and playlists</a:t>
            </a:r>
          </a:p>
          <a:p>
            <a:r>
              <a:rPr lang="en-US" dirty="0"/>
              <a:t>Instagram – data replication</a:t>
            </a:r>
          </a:p>
          <a:p>
            <a:r>
              <a:rPr lang="en-US" dirty="0"/>
              <a:t>Others – </a:t>
            </a:r>
            <a:r>
              <a:rPr lang="en-US" dirty="0" err="1"/>
              <a:t>Activision,Apple,etc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1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B990-3AF4-01D9-FE10-A044CBA5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3777-70CF-E4CA-2AEE-C6AFA6B9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https://www.datastax.com/blog/exploring-common-apache-cassandra-use-cases</a:t>
            </a:r>
            <a:endParaRPr lang="en-US" dirty="0"/>
          </a:p>
          <a:p>
            <a:r>
              <a:rPr lang="en-US" dirty="0">
                <a:hlinkClick r:id="rId3"/>
              </a:rPr>
              <a:t>https://cassandra.apache.org/_/cassandra-basics.html</a:t>
            </a:r>
            <a:endParaRPr lang="en-US" dirty="0"/>
          </a:p>
          <a:p>
            <a:r>
              <a:rPr lang="en-US" dirty="0">
                <a:hlinkClick r:id="rId4"/>
              </a:rPr>
              <a:t>https://cassandra.apache.org/_/case-studies.html</a:t>
            </a:r>
            <a:endParaRPr lang="en-US" dirty="0"/>
          </a:p>
          <a:p>
            <a:r>
              <a:rPr lang="en-US" dirty="0">
                <a:hlinkClick r:id="rId5"/>
              </a:rPr>
              <a:t>https://deloittedevelopment.udemy.com/course/from-0-to-1-the-cassandra-distributed-database/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5708-D2CB-68A0-4DD6-8942B1EC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C4E3-69F1-8F57-3525-AA074C23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for some demo :P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			      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CC37-267B-9476-EE8E-07285876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B2D5-4B0C-D4C2-3733-B928005A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Cassandra Architecture</a:t>
            </a:r>
          </a:p>
          <a:p>
            <a:r>
              <a:rPr lang="en-US" dirty="0"/>
              <a:t>How data is read in Cassandra</a:t>
            </a:r>
          </a:p>
          <a:p>
            <a:r>
              <a:rPr lang="en-US" dirty="0"/>
              <a:t>How data is written in Cassandra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0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B85E-8993-9E55-6DFD-DEA2FA56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C94C-4E80-765C-1A5A-E47ECF1C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1825625"/>
            <a:ext cx="10515600" cy="4351338"/>
          </a:xfrm>
        </p:spPr>
        <p:txBody>
          <a:bodyPr/>
          <a:lstStyle/>
          <a:p>
            <a:r>
              <a:rPr lang="en-US" dirty="0"/>
              <a:t>Fast largely distributed wide column NoSQL Database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Massive Scalability(Horizontal)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No single point of failure</a:t>
            </a:r>
          </a:p>
          <a:p>
            <a:r>
              <a:rPr lang="en-US" dirty="0"/>
              <a:t>Peer to peer architecture (Ring Type architecture)</a:t>
            </a:r>
          </a:p>
          <a:p>
            <a:r>
              <a:rPr lang="en-US" dirty="0"/>
              <a:t>Automatic data distribution and replication across all nodes</a:t>
            </a:r>
          </a:p>
          <a:p>
            <a:r>
              <a:rPr lang="en-US" dirty="0"/>
              <a:t>Supports multiple data centers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24D7-44F2-1636-3D1F-C4DE528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6FF1D-B573-00A5-0357-32C81D8C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05" y="2220119"/>
            <a:ext cx="4505325" cy="35623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44AEA3-0B2D-1DA1-9631-0178053C8FEE}"/>
              </a:ext>
            </a:extLst>
          </p:cNvPr>
          <p:cNvSpPr txBox="1"/>
          <p:nvPr/>
        </p:nvSpPr>
        <p:spPr>
          <a:xfrm>
            <a:off x="688369" y="2013735"/>
            <a:ext cx="62055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Consistency : Same data must be available in all nodes in the cluster at the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Availability : Every request must get a response whether it succeeds or fails.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Partition Tolerance : The system continue to function and serve requests even if some part of the system fails.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A677-4D9B-73BA-0822-442B148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01F2-BFAE-FF77-9A1D-C8D343D0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Cassandra is not a column-oriented database but a partitioned row-store </a:t>
            </a:r>
            <a:r>
              <a:rPr lang="en-US" dirty="0" err="1"/>
              <a:t>i.e</a:t>
            </a:r>
            <a:r>
              <a:rPr lang="en-US" dirty="0"/>
              <a:t> a row has its own columns.</a:t>
            </a:r>
          </a:p>
          <a:p>
            <a:r>
              <a:rPr lang="en-US" sz="1400" dirty="0" err="1"/>
              <a:t>YourTable</a:t>
            </a:r>
            <a:r>
              <a:rPr lang="en-US" sz="1400" dirty="0"/>
              <a:t>" : {</a:t>
            </a:r>
          </a:p>
          <a:p>
            <a:r>
              <a:rPr lang="en-US" sz="1400" dirty="0"/>
              <a:t>   row1 : [{ "ID":1, "firstname":"fname1", "lastname":"lname1", "websitename":"site1", "timestamp":1582988571},{},{}]</a:t>
            </a:r>
          </a:p>
          <a:p>
            <a:r>
              <a:rPr lang="en-US" sz="1400" dirty="0"/>
              <a:t>   row2 : { "ID":2, "firstname":"fname2", "lastname":"lname2", "websitename":"site2", "timestamp":1582989563}</a:t>
            </a:r>
          </a:p>
          <a:p>
            <a:r>
              <a:rPr lang="en-US" sz="1400" dirty="0"/>
              <a:t>   row3 : { "ID":3, "firstname":"fname3", "lastname":"lname3", "websitename":"site3", "timestamp":1582989572}</a:t>
            </a:r>
          </a:p>
          <a:p>
            <a:r>
              <a:rPr lang="en-US" sz="1400" dirty="0"/>
              <a:t> }</a:t>
            </a:r>
          </a:p>
          <a:p>
            <a:r>
              <a:rPr lang="en-US" dirty="0"/>
              <a:t>The columns for every row can be variable which signifies ‘wide-column’ or column family design.</a:t>
            </a:r>
          </a:p>
          <a:p>
            <a:r>
              <a:rPr lang="en-US" dirty="0"/>
              <a:t>Any row has a partition key and a clustering key.</a:t>
            </a:r>
          </a:p>
          <a:p>
            <a:r>
              <a:rPr lang="en-US" dirty="0"/>
              <a:t>To search any row, partition key and clustering key needs to be specified in the query.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8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45C-8295-E56B-CA5F-AC00D9B9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34" y="395947"/>
            <a:ext cx="5973567" cy="156271"/>
          </a:xfrm>
        </p:spPr>
        <p:txBody>
          <a:bodyPr>
            <a:normAutofit fontScale="90000"/>
          </a:bodyPr>
          <a:lstStyle/>
          <a:p>
            <a:endParaRPr lang="en-US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B63C6-0C52-B538-F378-D942415F7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639" y="552218"/>
            <a:ext cx="5536969" cy="55296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692F4-6B69-AB9D-4D5D-457232983E15}"/>
              </a:ext>
            </a:extLst>
          </p:cNvPr>
          <p:cNvSpPr txBox="1"/>
          <p:nvPr/>
        </p:nvSpPr>
        <p:spPr>
          <a:xfrm>
            <a:off x="616449" y="1557594"/>
            <a:ext cx="6113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Every partition key is hashed (tokens) and data is stored on a specific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Data for a partition key will be stored in a particular node depending upon the hash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Data in </a:t>
            </a:r>
            <a:r>
              <a:rPr lang="en-US" sz="2800" dirty="0"/>
              <a:t>one node </a:t>
            </a:r>
            <a:r>
              <a:rPr lang="en-US" sz="2800" dirty="0">
                <a:latin typeface="+mn-lt"/>
              </a:rPr>
              <a:t>is also replicated to other nodes depending upon the replication factor specified when creating </a:t>
            </a:r>
            <a:r>
              <a:rPr lang="en-US" sz="2800" dirty="0" err="1">
                <a:latin typeface="+mn-lt"/>
              </a:rPr>
              <a:t>keyspaces</a:t>
            </a:r>
            <a:r>
              <a:rPr lang="en-US" sz="2800" dirty="0">
                <a:latin typeface="+mn-lt"/>
              </a:rPr>
              <a:t>.</a:t>
            </a:r>
          </a:p>
          <a:p>
            <a:br>
              <a:rPr lang="en-US" sz="1800" dirty="0">
                <a:latin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871-5DBD-6C6F-58DD-8C3C0DA1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A67AE-6662-7054-1F03-44EA5FD69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353" y="1027906"/>
            <a:ext cx="6380251" cy="5293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FF063-B321-3138-05D2-9A36F8FD34EC}"/>
              </a:ext>
            </a:extLst>
          </p:cNvPr>
          <p:cNvSpPr txBox="1"/>
          <p:nvPr/>
        </p:nvSpPr>
        <p:spPr>
          <a:xfrm>
            <a:off x="1212351" y="2373330"/>
            <a:ext cx="38528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under a partition key is sorted by the clustering key provided as part of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PK = partition key + clustering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18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8D3B-A8BE-7A48-51A7-01EC70AA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write in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822B-A617-6422-A000-17314253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98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Any data will be written to commit log</a:t>
            </a:r>
          </a:p>
          <a:p>
            <a:r>
              <a:rPr lang="en-US" dirty="0"/>
              <a:t>Data from commit log will be written to </a:t>
            </a:r>
            <a:r>
              <a:rPr lang="en-US" dirty="0" err="1"/>
              <a:t>memtable</a:t>
            </a:r>
            <a:r>
              <a:rPr lang="en-US" dirty="0"/>
              <a:t> and write request will be acknowledged.</a:t>
            </a:r>
          </a:p>
          <a:p>
            <a:r>
              <a:rPr lang="en-US" dirty="0"/>
              <a:t>After reaching a configurable limit, data is flushed from </a:t>
            </a:r>
            <a:r>
              <a:rPr lang="en-US" dirty="0" err="1"/>
              <a:t>memtable</a:t>
            </a:r>
            <a:r>
              <a:rPr lang="en-US" dirty="0"/>
              <a:t> to immutable </a:t>
            </a:r>
            <a:r>
              <a:rPr lang="en-US" dirty="0" err="1"/>
              <a:t>SSTables</a:t>
            </a:r>
            <a:r>
              <a:rPr lang="en-US" dirty="0"/>
              <a:t>.</a:t>
            </a:r>
          </a:p>
          <a:p>
            <a:r>
              <a:rPr lang="en-US" dirty="0"/>
              <a:t>In time, multiple </a:t>
            </a:r>
            <a:r>
              <a:rPr lang="en-US" dirty="0" err="1"/>
              <a:t>SSTables</a:t>
            </a:r>
            <a:r>
              <a:rPr lang="en-US" dirty="0"/>
              <a:t> will be created with different versions of data.</a:t>
            </a:r>
          </a:p>
          <a:p>
            <a:r>
              <a:rPr lang="en-US" dirty="0"/>
              <a:t>These </a:t>
            </a:r>
            <a:r>
              <a:rPr lang="en-US" dirty="0" err="1"/>
              <a:t>SSTables</a:t>
            </a:r>
            <a:r>
              <a:rPr lang="en-US" dirty="0"/>
              <a:t> will be merged and outdated ones will be removed on basis of latest timestamp which is called Compaction.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88C9D-4935-7D5C-EF4A-984C4433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54" y="1825625"/>
            <a:ext cx="3808288" cy="35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6845-9101-64DB-8899-37707522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 in Cassandra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3574B-D66E-0E9D-AC37-D5D985E40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043" y="1866721"/>
            <a:ext cx="8589195" cy="4351338"/>
          </a:xfrm>
        </p:spPr>
      </p:pic>
    </p:spTree>
    <p:extLst>
      <p:ext uri="{BB962C8B-B14F-4D97-AF65-F5344CB8AC3E}">
        <p14:creationId xmlns:p14="http://schemas.microsoft.com/office/powerpoint/2010/main" val="184649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1F004748C93479060AE6BA9380B63" ma:contentTypeVersion="6" ma:contentTypeDescription="Create a new document." ma:contentTypeScope="" ma:versionID="a3e1ec33cae2ff8e8682cc677af984c1">
  <xsd:schema xmlns:xsd="http://www.w3.org/2001/XMLSchema" xmlns:xs="http://www.w3.org/2001/XMLSchema" xmlns:p="http://schemas.microsoft.com/office/2006/metadata/properties" xmlns:ns2="ae879cfb-c957-4cc5-b6f3-b53717ec192c" targetNamespace="http://schemas.microsoft.com/office/2006/metadata/properties" ma:root="true" ma:fieldsID="c60202746481fc0f7275aed796edd4ac" ns2:_="">
    <xsd:import namespace="ae879cfb-c957-4cc5-b6f3-b53717ec19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79cfb-c957-4cc5-b6f3-b53717ec1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FA552F-CEB6-488F-B80C-5B390210ED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0BFA6D-949B-4563-B929-E591049CD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B8CC22-2583-4C32-B495-041F864FF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79cfb-c957-4cc5-b6f3-b53717ec1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555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Cassandra</vt:lpstr>
      <vt:lpstr>Contents</vt:lpstr>
      <vt:lpstr>Introduction</vt:lpstr>
      <vt:lpstr>CAP Theorem</vt:lpstr>
      <vt:lpstr>Cassandra Architecture</vt:lpstr>
      <vt:lpstr>PowerPoint Presentation</vt:lpstr>
      <vt:lpstr>PowerPoint Presentation</vt:lpstr>
      <vt:lpstr>Data write in Cassandra</vt:lpstr>
      <vt:lpstr>Data read in Cassandra</vt:lpstr>
      <vt:lpstr>Use cases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Cassandra</dc:title>
  <dc:creator>Nagpal, Sarthak</dc:creator>
  <cp:lastModifiedBy>Nagpal, Sarthak</cp:lastModifiedBy>
  <cp:revision>12</cp:revision>
  <dcterms:created xsi:type="dcterms:W3CDTF">2023-07-06T16:01:18Z</dcterms:created>
  <dcterms:modified xsi:type="dcterms:W3CDTF">2024-01-21T06:14:10Z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2023-07-06T16:01:19Z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3df6379b-a92a-4e95-b752-cab9cf254f3e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0x0101003CA1F004748C93479060AE6BA9380B63</vt:lpwstr>
  </property>
</Properties>
</file>