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sldIdLst>
    <p:sldId id="256" r:id="rId5"/>
    <p:sldId id="257" r:id="rId6"/>
    <p:sldId id="258" r:id="rId7"/>
    <p:sldId id="260" r:id="rId8"/>
    <p:sldId id="276" r:id="rId9"/>
    <p:sldId id="277" r:id="rId10"/>
    <p:sldId id="278" r:id="rId11"/>
    <p:sldId id="279" r:id="rId12"/>
    <p:sldId id="280" r:id="rId13"/>
    <p:sldId id="281" r:id="rId14"/>
    <p:sldId id="282" r:id="rId15"/>
    <p:sldId id="27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18"/>
  </p:normalViewPr>
  <p:slideViewPr>
    <p:cSldViewPr snapToGrid="0">
      <p:cViewPr varScale="1">
        <p:scale>
          <a:sx n="60" d="100"/>
          <a:sy n="60" d="100"/>
        </p:scale>
        <p:origin x="96" y="1176"/>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4/18/2023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4/18/2023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4/18/2023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4/18/2023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4/18/2023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4/18/2023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4/18/2023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4/18/2023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4/18/2023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4/18/2023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4/18/2023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4/18/2023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www.playframework.com/documentation/2.8.x/ScalaRouting" TargetMode="External"/><Relationship Id="rId2" Type="http://schemas.openxmlformats.org/officeDocument/2006/relationships/hyperlink" Target="https://www.playframework.com/documentation/2.8.x/Home" TargetMode="External"/><Relationship Id="rId1" Type="http://schemas.openxmlformats.org/officeDocument/2006/relationships/slideLayout" Target="../slideLayouts/slideLayout6.xml"/><Relationship Id="rId4" Type="http://schemas.openxmlformats.org/officeDocument/2006/relationships/hyperlink" Target="https://www.playframework.com/documentation/2.8.x/AkkaIntegration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hyperlink" Target="https://www.playframework.com/documentation/2.8.x/Deploying"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dirty="0"/>
              <a:t>Play Framework</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en-US" dirty="0"/>
              <a:t>Sarthak Nagpal</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CED96-2C1A-4636-8764-55857A79D627}"/>
              </a:ext>
            </a:extLst>
          </p:cNvPr>
          <p:cNvSpPr>
            <a:spLocks noGrp="1"/>
          </p:cNvSpPr>
          <p:nvPr>
            <p:ph type="title"/>
          </p:nvPr>
        </p:nvSpPr>
        <p:spPr/>
        <p:txBody>
          <a:bodyPr/>
          <a:lstStyle/>
          <a:p>
            <a:r>
              <a:rPr lang="en-US" dirty="0"/>
              <a:t>Users</a:t>
            </a:r>
          </a:p>
        </p:txBody>
      </p:sp>
      <p:sp>
        <p:nvSpPr>
          <p:cNvPr id="3" name="Content Placeholder 2">
            <a:extLst>
              <a:ext uri="{FF2B5EF4-FFF2-40B4-BE49-F238E27FC236}">
                <a16:creationId xmlns:a16="http://schemas.microsoft.com/office/drawing/2014/main" id="{95BEFE6A-C098-4233-B126-2BAA60707576}"/>
              </a:ext>
            </a:extLst>
          </p:cNvPr>
          <p:cNvSpPr>
            <a:spLocks noGrp="1"/>
          </p:cNvSpPr>
          <p:nvPr>
            <p:ph idx="1"/>
          </p:nvPr>
        </p:nvSpPr>
        <p:spPr/>
        <p:txBody>
          <a:bodyPr/>
          <a:lstStyle/>
          <a:p>
            <a:pPr marL="457200" indent="-457200">
              <a:buFont typeface="Arial" panose="020B0604020202020204" pitchFamily="34" charset="0"/>
              <a:buChar char="•"/>
            </a:pPr>
            <a:r>
              <a:rPr lang="en-US" dirty="0"/>
              <a:t>Electronic Arts(EA)</a:t>
            </a:r>
          </a:p>
          <a:p>
            <a:pPr marL="457200" indent="-457200">
              <a:buFont typeface="Arial" panose="020B0604020202020204" pitchFamily="34" charset="0"/>
              <a:buChar char="•"/>
            </a:pPr>
            <a:r>
              <a:rPr lang="en-US" dirty="0"/>
              <a:t>Guardian</a:t>
            </a:r>
          </a:p>
          <a:p>
            <a:pPr marL="457200" indent="-457200">
              <a:buFont typeface="Arial" panose="020B0604020202020204" pitchFamily="34" charset="0"/>
              <a:buChar char="•"/>
            </a:pPr>
            <a:r>
              <a:rPr lang="en-US" dirty="0"/>
              <a:t>Walmart</a:t>
            </a:r>
          </a:p>
          <a:p>
            <a:pPr marL="457200" indent="-457200">
              <a:buFont typeface="Arial" panose="020B0604020202020204" pitchFamily="34" charset="0"/>
              <a:buChar char="•"/>
            </a:pPr>
            <a:r>
              <a:rPr lang="en-US" dirty="0"/>
              <a:t>Verizon</a:t>
            </a:r>
          </a:p>
          <a:p>
            <a:pPr marL="457200" indent="-457200">
              <a:buFont typeface="Arial" panose="020B0604020202020204" pitchFamily="34" charset="0"/>
              <a:buChar char="•"/>
            </a:pPr>
            <a:r>
              <a:rPr lang="en-US" dirty="0" err="1"/>
              <a:t>Linkedin</a:t>
            </a:r>
            <a:endParaRPr lang="en-US" dirty="0"/>
          </a:p>
          <a:p>
            <a:pPr marL="457200" indent="-457200">
              <a:buFont typeface="Arial" panose="020B0604020202020204" pitchFamily="34" charset="0"/>
              <a:buChar char="•"/>
            </a:pPr>
            <a:r>
              <a:rPr lang="en-US" dirty="0"/>
              <a:t>Samsung</a:t>
            </a:r>
          </a:p>
          <a:p>
            <a:pPr marL="457200" indent="-457200">
              <a:buFont typeface="Arial" panose="020B0604020202020204" pitchFamily="34" charset="0"/>
              <a:buChar char="•"/>
            </a:pPr>
            <a:r>
              <a:rPr lang="en-US" dirty="0"/>
              <a:t>Zalando</a:t>
            </a:r>
          </a:p>
        </p:txBody>
      </p:sp>
      <p:sp>
        <p:nvSpPr>
          <p:cNvPr id="4" name="Date Placeholder 3">
            <a:extLst>
              <a:ext uri="{FF2B5EF4-FFF2-40B4-BE49-F238E27FC236}">
                <a16:creationId xmlns:a16="http://schemas.microsoft.com/office/drawing/2014/main" id="{ED6EF761-1DD7-410A-B264-5E94B7C60711}"/>
              </a:ext>
            </a:extLst>
          </p:cNvPr>
          <p:cNvSpPr>
            <a:spLocks noGrp="1"/>
          </p:cNvSpPr>
          <p:nvPr>
            <p:ph type="dt" sz="half" idx="2"/>
          </p:nvPr>
        </p:nvSpPr>
        <p:spPr/>
        <p:txBody>
          <a:bodyPr/>
          <a:lstStyle/>
          <a:p>
            <a:fld id="{8CE9AC2A-20AD-8C48-B5EB-B5322BDBCDEE}" type="datetime1">
              <a:rPr lang="en-US" smtClean="0"/>
              <a:pPr/>
              <a:t>4/18/2023</a:t>
            </a:fld>
            <a:endParaRPr lang="en-US" dirty="0"/>
          </a:p>
        </p:txBody>
      </p:sp>
      <p:sp>
        <p:nvSpPr>
          <p:cNvPr id="5" name="Footer Placeholder 4">
            <a:extLst>
              <a:ext uri="{FF2B5EF4-FFF2-40B4-BE49-F238E27FC236}">
                <a16:creationId xmlns:a16="http://schemas.microsoft.com/office/drawing/2014/main" id="{4C2633F0-491B-4462-9BA5-8C8348599794}"/>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28F79FEE-1A20-4BA1-AE04-CEF955D21AF9}"/>
              </a:ext>
            </a:extLst>
          </p:cNvPr>
          <p:cNvSpPr>
            <a:spLocks noGrp="1"/>
          </p:cNvSpPr>
          <p:nvPr>
            <p:ph type="sldNum" sz="quarter" idx="4"/>
          </p:nvPr>
        </p:nvSpPr>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3637928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50486-0E44-42EA-8436-493A76A02465}"/>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DE416479-5237-4758-A8E1-D93ACF65C05C}"/>
              </a:ext>
            </a:extLst>
          </p:cNvPr>
          <p:cNvSpPr>
            <a:spLocks noGrp="1"/>
          </p:cNvSpPr>
          <p:nvPr>
            <p:ph idx="1"/>
          </p:nvPr>
        </p:nvSpPr>
        <p:spPr/>
        <p:txBody>
          <a:bodyPr/>
          <a:lstStyle/>
          <a:p>
            <a:pPr marL="457200" indent="-457200">
              <a:buFont typeface="Arial" panose="020B0604020202020204" pitchFamily="34" charset="0"/>
              <a:buChar char="•"/>
            </a:pPr>
            <a:r>
              <a:rPr lang="en-US" dirty="0">
                <a:hlinkClick r:id="rId2"/>
              </a:rPr>
              <a:t>https://www.playframework.com/documentation/2.8.x/Home</a:t>
            </a:r>
            <a:endParaRPr lang="en-US" dirty="0"/>
          </a:p>
          <a:p>
            <a:pPr marL="457200" indent="-457200">
              <a:buFont typeface="Arial" panose="020B0604020202020204" pitchFamily="34" charset="0"/>
              <a:buChar char="•"/>
            </a:pPr>
            <a:r>
              <a:rPr lang="en-US" dirty="0">
                <a:hlinkClick r:id="rId3"/>
              </a:rPr>
              <a:t>https://www.playframework.com/documentation/2.8.x/ScalaRouting</a:t>
            </a:r>
            <a:endParaRPr lang="en-US" dirty="0"/>
          </a:p>
          <a:p>
            <a:pPr marL="457200" indent="-457200">
              <a:buFont typeface="Arial" panose="020B0604020202020204" pitchFamily="34" charset="0"/>
              <a:buChar char="•"/>
            </a:pPr>
            <a:r>
              <a:rPr lang="en-US" dirty="0">
                <a:hlinkClick r:id="rId4"/>
              </a:rPr>
              <a:t>https://www.playframework.com/documentation/2.8.x/AkkaIntegrations</a:t>
            </a:r>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sp>
        <p:nvSpPr>
          <p:cNvPr id="4" name="Date Placeholder 3">
            <a:extLst>
              <a:ext uri="{FF2B5EF4-FFF2-40B4-BE49-F238E27FC236}">
                <a16:creationId xmlns:a16="http://schemas.microsoft.com/office/drawing/2014/main" id="{170A9B21-1051-4750-90AE-0879243A0B4E}"/>
              </a:ext>
            </a:extLst>
          </p:cNvPr>
          <p:cNvSpPr>
            <a:spLocks noGrp="1"/>
          </p:cNvSpPr>
          <p:nvPr>
            <p:ph type="dt" sz="half" idx="2"/>
          </p:nvPr>
        </p:nvSpPr>
        <p:spPr/>
        <p:txBody>
          <a:bodyPr/>
          <a:lstStyle/>
          <a:p>
            <a:fld id="{8CE9AC2A-20AD-8C48-B5EB-B5322BDBCDEE}" type="datetime1">
              <a:rPr lang="en-US" smtClean="0"/>
              <a:pPr/>
              <a:t>4/18/2023</a:t>
            </a:fld>
            <a:endParaRPr lang="en-US" dirty="0"/>
          </a:p>
        </p:txBody>
      </p:sp>
      <p:sp>
        <p:nvSpPr>
          <p:cNvPr id="5" name="Footer Placeholder 4">
            <a:extLst>
              <a:ext uri="{FF2B5EF4-FFF2-40B4-BE49-F238E27FC236}">
                <a16:creationId xmlns:a16="http://schemas.microsoft.com/office/drawing/2014/main" id="{EAE35788-71DF-4E68-AB11-1BF8459B3332}"/>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82BE523-2611-4BBB-9F39-E71170271282}"/>
              </a:ext>
            </a:extLst>
          </p:cNvPr>
          <p:cNvSpPr>
            <a:spLocks noGrp="1"/>
          </p:cNvSpPr>
          <p:nvPr>
            <p:ph type="sldNum" sz="quarter" idx="4"/>
          </p:nvPr>
        </p:nvSpPr>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2554764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a:normAutofit/>
          </a:bodyPr>
          <a:lstStyle/>
          <a:p>
            <a:endParaRPr lang="en-US" dirty="0"/>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fontScale="92500" lnSpcReduction="20000"/>
          </a:bodyPr>
          <a:lstStyle/>
          <a:p>
            <a:r>
              <a:rPr lang="en-US" dirty="0"/>
              <a:t>Introduction</a:t>
            </a:r>
          </a:p>
          <a:p>
            <a:r>
              <a:rPr lang="en-US" dirty="0"/>
              <a:t>Features of Play</a:t>
            </a:r>
          </a:p>
          <a:p>
            <a:r>
              <a:rPr lang="en-US" dirty="0"/>
              <a:t>Controllers and routes</a:t>
            </a:r>
          </a:p>
          <a:p>
            <a:r>
              <a:rPr lang="en-US" dirty="0"/>
              <a:t>Database Support</a:t>
            </a:r>
          </a:p>
          <a:p>
            <a:r>
              <a:rPr lang="en-US" dirty="0"/>
              <a:t>Integration with </a:t>
            </a:r>
            <a:r>
              <a:rPr lang="en-US" dirty="0" err="1"/>
              <a:t>Akka</a:t>
            </a:r>
            <a:endParaRPr lang="en-US" dirty="0"/>
          </a:p>
          <a:p>
            <a:r>
              <a:rPr lang="en-US" dirty="0"/>
              <a:t>Creating and running a play app</a:t>
            </a:r>
          </a:p>
          <a:p>
            <a:r>
              <a:rPr lang="en-US" dirty="0"/>
              <a:t>Users</a:t>
            </a:r>
          </a:p>
          <a:p>
            <a:r>
              <a:rPr lang="en-US" dirty="0"/>
              <a:t>References</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4/18/2023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Introduction to Play</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b="0" i="0" dirty="0">
                <a:solidFill>
                  <a:srgbClr val="000000"/>
                </a:solidFill>
                <a:effectLst/>
              </a:rPr>
              <a:t>Play is a high-productivity web application framework launched in 2008 for programming languages whose code is compiled and run on the JVM, mainly Scala and Java. It integrates the components and APIs we need for modern web application development.</a:t>
            </a:r>
            <a:endParaRPr lang="en-US"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4/18/2023</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634522" y="270567"/>
            <a:ext cx="9900357" cy="1325563"/>
          </a:xfrm>
        </p:spPr>
        <p:txBody>
          <a:bodyPr/>
          <a:lstStyle/>
          <a:p>
            <a:r>
              <a:rPr lang="en-US" dirty="0"/>
              <a:t>Features of Play</a:t>
            </a:r>
          </a:p>
        </p:txBody>
      </p:sp>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fld id="{7699C8CE-7534-A244-ABE9-5BED2DFEFBDF}" type="datetime1">
              <a:rPr lang="en-US" smtClean="0"/>
              <a:t>4/18/2023</a:t>
            </a:fld>
            <a:endParaRPr lang="en-US" dirty="0"/>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4</a:t>
            </a:fld>
            <a:endParaRPr lang="en-US" dirty="0"/>
          </a:p>
        </p:txBody>
      </p:sp>
      <p:sp>
        <p:nvSpPr>
          <p:cNvPr id="8" name="Content Placeholder 7">
            <a:extLst>
              <a:ext uri="{FF2B5EF4-FFF2-40B4-BE49-F238E27FC236}">
                <a16:creationId xmlns:a16="http://schemas.microsoft.com/office/drawing/2014/main" id="{EB71A3EE-C60C-4B9F-B48B-BC972B4EF024}"/>
              </a:ext>
            </a:extLst>
          </p:cNvPr>
          <p:cNvSpPr>
            <a:spLocks noGrp="1"/>
          </p:cNvSpPr>
          <p:nvPr>
            <p:ph idx="1"/>
          </p:nvPr>
        </p:nvSpPr>
        <p:spPr>
          <a:xfrm>
            <a:off x="634522" y="1895057"/>
            <a:ext cx="9779182" cy="3366813"/>
          </a:xfrm>
        </p:spPr>
        <p:txBody>
          <a:bodyPr/>
          <a:lstStyle/>
          <a:p>
            <a:pPr marL="457200" indent="-457200">
              <a:buFont typeface="Arial" panose="020B0604020202020204" pitchFamily="34" charset="0"/>
              <a:buChar char="•"/>
            </a:pPr>
            <a:r>
              <a:rPr lang="en-US" dirty="0"/>
              <a:t>Stateless web framework (MVC)</a:t>
            </a:r>
          </a:p>
          <a:p>
            <a:pPr marL="457200" indent="-457200">
              <a:buFont typeface="Arial" panose="020B0604020202020204" pitchFamily="34" charset="0"/>
              <a:buChar char="•"/>
            </a:pPr>
            <a:r>
              <a:rPr lang="en-US" dirty="0"/>
              <a:t>Built for asynchronous programming </a:t>
            </a:r>
          </a:p>
          <a:p>
            <a:pPr marL="457200" indent="-457200">
              <a:buFont typeface="Arial" panose="020B0604020202020204" pitchFamily="34" charset="0"/>
              <a:buChar char="•"/>
            </a:pPr>
            <a:r>
              <a:rPr lang="en-US" dirty="0"/>
              <a:t>Full-stack web framework(includes model persistence, template mechanism, controller and testing)</a:t>
            </a:r>
          </a:p>
          <a:p>
            <a:pPr marL="457200" indent="-457200">
              <a:buFont typeface="Arial" panose="020B0604020202020204" pitchFamily="34" charset="0"/>
              <a:buChar char="•"/>
            </a:pPr>
            <a:r>
              <a:rPr lang="en-US" dirty="0"/>
              <a:t>Aims at being developer-friendly, hot-reload capability, fully compiled and type safe</a:t>
            </a:r>
          </a:p>
          <a:p>
            <a:pPr marL="457200" indent="-457200">
              <a:buFont typeface="Arial" panose="020B0604020202020204" pitchFamily="34" charset="0"/>
              <a:buChar char="•"/>
            </a:pPr>
            <a:r>
              <a:rPr lang="en-US" dirty="0"/>
              <a:t>Datastore and model integration</a:t>
            </a:r>
          </a:p>
        </p:txBody>
      </p:sp>
    </p:spTree>
    <p:extLst>
      <p:ext uri="{BB962C8B-B14F-4D97-AF65-F5344CB8AC3E}">
        <p14:creationId xmlns:p14="http://schemas.microsoft.com/office/powerpoint/2010/main" val="4212917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C4E5A-76D7-4A8E-8F20-89E41B7285D2}"/>
              </a:ext>
            </a:extLst>
          </p:cNvPr>
          <p:cNvSpPr>
            <a:spLocks noGrp="1"/>
          </p:cNvSpPr>
          <p:nvPr>
            <p:ph type="title"/>
          </p:nvPr>
        </p:nvSpPr>
        <p:spPr/>
        <p:txBody>
          <a:bodyPr/>
          <a:lstStyle/>
          <a:p>
            <a:r>
              <a:rPr lang="en-US" dirty="0"/>
              <a:t>Threaded vs evented web servers</a:t>
            </a:r>
          </a:p>
        </p:txBody>
      </p:sp>
      <p:sp>
        <p:nvSpPr>
          <p:cNvPr id="3" name="Content Placeholder 2">
            <a:extLst>
              <a:ext uri="{FF2B5EF4-FFF2-40B4-BE49-F238E27FC236}">
                <a16:creationId xmlns:a16="http://schemas.microsoft.com/office/drawing/2014/main" id="{35811EAA-434D-42E3-81F7-A06920557BE4}"/>
              </a:ext>
            </a:extLst>
          </p:cNvPr>
          <p:cNvSpPr>
            <a:spLocks noGrp="1"/>
          </p:cNvSpPr>
          <p:nvPr>
            <p:ph idx="1"/>
          </p:nvPr>
        </p:nvSpPr>
        <p:spPr/>
        <p:txBody>
          <a:bodyPr/>
          <a:lstStyle/>
          <a:p>
            <a:pPr marL="457200" indent="-457200">
              <a:buFont typeface="Arial" panose="020B0604020202020204" pitchFamily="34" charset="0"/>
              <a:buChar char="•"/>
            </a:pPr>
            <a:r>
              <a:rPr lang="en-US" dirty="0"/>
              <a:t>Thread pool maintains several threads and for each request, a thread is allocated until the request is completed</a:t>
            </a:r>
          </a:p>
          <a:p>
            <a:pPr marL="457200" indent="-457200">
              <a:buFont typeface="Arial" panose="020B0604020202020204" pitchFamily="34" charset="0"/>
              <a:buChar char="•"/>
            </a:pPr>
            <a:r>
              <a:rPr lang="en-US" dirty="0"/>
              <a:t>Thread is occupied but potentially idle due to long running IO requests to services</a:t>
            </a:r>
          </a:p>
          <a:p>
            <a:pPr marL="457200" indent="-457200">
              <a:buFont typeface="Arial" panose="020B0604020202020204" pitchFamily="34" charset="0"/>
              <a:buChar char="•"/>
            </a:pPr>
            <a:r>
              <a:rPr lang="en-US" dirty="0"/>
              <a:t>For evented web servers, thread is occupied only if there is something to do</a:t>
            </a:r>
          </a:p>
          <a:p>
            <a:pPr marL="457200" indent="-457200">
              <a:buFont typeface="Arial" panose="020B0604020202020204" pitchFamily="34" charset="0"/>
              <a:buChar char="•"/>
            </a:pPr>
            <a:r>
              <a:rPr lang="en-US" dirty="0"/>
              <a:t>Play incorporates the concept of work stealing where one thread steals the work of another thread if its free itself</a:t>
            </a:r>
          </a:p>
          <a:p>
            <a:pPr marL="457200" indent="-457200">
              <a:buFont typeface="Arial" panose="020B0604020202020204" pitchFamily="34" charset="0"/>
              <a:buChar char="•"/>
            </a:pPr>
            <a:r>
              <a:rPr lang="en-US" dirty="0"/>
              <a:t>Enables asynchronous, non-blocking server requests/responses</a:t>
            </a:r>
          </a:p>
        </p:txBody>
      </p:sp>
      <p:sp>
        <p:nvSpPr>
          <p:cNvPr id="4" name="Date Placeholder 3">
            <a:extLst>
              <a:ext uri="{FF2B5EF4-FFF2-40B4-BE49-F238E27FC236}">
                <a16:creationId xmlns:a16="http://schemas.microsoft.com/office/drawing/2014/main" id="{FF832D97-0139-47FD-BEF2-FE991CDF1149}"/>
              </a:ext>
            </a:extLst>
          </p:cNvPr>
          <p:cNvSpPr>
            <a:spLocks noGrp="1"/>
          </p:cNvSpPr>
          <p:nvPr>
            <p:ph type="dt" sz="half" idx="2"/>
          </p:nvPr>
        </p:nvSpPr>
        <p:spPr/>
        <p:txBody>
          <a:bodyPr/>
          <a:lstStyle/>
          <a:p>
            <a:fld id="{8CE9AC2A-20AD-8C48-B5EB-B5322BDBCDEE}" type="datetime1">
              <a:rPr lang="en-US" smtClean="0"/>
              <a:pPr/>
              <a:t>4/18/2023</a:t>
            </a:fld>
            <a:endParaRPr lang="en-US" dirty="0"/>
          </a:p>
        </p:txBody>
      </p:sp>
      <p:sp>
        <p:nvSpPr>
          <p:cNvPr id="5" name="Footer Placeholder 4">
            <a:extLst>
              <a:ext uri="{FF2B5EF4-FFF2-40B4-BE49-F238E27FC236}">
                <a16:creationId xmlns:a16="http://schemas.microsoft.com/office/drawing/2014/main" id="{C751E0F2-B3C8-44F9-AFC2-7E67A7B2DA54}"/>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2B7F8FC6-62F4-40BE-8BEC-6A496AC26EA8}"/>
              </a:ext>
            </a:extLst>
          </p:cNvPr>
          <p:cNvSpPr>
            <a:spLocks noGrp="1"/>
          </p:cNvSpPr>
          <p:nvPr>
            <p:ph type="sldNum" sz="quarter" idx="4"/>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3544926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D0BBF-46C1-4DA7-9CCA-A3C983FF683A}"/>
              </a:ext>
            </a:extLst>
          </p:cNvPr>
          <p:cNvSpPr>
            <a:spLocks noGrp="1"/>
          </p:cNvSpPr>
          <p:nvPr>
            <p:ph type="title"/>
          </p:nvPr>
        </p:nvSpPr>
        <p:spPr/>
        <p:txBody>
          <a:bodyPr/>
          <a:lstStyle/>
          <a:p>
            <a:r>
              <a:rPr lang="en-US" dirty="0"/>
              <a:t>Controllers and routes</a:t>
            </a:r>
          </a:p>
        </p:txBody>
      </p:sp>
      <p:pic>
        <p:nvPicPr>
          <p:cNvPr id="8" name="Content Placeholder 7">
            <a:extLst>
              <a:ext uri="{FF2B5EF4-FFF2-40B4-BE49-F238E27FC236}">
                <a16:creationId xmlns:a16="http://schemas.microsoft.com/office/drawing/2014/main" id="{1D69FD60-C856-4F0F-9999-D2793EAC91DB}"/>
              </a:ext>
            </a:extLst>
          </p:cNvPr>
          <p:cNvPicPr>
            <a:picLocks noGrp="1" noChangeAspect="1"/>
          </p:cNvPicPr>
          <p:nvPr>
            <p:ph idx="1"/>
          </p:nvPr>
        </p:nvPicPr>
        <p:blipFill>
          <a:blip r:embed="rId2"/>
          <a:stretch>
            <a:fillRect/>
          </a:stretch>
        </p:blipFill>
        <p:spPr>
          <a:xfrm>
            <a:off x="7599946" y="1943184"/>
            <a:ext cx="4114800" cy="3944269"/>
          </a:xfrm>
        </p:spPr>
      </p:pic>
      <p:sp>
        <p:nvSpPr>
          <p:cNvPr id="4" name="Date Placeholder 3">
            <a:extLst>
              <a:ext uri="{FF2B5EF4-FFF2-40B4-BE49-F238E27FC236}">
                <a16:creationId xmlns:a16="http://schemas.microsoft.com/office/drawing/2014/main" id="{F3DC4870-9145-48A5-B58E-32E74220A9B8}"/>
              </a:ext>
            </a:extLst>
          </p:cNvPr>
          <p:cNvSpPr>
            <a:spLocks noGrp="1"/>
          </p:cNvSpPr>
          <p:nvPr>
            <p:ph type="dt" sz="half" idx="2"/>
          </p:nvPr>
        </p:nvSpPr>
        <p:spPr/>
        <p:txBody>
          <a:bodyPr/>
          <a:lstStyle/>
          <a:p>
            <a:fld id="{8CE9AC2A-20AD-8C48-B5EB-B5322BDBCDEE}" type="datetime1">
              <a:rPr lang="en-US" smtClean="0"/>
              <a:pPr/>
              <a:t>4/18/2023</a:t>
            </a:fld>
            <a:endParaRPr lang="en-US" dirty="0"/>
          </a:p>
        </p:txBody>
      </p:sp>
      <p:sp>
        <p:nvSpPr>
          <p:cNvPr id="5" name="Footer Placeholder 4">
            <a:extLst>
              <a:ext uri="{FF2B5EF4-FFF2-40B4-BE49-F238E27FC236}">
                <a16:creationId xmlns:a16="http://schemas.microsoft.com/office/drawing/2014/main" id="{8FCD1764-B943-479F-B0AD-6C05F20F86BB}"/>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02C208D-D01C-45FF-8E27-352EE1EB0180}"/>
              </a:ext>
            </a:extLst>
          </p:cNvPr>
          <p:cNvSpPr>
            <a:spLocks noGrp="1"/>
          </p:cNvSpPr>
          <p:nvPr>
            <p:ph type="sldNum" sz="quarter" idx="4"/>
          </p:nvPr>
        </p:nvSpPr>
        <p:spPr/>
        <p:txBody>
          <a:bodyPr/>
          <a:lstStyle/>
          <a:p>
            <a:fld id="{294A09A9-5501-47C1-A89A-A340965A2BE2}" type="slidenum">
              <a:rPr lang="en-US" smtClean="0"/>
              <a:pPr/>
              <a:t>6</a:t>
            </a:fld>
            <a:endParaRPr lang="en-US" dirty="0"/>
          </a:p>
        </p:txBody>
      </p:sp>
      <p:sp>
        <p:nvSpPr>
          <p:cNvPr id="9" name="TextBox 8">
            <a:extLst>
              <a:ext uri="{FF2B5EF4-FFF2-40B4-BE49-F238E27FC236}">
                <a16:creationId xmlns:a16="http://schemas.microsoft.com/office/drawing/2014/main" id="{D7B3C6A3-0228-4CA6-A49D-8EB9149EB45F}"/>
              </a:ext>
            </a:extLst>
          </p:cNvPr>
          <p:cNvSpPr txBox="1"/>
          <p:nvPr/>
        </p:nvSpPr>
        <p:spPr>
          <a:xfrm>
            <a:off x="381000" y="1943184"/>
            <a:ext cx="6709611"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a:t>HTTP requests are forwarded from the web client to the routes(</a:t>
            </a:r>
            <a:r>
              <a:rPr lang="en-US" sz="2400" i="1" dirty="0"/>
              <a:t>in conf/routes file</a:t>
            </a:r>
            <a:r>
              <a:rPr lang="en-US" sz="2400" dirty="0"/>
              <a:t>)</a:t>
            </a:r>
          </a:p>
          <a:p>
            <a:r>
              <a:rPr lang="en-US" sz="2400" dirty="0"/>
              <a:t>Example :</a:t>
            </a:r>
          </a:p>
          <a:p>
            <a:r>
              <a:rPr lang="en-US" sz="2400" dirty="0"/>
              <a:t>   GET /clients/:id    </a:t>
            </a:r>
            <a:r>
              <a:rPr lang="en-US" sz="2400" dirty="0" err="1"/>
              <a:t>controllers.Clients.show</a:t>
            </a:r>
            <a:r>
              <a:rPr lang="en-US" sz="2400" dirty="0"/>
              <a:t>(id:    Long)</a:t>
            </a:r>
          </a:p>
          <a:p>
            <a:pPr marL="342900" indent="-342900">
              <a:buFont typeface="Arial" panose="020B0604020202020204" pitchFamily="34" charset="0"/>
              <a:buChar char="•"/>
            </a:pPr>
            <a:r>
              <a:rPr lang="en-US" sz="2400" dirty="0"/>
              <a:t>These routes will be sent to the appropriate method in the controller file</a:t>
            </a:r>
          </a:p>
          <a:p>
            <a:pPr marL="342900" indent="-342900">
              <a:buFont typeface="Arial" panose="020B0604020202020204" pitchFamily="34" charset="0"/>
              <a:buChar char="•"/>
            </a:pPr>
            <a:r>
              <a:rPr lang="en-US" sz="2400" dirty="0"/>
              <a:t>The method will return an Action value and render the it to the view</a:t>
            </a:r>
          </a:p>
        </p:txBody>
      </p:sp>
    </p:spTree>
    <p:extLst>
      <p:ext uri="{BB962C8B-B14F-4D97-AF65-F5344CB8AC3E}">
        <p14:creationId xmlns:p14="http://schemas.microsoft.com/office/powerpoint/2010/main" val="3123079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A82CD-7D75-446D-A89F-A60F85048FA3}"/>
              </a:ext>
            </a:extLst>
          </p:cNvPr>
          <p:cNvSpPr>
            <a:spLocks noGrp="1"/>
          </p:cNvSpPr>
          <p:nvPr>
            <p:ph type="title"/>
          </p:nvPr>
        </p:nvSpPr>
        <p:spPr/>
        <p:txBody>
          <a:bodyPr/>
          <a:lstStyle/>
          <a:p>
            <a:r>
              <a:rPr lang="en-US" dirty="0"/>
              <a:t>Database Support</a:t>
            </a:r>
          </a:p>
        </p:txBody>
      </p:sp>
      <p:sp>
        <p:nvSpPr>
          <p:cNvPr id="3" name="Content Placeholder 2">
            <a:extLst>
              <a:ext uri="{FF2B5EF4-FFF2-40B4-BE49-F238E27FC236}">
                <a16:creationId xmlns:a16="http://schemas.microsoft.com/office/drawing/2014/main" id="{5D1DD33E-D50A-4C99-804B-7D55F30F554B}"/>
              </a:ext>
            </a:extLst>
          </p:cNvPr>
          <p:cNvSpPr>
            <a:spLocks noGrp="1"/>
          </p:cNvSpPr>
          <p:nvPr>
            <p:ph idx="1"/>
          </p:nvPr>
        </p:nvSpPr>
        <p:spPr/>
        <p:txBody>
          <a:bodyPr/>
          <a:lstStyle/>
          <a:p>
            <a:pPr marL="457200" indent="-457200">
              <a:buFont typeface="Arial" panose="020B0604020202020204" pitchFamily="34" charset="0"/>
              <a:buChar char="•"/>
            </a:pPr>
            <a:r>
              <a:rPr lang="en-US" dirty="0"/>
              <a:t>Play has relational database access libraries such as JPA, Slick and </a:t>
            </a:r>
            <a:r>
              <a:rPr lang="en-US" dirty="0" err="1"/>
              <a:t>Anorm</a:t>
            </a:r>
            <a:r>
              <a:rPr lang="en-US" dirty="0"/>
              <a:t> providing bundling tools to access classic databases</a:t>
            </a:r>
          </a:p>
          <a:p>
            <a:pPr marL="457200" indent="-457200">
              <a:buFont typeface="Arial" panose="020B0604020202020204" pitchFamily="34" charset="0"/>
              <a:buChar char="•"/>
            </a:pPr>
            <a:r>
              <a:rPr lang="en-US" dirty="0"/>
              <a:t>It also has the capability to integrate other DB modules like ‘reactive mongo’ for asynchronous requests/responses.</a:t>
            </a:r>
          </a:p>
          <a:p>
            <a:pPr marL="457200" indent="-457200">
              <a:buFont typeface="Arial" panose="020B0604020202020204" pitchFamily="34" charset="0"/>
              <a:buChar char="•"/>
            </a:pPr>
            <a:r>
              <a:rPr lang="en-US" dirty="0"/>
              <a:t>As play is asynchronous and non-blocking, a separate thread pool and execution context must be created to access the blocking database drivers like </a:t>
            </a:r>
            <a:r>
              <a:rPr lang="en-US" dirty="0" err="1"/>
              <a:t>JDBC,etc</a:t>
            </a:r>
            <a:r>
              <a:rPr lang="en-US" dirty="0"/>
              <a:t>.</a:t>
            </a:r>
          </a:p>
        </p:txBody>
      </p:sp>
      <p:sp>
        <p:nvSpPr>
          <p:cNvPr id="4" name="Date Placeholder 3">
            <a:extLst>
              <a:ext uri="{FF2B5EF4-FFF2-40B4-BE49-F238E27FC236}">
                <a16:creationId xmlns:a16="http://schemas.microsoft.com/office/drawing/2014/main" id="{3A61C06C-5BC3-4F13-9CB3-E2D59127D4EB}"/>
              </a:ext>
            </a:extLst>
          </p:cNvPr>
          <p:cNvSpPr>
            <a:spLocks noGrp="1"/>
          </p:cNvSpPr>
          <p:nvPr>
            <p:ph type="dt" sz="half" idx="2"/>
          </p:nvPr>
        </p:nvSpPr>
        <p:spPr/>
        <p:txBody>
          <a:bodyPr/>
          <a:lstStyle/>
          <a:p>
            <a:fld id="{8CE9AC2A-20AD-8C48-B5EB-B5322BDBCDEE}" type="datetime1">
              <a:rPr lang="en-US" smtClean="0"/>
              <a:pPr/>
              <a:t>4/18/2023</a:t>
            </a:fld>
            <a:endParaRPr lang="en-US" dirty="0"/>
          </a:p>
        </p:txBody>
      </p:sp>
      <p:sp>
        <p:nvSpPr>
          <p:cNvPr id="5" name="Footer Placeholder 4">
            <a:extLst>
              <a:ext uri="{FF2B5EF4-FFF2-40B4-BE49-F238E27FC236}">
                <a16:creationId xmlns:a16="http://schemas.microsoft.com/office/drawing/2014/main" id="{7C0ABDF1-D16F-4209-ABCB-E7ED44CECDDE}"/>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033A1811-1C02-4939-AC11-3DBA6DA3EE29}"/>
              </a:ext>
            </a:extLst>
          </p:cNvPr>
          <p:cNvSpPr>
            <a:spLocks noGrp="1"/>
          </p:cNvSpPr>
          <p:nvPr>
            <p:ph type="sldNum" sz="quarter" idx="4"/>
          </p:nvPr>
        </p:nvSpPr>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579792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DD26A-0E38-4416-B08D-E4F0FECFE223}"/>
              </a:ext>
            </a:extLst>
          </p:cNvPr>
          <p:cNvSpPr>
            <a:spLocks noGrp="1"/>
          </p:cNvSpPr>
          <p:nvPr>
            <p:ph type="title"/>
          </p:nvPr>
        </p:nvSpPr>
        <p:spPr/>
        <p:txBody>
          <a:bodyPr/>
          <a:lstStyle/>
          <a:p>
            <a:r>
              <a:rPr lang="en-US" dirty="0"/>
              <a:t>Integration with </a:t>
            </a:r>
            <a:r>
              <a:rPr lang="en-US" dirty="0" err="1"/>
              <a:t>Akka</a:t>
            </a:r>
            <a:endParaRPr lang="en-US" dirty="0"/>
          </a:p>
        </p:txBody>
      </p:sp>
      <p:sp>
        <p:nvSpPr>
          <p:cNvPr id="3" name="Content Placeholder 2">
            <a:extLst>
              <a:ext uri="{FF2B5EF4-FFF2-40B4-BE49-F238E27FC236}">
                <a16:creationId xmlns:a16="http://schemas.microsoft.com/office/drawing/2014/main" id="{2885829B-D8D3-4480-AD05-0C7CD2C8BB42}"/>
              </a:ext>
            </a:extLst>
          </p:cNvPr>
          <p:cNvSpPr>
            <a:spLocks noGrp="1"/>
          </p:cNvSpPr>
          <p:nvPr>
            <p:ph idx="1"/>
          </p:nvPr>
        </p:nvSpPr>
        <p:spPr/>
        <p:txBody>
          <a:bodyPr/>
          <a:lstStyle/>
          <a:p>
            <a:pPr marL="457200" indent="-457200">
              <a:buFont typeface="Arial" panose="020B0604020202020204" pitchFamily="34" charset="0"/>
              <a:buChar char="•"/>
            </a:pPr>
            <a:r>
              <a:rPr lang="en-US" dirty="0"/>
              <a:t>Play framework is built on </a:t>
            </a:r>
            <a:r>
              <a:rPr lang="en-US" dirty="0" err="1"/>
              <a:t>akka</a:t>
            </a:r>
            <a:r>
              <a:rPr lang="en-US" dirty="0"/>
              <a:t> to process the asynchronous and non-blocking requests</a:t>
            </a:r>
          </a:p>
          <a:p>
            <a:pPr marL="457200" indent="-457200">
              <a:buFont typeface="Arial" panose="020B0604020202020204" pitchFamily="34" charset="0"/>
              <a:buChar char="•"/>
            </a:pPr>
            <a:r>
              <a:rPr lang="en-US" dirty="0" err="1"/>
              <a:t>Akka</a:t>
            </a:r>
            <a:r>
              <a:rPr lang="en-US" dirty="0"/>
              <a:t> makes it possible to write highly distributed and concurrent systems</a:t>
            </a:r>
          </a:p>
          <a:p>
            <a:pPr marL="457200" indent="-457200">
              <a:buFont typeface="Arial" panose="020B0604020202020204" pitchFamily="34" charset="0"/>
              <a:buChar char="•"/>
            </a:pPr>
            <a:r>
              <a:rPr lang="en-US" dirty="0" err="1"/>
              <a:t>Akka</a:t>
            </a:r>
            <a:r>
              <a:rPr lang="en-US" dirty="0"/>
              <a:t> actors can be created using the actor system injected via DI (</a:t>
            </a:r>
            <a:r>
              <a:rPr lang="en-US" dirty="0" err="1"/>
              <a:t>Guice</a:t>
            </a:r>
            <a:r>
              <a:rPr lang="en-US" dirty="0"/>
              <a:t>)</a:t>
            </a:r>
          </a:p>
          <a:p>
            <a:pPr marL="457200" indent="-457200">
              <a:buFont typeface="Arial" panose="020B0604020202020204" pitchFamily="34" charset="0"/>
              <a:buChar char="•"/>
            </a:pPr>
            <a:r>
              <a:rPr lang="en-US" dirty="0"/>
              <a:t>For scaling the app, cluster </a:t>
            </a:r>
            <a:r>
              <a:rPr lang="en-US" dirty="0" err="1"/>
              <a:t>sharding</a:t>
            </a:r>
            <a:r>
              <a:rPr lang="en-US" dirty="0"/>
              <a:t> can be introduced to run the app in highly distributed fashion.</a:t>
            </a:r>
          </a:p>
        </p:txBody>
      </p:sp>
      <p:sp>
        <p:nvSpPr>
          <p:cNvPr id="4" name="Date Placeholder 3">
            <a:extLst>
              <a:ext uri="{FF2B5EF4-FFF2-40B4-BE49-F238E27FC236}">
                <a16:creationId xmlns:a16="http://schemas.microsoft.com/office/drawing/2014/main" id="{90CF82F1-290B-446C-92F1-9B4E76CFEB23}"/>
              </a:ext>
            </a:extLst>
          </p:cNvPr>
          <p:cNvSpPr>
            <a:spLocks noGrp="1"/>
          </p:cNvSpPr>
          <p:nvPr>
            <p:ph type="dt" sz="half" idx="2"/>
          </p:nvPr>
        </p:nvSpPr>
        <p:spPr/>
        <p:txBody>
          <a:bodyPr/>
          <a:lstStyle/>
          <a:p>
            <a:fld id="{8CE9AC2A-20AD-8C48-B5EB-B5322BDBCDEE}" type="datetime1">
              <a:rPr lang="en-US" smtClean="0"/>
              <a:pPr/>
              <a:t>4/18/2023</a:t>
            </a:fld>
            <a:endParaRPr lang="en-US" dirty="0"/>
          </a:p>
        </p:txBody>
      </p:sp>
      <p:sp>
        <p:nvSpPr>
          <p:cNvPr id="5" name="Footer Placeholder 4">
            <a:extLst>
              <a:ext uri="{FF2B5EF4-FFF2-40B4-BE49-F238E27FC236}">
                <a16:creationId xmlns:a16="http://schemas.microsoft.com/office/drawing/2014/main" id="{5F5A668F-BC63-4504-8B3C-3470D39DBD8E}"/>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ED542E97-9CEE-4894-BC45-D59EA2A3583B}"/>
              </a:ext>
            </a:extLst>
          </p:cNvPr>
          <p:cNvSpPr>
            <a:spLocks noGrp="1"/>
          </p:cNvSpPr>
          <p:nvPr>
            <p:ph type="sldNum" sz="quarter" idx="4"/>
          </p:nvPr>
        </p:nvSpPr>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2154446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170B7-9675-4173-8908-42832D21B1C1}"/>
              </a:ext>
            </a:extLst>
          </p:cNvPr>
          <p:cNvSpPr>
            <a:spLocks noGrp="1"/>
          </p:cNvSpPr>
          <p:nvPr>
            <p:ph type="title"/>
          </p:nvPr>
        </p:nvSpPr>
        <p:spPr/>
        <p:txBody>
          <a:bodyPr/>
          <a:lstStyle/>
          <a:p>
            <a:r>
              <a:rPr lang="en-US" dirty="0"/>
              <a:t>Creating and running a Play app</a:t>
            </a:r>
          </a:p>
        </p:txBody>
      </p:sp>
      <p:sp>
        <p:nvSpPr>
          <p:cNvPr id="3" name="Content Placeholder 2">
            <a:extLst>
              <a:ext uri="{FF2B5EF4-FFF2-40B4-BE49-F238E27FC236}">
                <a16:creationId xmlns:a16="http://schemas.microsoft.com/office/drawing/2014/main" id="{13DA2BA5-05C8-44F4-A202-7A39F4032075}"/>
              </a:ext>
            </a:extLst>
          </p:cNvPr>
          <p:cNvSpPr>
            <a:spLocks noGrp="1"/>
          </p:cNvSpPr>
          <p:nvPr>
            <p:ph idx="1"/>
          </p:nvPr>
        </p:nvSpPr>
        <p:spPr/>
        <p:txBody>
          <a:bodyPr/>
          <a:lstStyle/>
          <a:p>
            <a:pPr marL="457200" indent="-457200">
              <a:buFont typeface="Arial" panose="020B0604020202020204" pitchFamily="34" charset="0"/>
              <a:buChar char="•"/>
            </a:pPr>
            <a:r>
              <a:rPr lang="en-US" dirty="0"/>
              <a:t>To create a new project : </a:t>
            </a:r>
          </a:p>
          <a:p>
            <a:r>
              <a:rPr lang="en-US" dirty="0"/>
              <a:t>sbt new </a:t>
            </a:r>
            <a:r>
              <a:rPr lang="en-US" dirty="0" err="1"/>
              <a:t>playframework</a:t>
            </a:r>
            <a:r>
              <a:rPr lang="en-US" dirty="0"/>
              <a:t>/play-scala-seed.g8</a:t>
            </a:r>
          </a:p>
          <a:p>
            <a:endParaRPr lang="en-US" dirty="0"/>
          </a:p>
          <a:p>
            <a:pPr marL="457200" indent="-457200">
              <a:buFont typeface="Arial" panose="020B0604020202020204" pitchFamily="34" charset="0"/>
              <a:buChar char="•"/>
            </a:pPr>
            <a:r>
              <a:rPr lang="en-US" dirty="0"/>
              <a:t>After the project is created:</a:t>
            </a:r>
          </a:p>
          <a:p>
            <a:r>
              <a:rPr lang="en-US" dirty="0"/>
              <a:t>Enter </a:t>
            </a:r>
            <a:r>
              <a:rPr lang="en-US" i="1" dirty="0"/>
              <a:t>sbt run</a:t>
            </a:r>
            <a:r>
              <a:rPr lang="en-US" dirty="0"/>
              <a:t> to start the Play app in dev mode and enter http:localhost:9000/ to view the welcome page. To change the port number , run </a:t>
            </a:r>
            <a:r>
              <a:rPr lang="en-US" i="1" dirty="0"/>
              <a:t>sbt “run 9001”</a:t>
            </a:r>
          </a:p>
          <a:p>
            <a:endParaRPr lang="en-US" dirty="0"/>
          </a:p>
          <a:p>
            <a:pPr marL="457200" indent="-457200">
              <a:buFont typeface="Arial" panose="020B0604020202020204" pitchFamily="34" charset="0"/>
              <a:buChar char="•"/>
            </a:pPr>
            <a:r>
              <a:rPr lang="en-US" dirty="0"/>
              <a:t>To run the app in Production mode ,visit </a:t>
            </a:r>
            <a:r>
              <a:rPr lang="en-US" dirty="0">
                <a:hlinkClick r:id="rId2"/>
              </a:rPr>
              <a:t>here</a:t>
            </a:r>
            <a:r>
              <a:rPr lang="en-US" dirty="0"/>
              <a:t>.</a:t>
            </a:r>
          </a:p>
        </p:txBody>
      </p:sp>
      <p:sp>
        <p:nvSpPr>
          <p:cNvPr id="4" name="Date Placeholder 3">
            <a:extLst>
              <a:ext uri="{FF2B5EF4-FFF2-40B4-BE49-F238E27FC236}">
                <a16:creationId xmlns:a16="http://schemas.microsoft.com/office/drawing/2014/main" id="{D6A28CA2-3588-4E54-A3D3-5337D157670C}"/>
              </a:ext>
            </a:extLst>
          </p:cNvPr>
          <p:cNvSpPr>
            <a:spLocks noGrp="1"/>
          </p:cNvSpPr>
          <p:nvPr>
            <p:ph type="dt" sz="half" idx="2"/>
          </p:nvPr>
        </p:nvSpPr>
        <p:spPr/>
        <p:txBody>
          <a:bodyPr/>
          <a:lstStyle/>
          <a:p>
            <a:fld id="{8CE9AC2A-20AD-8C48-B5EB-B5322BDBCDEE}" type="datetime1">
              <a:rPr lang="en-US" smtClean="0"/>
              <a:pPr/>
              <a:t>4/18/2023</a:t>
            </a:fld>
            <a:endParaRPr lang="en-US" dirty="0"/>
          </a:p>
        </p:txBody>
      </p:sp>
      <p:sp>
        <p:nvSpPr>
          <p:cNvPr id="5" name="Footer Placeholder 4">
            <a:extLst>
              <a:ext uri="{FF2B5EF4-FFF2-40B4-BE49-F238E27FC236}">
                <a16:creationId xmlns:a16="http://schemas.microsoft.com/office/drawing/2014/main" id="{AF10A872-39D8-4245-A805-492468B0DF1A}"/>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279D1235-E2ED-4D05-B1D4-FD460F9C8E97}"/>
              </a:ext>
            </a:extLst>
          </p:cNvPr>
          <p:cNvSpPr>
            <a:spLocks noGrp="1"/>
          </p:cNvSpPr>
          <p:nvPr>
            <p:ph type="sldNum" sz="quarter" idx="4"/>
          </p:nvPr>
        </p:nvSpPr>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3713251571"/>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3.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{B5F44691-D924-480C-80F4-DF5D4CE15D45}tf45331398_win32</Template>
  <TotalTime>68</TotalTime>
  <Words>567</Words>
  <Application>Microsoft Office PowerPoint</Application>
  <PresentationFormat>Widescreen</PresentationFormat>
  <Paragraphs>93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Tenorite</vt:lpstr>
      <vt:lpstr>Office Theme</vt:lpstr>
      <vt:lpstr>Play Framework</vt:lpstr>
      <vt:lpstr>Agenda</vt:lpstr>
      <vt:lpstr>Introduction to Play</vt:lpstr>
      <vt:lpstr>Features of Play</vt:lpstr>
      <vt:lpstr>Threaded vs evented web servers</vt:lpstr>
      <vt:lpstr>Controllers and routes</vt:lpstr>
      <vt:lpstr>Database Support</vt:lpstr>
      <vt:lpstr>Integration with Akka</vt:lpstr>
      <vt:lpstr>Creating and running a Play app</vt:lpstr>
      <vt:lpstr>Users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Play Framework</dc:title>
  <dc:creator>Nagpal, Sarthak</dc:creator>
  <cp:lastModifiedBy>Nagpal, Sarthak</cp:lastModifiedBy>
  <cp:revision>16</cp:revision>
  <dcterms:created xsi:type="dcterms:W3CDTF">2023-04-18T05:15:02Z</dcterms:created>
  <dcterms:modified xsi:type="dcterms:W3CDTF">2023-04-18T06:23:46Z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ea60d57e-af5b-4752-ac57-3e4f28ca11dc_Enabled">
    <vt:lpwstr>true</vt:lpwstr>
  </property>
  <property fmtid="{D5CDD505-2E9C-101B-9397-08002B2CF9AE}" pid="4" name="MSIP_Label_ea60d57e-af5b-4752-ac57-3e4f28ca11dc_SetDate">
    <vt:lpwstr>2023-04-18T05:15:03Z</vt:lpwstr>
  </property>
  <property fmtid="{D5CDD505-2E9C-101B-9397-08002B2CF9AE}" pid="5" name="MSIP_Label_ea60d57e-af5b-4752-ac57-3e4f28ca11dc_Method">
    <vt:lpwstr>Standard</vt:lpwstr>
  </property>
  <property fmtid="{D5CDD505-2E9C-101B-9397-08002B2CF9AE}" pid="6" name="MSIP_Label_ea60d57e-af5b-4752-ac57-3e4f28ca11dc_Name">
    <vt:lpwstr>ea60d57e-af5b-4752-ac57-3e4f28ca11dc</vt:lpwstr>
  </property>
  <property fmtid="{D5CDD505-2E9C-101B-9397-08002B2CF9AE}" pid="7" name="MSIP_Label_ea60d57e-af5b-4752-ac57-3e4f28ca11dc_SiteId">
    <vt:lpwstr>36da45f1-dd2c-4d1f-af13-5abe46b99921</vt:lpwstr>
  </property>
  <property fmtid="{D5CDD505-2E9C-101B-9397-08002B2CF9AE}" pid="8" name="MSIP_Label_ea60d57e-af5b-4752-ac57-3e4f28ca11dc_ActionId">
    <vt:lpwstr>819e46d7-43c4-4c96-8064-8ce23c478211</vt:lpwstr>
  </property>
  <property fmtid="{D5CDD505-2E9C-101B-9397-08002B2CF9AE}" pid="9" name="MSIP_Label_ea60d57e-af5b-4752-ac57-3e4f28ca11dc_ContentBits">
    <vt:lpwstr>0</vt:lpwstr>
  </property>
</Properties>
</file>