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thak Somani" initials="SS" lastIdx="2" clrIdx="0">
    <p:extLst>
      <p:ext uri="{19B8F6BF-5375-455C-9EA6-DF929625EA0E}">
        <p15:presenceInfo xmlns:p15="http://schemas.microsoft.com/office/powerpoint/2012/main" userId="f8716a8ff541dfb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51" autoAdjust="0"/>
  </p:normalViewPr>
  <p:slideViewPr>
    <p:cSldViewPr snapToGrid="0">
      <p:cViewPr varScale="1">
        <p:scale>
          <a:sx n="93" d="100"/>
          <a:sy n="93" d="100"/>
        </p:scale>
        <p:origin x="302" y="8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1021CB-EB04-4C39-A670-7270F574C09A}" type="datetimeFigureOut">
              <a:rPr lang="en-IN" smtClean="0"/>
              <a:t>27-04-2023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EDE9F-7636-4D56-A68A-CE4C22E1D98B}" type="slidenum">
              <a:rPr lang="en-IN" smtClean="0"/>
              <a:t>‹#›</a:t>
            </a:fld>
            <a:endParaRPr lang="en-IN"/>
          </a:p>
        </p:txBody>
      </p:sp>
    </p:spTree>
    <p:extLst>
      <p:ext uri="{BB962C8B-B14F-4D97-AF65-F5344CB8AC3E}">
        <p14:creationId xmlns:p14="http://schemas.microsoft.com/office/powerpoint/2010/main" val="1494233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E5EDE9F-7636-4D56-A68A-CE4C22E1D98B}" type="slidenum">
              <a:rPr lang="en-IN" smtClean="0"/>
              <a:t>6</a:t>
            </a:fld>
            <a:endParaRPr lang="en-IN"/>
          </a:p>
        </p:txBody>
      </p:sp>
    </p:spTree>
    <p:extLst>
      <p:ext uri="{BB962C8B-B14F-4D97-AF65-F5344CB8AC3E}">
        <p14:creationId xmlns:p14="http://schemas.microsoft.com/office/powerpoint/2010/main" val="1661525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B7D6A-A860-473B-E70E-A2BD5D1517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327137E-A15D-2720-CB59-2883C1E74D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189CB81-25A7-BC8B-5B26-E846BFD45071}"/>
              </a:ext>
            </a:extLst>
          </p:cNvPr>
          <p:cNvSpPr>
            <a:spLocks noGrp="1"/>
          </p:cNvSpPr>
          <p:nvPr>
            <p:ph type="dt" sz="half" idx="10"/>
          </p:nvPr>
        </p:nvSpPr>
        <p:spPr/>
        <p:txBody>
          <a:bodyPr/>
          <a:lstStyle/>
          <a:p>
            <a:fld id="{5E84D544-DBB1-4E7D-A807-4ACF98BF2F6A}" type="datetimeFigureOut">
              <a:rPr lang="en-IN" smtClean="0"/>
              <a:t>26-04-2023</a:t>
            </a:fld>
            <a:endParaRPr lang="en-IN"/>
          </a:p>
        </p:txBody>
      </p:sp>
      <p:sp>
        <p:nvSpPr>
          <p:cNvPr id="5" name="Footer Placeholder 4">
            <a:extLst>
              <a:ext uri="{FF2B5EF4-FFF2-40B4-BE49-F238E27FC236}">
                <a16:creationId xmlns:a16="http://schemas.microsoft.com/office/drawing/2014/main" id="{6B5B67F3-3E19-4DD9-83AE-5AAFFFE43C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90579D-572B-BE92-2B5D-1F79286C1D43}"/>
              </a:ext>
            </a:extLst>
          </p:cNvPr>
          <p:cNvSpPr>
            <a:spLocks noGrp="1"/>
          </p:cNvSpPr>
          <p:nvPr>
            <p:ph type="sldNum" sz="quarter" idx="12"/>
          </p:nvPr>
        </p:nvSpPr>
        <p:spPr/>
        <p:txBody>
          <a:bodyPr/>
          <a:lstStyle/>
          <a:p>
            <a:fld id="{A30B2440-E2C7-48FA-B05A-15473839B745}" type="slidenum">
              <a:rPr lang="en-IN" smtClean="0"/>
              <a:t>‹#›</a:t>
            </a:fld>
            <a:endParaRPr lang="en-IN"/>
          </a:p>
        </p:txBody>
      </p:sp>
    </p:spTree>
    <p:extLst>
      <p:ext uri="{BB962C8B-B14F-4D97-AF65-F5344CB8AC3E}">
        <p14:creationId xmlns:p14="http://schemas.microsoft.com/office/powerpoint/2010/main" val="2483272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F271C-A6ED-AA67-869C-77B92AE098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39D90E-41E0-C472-8D06-3BF3146072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52C706-1C55-447F-515F-F8333FABED75}"/>
              </a:ext>
            </a:extLst>
          </p:cNvPr>
          <p:cNvSpPr>
            <a:spLocks noGrp="1"/>
          </p:cNvSpPr>
          <p:nvPr>
            <p:ph type="dt" sz="half" idx="10"/>
          </p:nvPr>
        </p:nvSpPr>
        <p:spPr/>
        <p:txBody>
          <a:bodyPr/>
          <a:lstStyle/>
          <a:p>
            <a:fld id="{5E84D544-DBB1-4E7D-A807-4ACF98BF2F6A}" type="datetimeFigureOut">
              <a:rPr lang="en-IN" smtClean="0"/>
              <a:t>26-04-2023</a:t>
            </a:fld>
            <a:endParaRPr lang="en-IN"/>
          </a:p>
        </p:txBody>
      </p:sp>
      <p:sp>
        <p:nvSpPr>
          <p:cNvPr id="5" name="Footer Placeholder 4">
            <a:extLst>
              <a:ext uri="{FF2B5EF4-FFF2-40B4-BE49-F238E27FC236}">
                <a16:creationId xmlns:a16="http://schemas.microsoft.com/office/drawing/2014/main" id="{4EA8A425-C469-7601-0611-0229B56463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8277E6-DE49-9FA8-76D6-EA2BE3E9168C}"/>
              </a:ext>
            </a:extLst>
          </p:cNvPr>
          <p:cNvSpPr>
            <a:spLocks noGrp="1"/>
          </p:cNvSpPr>
          <p:nvPr>
            <p:ph type="sldNum" sz="quarter" idx="12"/>
          </p:nvPr>
        </p:nvSpPr>
        <p:spPr/>
        <p:txBody>
          <a:bodyPr/>
          <a:lstStyle/>
          <a:p>
            <a:fld id="{A30B2440-E2C7-48FA-B05A-15473839B745}" type="slidenum">
              <a:rPr lang="en-IN" smtClean="0"/>
              <a:t>‹#›</a:t>
            </a:fld>
            <a:endParaRPr lang="en-IN"/>
          </a:p>
        </p:txBody>
      </p:sp>
    </p:spTree>
    <p:extLst>
      <p:ext uri="{BB962C8B-B14F-4D97-AF65-F5344CB8AC3E}">
        <p14:creationId xmlns:p14="http://schemas.microsoft.com/office/powerpoint/2010/main" val="382113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C5ACAE-2F40-6AEA-EB08-25A787B0C2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B4B21B-7461-2272-42E4-C3A959CFFF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548680-00F1-2823-0911-A475620AA025}"/>
              </a:ext>
            </a:extLst>
          </p:cNvPr>
          <p:cNvSpPr>
            <a:spLocks noGrp="1"/>
          </p:cNvSpPr>
          <p:nvPr>
            <p:ph type="dt" sz="half" idx="10"/>
          </p:nvPr>
        </p:nvSpPr>
        <p:spPr/>
        <p:txBody>
          <a:bodyPr/>
          <a:lstStyle/>
          <a:p>
            <a:fld id="{5E84D544-DBB1-4E7D-A807-4ACF98BF2F6A}" type="datetimeFigureOut">
              <a:rPr lang="en-IN" smtClean="0"/>
              <a:t>26-04-2023</a:t>
            </a:fld>
            <a:endParaRPr lang="en-IN"/>
          </a:p>
        </p:txBody>
      </p:sp>
      <p:sp>
        <p:nvSpPr>
          <p:cNvPr id="5" name="Footer Placeholder 4">
            <a:extLst>
              <a:ext uri="{FF2B5EF4-FFF2-40B4-BE49-F238E27FC236}">
                <a16:creationId xmlns:a16="http://schemas.microsoft.com/office/drawing/2014/main" id="{7043C563-07B9-04DB-527F-2AB9724A8D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A74AF6-34C8-893B-C1A9-7E85175BEC50}"/>
              </a:ext>
            </a:extLst>
          </p:cNvPr>
          <p:cNvSpPr>
            <a:spLocks noGrp="1"/>
          </p:cNvSpPr>
          <p:nvPr>
            <p:ph type="sldNum" sz="quarter" idx="12"/>
          </p:nvPr>
        </p:nvSpPr>
        <p:spPr/>
        <p:txBody>
          <a:bodyPr/>
          <a:lstStyle/>
          <a:p>
            <a:fld id="{A30B2440-E2C7-48FA-B05A-15473839B745}" type="slidenum">
              <a:rPr lang="en-IN" smtClean="0"/>
              <a:t>‹#›</a:t>
            </a:fld>
            <a:endParaRPr lang="en-IN"/>
          </a:p>
        </p:txBody>
      </p:sp>
    </p:spTree>
    <p:extLst>
      <p:ext uri="{BB962C8B-B14F-4D97-AF65-F5344CB8AC3E}">
        <p14:creationId xmlns:p14="http://schemas.microsoft.com/office/powerpoint/2010/main" val="1452760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A8A90-1253-C7A9-475B-031F000B46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9F162D-4304-3B5E-AFEE-2EDB595A85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0693FB-99B5-6B97-3003-34B5290AD5E9}"/>
              </a:ext>
            </a:extLst>
          </p:cNvPr>
          <p:cNvSpPr>
            <a:spLocks noGrp="1"/>
          </p:cNvSpPr>
          <p:nvPr>
            <p:ph type="dt" sz="half" idx="10"/>
          </p:nvPr>
        </p:nvSpPr>
        <p:spPr/>
        <p:txBody>
          <a:bodyPr/>
          <a:lstStyle/>
          <a:p>
            <a:fld id="{5E84D544-DBB1-4E7D-A807-4ACF98BF2F6A}" type="datetimeFigureOut">
              <a:rPr lang="en-IN" smtClean="0"/>
              <a:t>26-04-2023</a:t>
            </a:fld>
            <a:endParaRPr lang="en-IN"/>
          </a:p>
        </p:txBody>
      </p:sp>
      <p:sp>
        <p:nvSpPr>
          <p:cNvPr id="5" name="Footer Placeholder 4">
            <a:extLst>
              <a:ext uri="{FF2B5EF4-FFF2-40B4-BE49-F238E27FC236}">
                <a16:creationId xmlns:a16="http://schemas.microsoft.com/office/drawing/2014/main" id="{4C1E7480-30D2-0BB2-7334-9E49FECB88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30F997-9301-0699-C4DD-AC1715DA1012}"/>
              </a:ext>
            </a:extLst>
          </p:cNvPr>
          <p:cNvSpPr>
            <a:spLocks noGrp="1"/>
          </p:cNvSpPr>
          <p:nvPr>
            <p:ph type="sldNum" sz="quarter" idx="12"/>
          </p:nvPr>
        </p:nvSpPr>
        <p:spPr/>
        <p:txBody>
          <a:bodyPr/>
          <a:lstStyle/>
          <a:p>
            <a:fld id="{A30B2440-E2C7-48FA-B05A-15473839B745}" type="slidenum">
              <a:rPr lang="en-IN" smtClean="0"/>
              <a:t>‹#›</a:t>
            </a:fld>
            <a:endParaRPr lang="en-IN"/>
          </a:p>
        </p:txBody>
      </p:sp>
    </p:spTree>
    <p:extLst>
      <p:ext uri="{BB962C8B-B14F-4D97-AF65-F5344CB8AC3E}">
        <p14:creationId xmlns:p14="http://schemas.microsoft.com/office/powerpoint/2010/main" val="1468845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2E6B-70AE-3434-A52E-B2016D5473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0328755-F40E-2058-31AC-140584F675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CD37A1-3947-5E54-71D3-91142CFF1855}"/>
              </a:ext>
            </a:extLst>
          </p:cNvPr>
          <p:cNvSpPr>
            <a:spLocks noGrp="1"/>
          </p:cNvSpPr>
          <p:nvPr>
            <p:ph type="dt" sz="half" idx="10"/>
          </p:nvPr>
        </p:nvSpPr>
        <p:spPr/>
        <p:txBody>
          <a:bodyPr/>
          <a:lstStyle/>
          <a:p>
            <a:fld id="{5E84D544-DBB1-4E7D-A807-4ACF98BF2F6A}" type="datetimeFigureOut">
              <a:rPr lang="en-IN" smtClean="0"/>
              <a:t>26-04-2023</a:t>
            </a:fld>
            <a:endParaRPr lang="en-IN"/>
          </a:p>
        </p:txBody>
      </p:sp>
      <p:sp>
        <p:nvSpPr>
          <p:cNvPr id="5" name="Footer Placeholder 4">
            <a:extLst>
              <a:ext uri="{FF2B5EF4-FFF2-40B4-BE49-F238E27FC236}">
                <a16:creationId xmlns:a16="http://schemas.microsoft.com/office/drawing/2014/main" id="{993E11EB-0D01-4C05-D780-383C4BDDA3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68BAEE-189B-A117-1712-7F2EBD5C9552}"/>
              </a:ext>
            </a:extLst>
          </p:cNvPr>
          <p:cNvSpPr>
            <a:spLocks noGrp="1"/>
          </p:cNvSpPr>
          <p:nvPr>
            <p:ph type="sldNum" sz="quarter" idx="12"/>
          </p:nvPr>
        </p:nvSpPr>
        <p:spPr/>
        <p:txBody>
          <a:bodyPr/>
          <a:lstStyle/>
          <a:p>
            <a:fld id="{A30B2440-E2C7-48FA-B05A-15473839B745}" type="slidenum">
              <a:rPr lang="en-IN" smtClean="0"/>
              <a:t>‹#›</a:t>
            </a:fld>
            <a:endParaRPr lang="en-IN"/>
          </a:p>
        </p:txBody>
      </p:sp>
    </p:spTree>
    <p:extLst>
      <p:ext uri="{BB962C8B-B14F-4D97-AF65-F5344CB8AC3E}">
        <p14:creationId xmlns:p14="http://schemas.microsoft.com/office/powerpoint/2010/main" val="2211440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1B864-4002-11DF-F3BC-1799669E34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1A34D3-2FDF-1174-F7C3-252BD6ABF0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AF2FDC9-D94C-5C1B-E3CC-1A2B6B2DB7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F4D376-F93A-AA05-0783-A599F6393AF3}"/>
              </a:ext>
            </a:extLst>
          </p:cNvPr>
          <p:cNvSpPr>
            <a:spLocks noGrp="1"/>
          </p:cNvSpPr>
          <p:nvPr>
            <p:ph type="dt" sz="half" idx="10"/>
          </p:nvPr>
        </p:nvSpPr>
        <p:spPr/>
        <p:txBody>
          <a:bodyPr/>
          <a:lstStyle/>
          <a:p>
            <a:fld id="{5E84D544-DBB1-4E7D-A807-4ACF98BF2F6A}" type="datetimeFigureOut">
              <a:rPr lang="en-IN" smtClean="0"/>
              <a:t>26-04-2023</a:t>
            </a:fld>
            <a:endParaRPr lang="en-IN"/>
          </a:p>
        </p:txBody>
      </p:sp>
      <p:sp>
        <p:nvSpPr>
          <p:cNvPr id="6" name="Footer Placeholder 5">
            <a:extLst>
              <a:ext uri="{FF2B5EF4-FFF2-40B4-BE49-F238E27FC236}">
                <a16:creationId xmlns:a16="http://schemas.microsoft.com/office/drawing/2014/main" id="{770CA3EB-8BF3-A2E0-7297-79DAE60F80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DC91B1-2089-3C78-384F-5297802AA2CD}"/>
              </a:ext>
            </a:extLst>
          </p:cNvPr>
          <p:cNvSpPr>
            <a:spLocks noGrp="1"/>
          </p:cNvSpPr>
          <p:nvPr>
            <p:ph type="sldNum" sz="quarter" idx="12"/>
          </p:nvPr>
        </p:nvSpPr>
        <p:spPr/>
        <p:txBody>
          <a:bodyPr/>
          <a:lstStyle/>
          <a:p>
            <a:fld id="{A30B2440-E2C7-48FA-B05A-15473839B745}" type="slidenum">
              <a:rPr lang="en-IN" smtClean="0"/>
              <a:t>‹#›</a:t>
            </a:fld>
            <a:endParaRPr lang="en-IN"/>
          </a:p>
        </p:txBody>
      </p:sp>
    </p:spTree>
    <p:extLst>
      <p:ext uri="{BB962C8B-B14F-4D97-AF65-F5344CB8AC3E}">
        <p14:creationId xmlns:p14="http://schemas.microsoft.com/office/powerpoint/2010/main" val="696987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E1EE-6582-0DC7-7580-43BA191152E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DBBD3C-4189-CF55-F924-864962CB51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7B6670-5CA7-7D4F-D04A-FC069A5945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2CB52D1-EE2A-BE5F-3180-982CACB84B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16388F-0C29-FE93-5AC2-8A403DDEB2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FD71A2D-C37E-845F-85FB-199497703C10}"/>
              </a:ext>
            </a:extLst>
          </p:cNvPr>
          <p:cNvSpPr>
            <a:spLocks noGrp="1"/>
          </p:cNvSpPr>
          <p:nvPr>
            <p:ph type="dt" sz="half" idx="10"/>
          </p:nvPr>
        </p:nvSpPr>
        <p:spPr/>
        <p:txBody>
          <a:bodyPr/>
          <a:lstStyle/>
          <a:p>
            <a:fld id="{5E84D544-DBB1-4E7D-A807-4ACF98BF2F6A}" type="datetimeFigureOut">
              <a:rPr lang="en-IN" smtClean="0"/>
              <a:t>26-04-2023</a:t>
            </a:fld>
            <a:endParaRPr lang="en-IN"/>
          </a:p>
        </p:txBody>
      </p:sp>
      <p:sp>
        <p:nvSpPr>
          <p:cNvPr id="8" name="Footer Placeholder 7">
            <a:extLst>
              <a:ext uri="{FF2B5EF4-FFF2-40B4-BE49-F238E27FC236}">
                <a16:creationId xmlns:a16="http://schemas.microsoft.com/office/drawing/2014/main" id="{DEDDCAED-8E42-F1AF-25BF-64DF72F847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CDDF75D-FCD8-B936-93DC-D295F7D8D783}"/>
              </a:ext>
            </a:extLst>
          </p:cNvPr>
          <p:cNvSpPr>
            <a:spLocks noGrp="1"/>
          </p:cNvSpPr>
          <p:nvPr>
            <p:ph type="sldNum" sz="quarter" idx="12"/>
          </p:nvPr>
        </p:nvSpPr>
        <p:spPr/>
        <p:txBody>
          <a:bodyPr/>
          <a:lstStyle/>
          <a:p>
            <a:fld id="{A30B2440-E2C7-48FA-B05A-15473839B745}" type="slidenum">
              <a:rPr lang="en-IN" smtClean="0"/>
              <a:t>‹#›</a:t>
            </a:fld>
            <a:endParaRPr lang="en-IN"/>
          </a:p>
        </p:txBody>
      </p:sp>
    </p:spTree>
    <p:extLst>
      <p:ext uri="{BB962C8B-B14F-4D97-AF65-F5344CB8AC3E}">
        <p14:creationId xmlns:p14="http://schemas.microsoft.com/office/powerpoint/2010/main" val="2782811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91458-B19A-6087-C1B5-E894B9111A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C5D1B3B-0C87-F784-F00A-84EA1591561C}"/>
              </a:ext>
            </a:extLst>
          </p:cNvPr>
          <p:cNvSpPr>
            <a:spLocks noGrp="1"/>
          </p:cNvSpPr>
          <p:nvPr>
            <p:ph type="dt" sz="half" idx="10"/>
          </p:nvPr>
        </p:nvSpPr>
        <p:spPr/>
        <p:txBody>
          <a:bodyPr/>
          <a:lstStyle/>
          <a:p>
            <a:fld id="{5E84D544-DBB1-4E7D-A807-4ACF98BF2F6A}" type="datetimeFigureOut">
              <a:rPr lang="en-IN" smtClean="0"/>
              <a:t>26-04-2023</a:t>
            </a:fld>
            <a:endParaRPr lang="en-IN"/>
          </a:p>
        </p:txBody>
      </p:sp>
      <p:sp>
        <p:nvSpPr>
          <p:cNvPr id="4" name="Footer Placeholder 3">
            <a:extLst>
              <a:ext uri="{FF2B5EF4-FFF2-40B4-BE49-F238E27FC236}">
                <a16:creationId xmlns:a16="http://schemas.microsoft.com/office/drawing/2014/main" id="{C86EA2B5-F27A-4C23-79F7-B4D19043D1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AA44F1D-D0CA-2C63-7B08-DA9B4BB4DE33}"/>
              </a:ext>
            </a:extLst>
          </p:cNvPr>
          <p:cNvSpPr>
            <a:spLocks noGrp="1"/>
          </p:cNvSpPr>
          <p:nvPr>
            <p:ph type="sldNum" sz="quarter" idx="12"/>
          </p:nvPr>
        </p:nvSpPr>
        <p:spPr/>
        <p:txBody>
          <a:bodyPr/>
          <a:lstStyle/>
          <a:p>
            <a:fld id="{A30B2440-E2C7-48FA-B05A-15473839B745}" type="slidenum">
              <a:rPr lang="en-IN" smtClean="0"/>
              <a:t>‹#›</a:t>
            </a:fld>
            <a:endParaRPr lang="en-IN"/>
          </a:p>
        </p:txBody>
      </p:sp>
    </p:spTree>
    <p:extLst>
      <p:ext uri="{BB962C8B-B14F-4D97-AF65-F5344CB8AC3E}">
        <p14:creationId xmlns:p14="http://schemas.microsoft.com/office/powerpoint/2010/main" val="1340258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205344-6F2B-63BF-D56A-E08C9278D3E9}"/>
              </a:ext>
            </a:extLst>
          </p:cNvPr>
          <p:cNvSpPr>
            <a:spLocks noGrp="1"/>
          </p:cNvSpPr>
          <p:nvPr>
            <p:ph type="dt" sz="half" idx="10"/>
          </p:nvPr>
        </p:nvSpPr>
        <p:spPr/>
        <p:txBody>
          <a:bodyPr/>
          <a:lstStyle/>
          <a:p>
            <a:fld id="{5E84D544-DBB1-4E7D-A807-4ACF98BF2F6A}" type="datetimeFigureOut">
              <a:rPr lang="en-IN" smtClean="0"/>
              <a:t>26-04-2023</a:t>
            </a:fld>
            <a:endParaRPr lang="en-IN"/>
          </a:p>
        </p:txBody>
      </p:sp>
      <p:sp>
        <p:nvSpPr>
          <p:cNvPr id="3" name="Footer Placeholder 2">
            <a:extLst>
              <a:ext uri="{FF2B5EF4-FFF2-40B4-BE49-F238E27FC236}">
                <a16:creationId xmlns:a16="http://schemas.microsoft.com/office/drawing/2014/main" id="{22D768AF-65C8-6C06-003C-A60301DFF00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F8584B8-DBA5-0D5B-9486-CB16F244E6EF}"/>
              </a:ext>
            </a:extLst>
          </p:cNvPr>
          <p:cNvSpPr>
            <a:spLocks noGrp="1"/>
          </p:cNvSpPr>
          <p:nvPr>
            <p:ph type="sldNum" sz="quarter" idx="12"/>
          </p:nvPr>
        </p:nvSpPr>
        <p:spPr/>
        <p:txBody>
          <a:bodyPr/>
          <a:lstStyle/>
          <a:p>
            <a:fld id="{A30B2440-E2C7-48FA-B05A-15473839B745}" type="slidenum">
              <a:rPr lang="en-IN" smtClean="0"/>
              <a:t>‹#›</a:t>
            </a:fld>
            <a:endParaRPr lang="en-IN"/>
          </a:p>
        </p:txBody>
      </p:sp>
    </p:spTree>
    <p:extLst>
      <p:ext uri="{BB962C8B-B14F-4D97-AF65-F5344CB8AC3E}">
        <p14:creationId xmlns:p14="http://schemas.microsoft.com/office/powerpoint/2010/main" val="2376954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8C46C-F673-5942-0DC6-A11E98DD06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C7B546-C3BB-4C2A-DBBE-327C1C2572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3272666-D513-C642-E547-5BFCB7B861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81B28F-4E7A-CF3C-2D5C-DBBEDBD57641}"/>
              </a:ext>
            </a:extLst>
          </p:cNvPr>
          <p:cNvSpPr>
            <a:spLocks noGrp="1"/>
          </p:cNvSpPr>
          <p:nvPr>
            <p:ph type="dt" sz="half" idx="10"/>
          </p:nvPr>
        </p:nvSpPr>
        <p:spPr/>
        <p:txBody>
          <a:bodyPr/>
          <a:lstStyle/>
          <a:p>
            <a:fld id="{5E84D544-DBB1-4E7D-A807-4ACF98BF2F6A}" type="datetimeFigureOut">
              <a:rPr lang="en-IN" smtClean="0"/>
              <a:t>26-04-2023</a:t>
            </a:fld>
            <a:endParaRPr lang="en-IN"/>
          </a:p>
        </p:txBody>
      </p:sp>
      <p:sp>
        <p:nvSpPr>
          <p:cNvPr id="6" name="Footer Placeholder 5">
            <a:extLst>
              <a:ext uri="{FF2B5EF4-FFF2-40B4-BE49-F238E27FC236}">
                <a16:creationId xmlns:a16="http://schemas.microsoft.com/office/drawing/2014/main" id="{255EBFF4-912C-B349-82E5-9D6392F5DA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55AA2D-063E-1D07-7832-9D5056741138}"/>
              </a:ext>
            </a:extLst>
          </p:cNvPr>
          <p:cNvSpPr>
            <a:spLocks noGrp="1"/>
          </p:cNvSpPr>
          <p:nvPr>
            <p:ph type="sldNum" sz="quarter" idx="12"/>
          </p:nvPr>
        </p:nvSpPr>
        <p:spPr/>
        <p:txBody>
          <a:bodyPr/>
          <a:lstStyle/>
          <a:p>
            <a:fld id="{A30B2440-E2C7-48FA-B05A-15473839B745}" type="slidenum">
              <a:rPr lang="en-IN" smtClean="0"/>
              <a:t>‹#›</a:t>
            </a:fld>
            <a:endParaRPr lang="en-IN"/>
          </a:p>
        </p:txBody>
      </p:sp>
    </p:spTree>
    <p:extLst>
      <p:ext uri="{BB962C8B-B14F-4D97-AF65-F5344CB8AC3E}">
        <p14:creationId xmlns:p14="http://schemas.microsoft.com/office/powerpoint/2010/main" val="3543213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D6380-30C8-618E-EDB8-4C1774885D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0649E75-B0EE-3559-AC45-1894FC07A9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AA806DB-3E79-288E-694F-29DCECC560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56A15E-D709-0CDC-3B8D-0A85BD18C2F4}"/>
              </a:ext>
            </a:extLst>
          </p:cNvPr>
          <p:cNvSpPr>
            <a:spLocks noGrp="1"/>
          </p:cNvSpPr>
          <p:nvPr>
            <p:ph type="dt" sz="half" idx="10"/>
          </p:nvPr>
        </p:nvSpPr>
        <p:spPr/>
        <p:txBody>
          <a:bodyPr/>
          <a:lstStyle/>
          <a:p>
            <a:fld id="{5E84D544-DBB1-4E7D-A807-4ACF98BF2F6A}" type="datetimeFigureOut">
              <a:rPr lang="en-IN" smtClean="0"/>
              <a:t>26-04-2023</a:t>
            </a:fld>
            <a:endParaRPr lang="en-IN"/>
          </a:p>
        </p:txBody>
      </p:sp>
      <p:sp>
        <p:nvSpPr>
          <p:cNvPr id="6" name="Footer Placeholder 5">
            <a:extLst>
              <a:ext uri="{FF2B5EF4-FFF2-40B4-BE49-F238E27FC236}">
                <a16:creationId xmlns:a16="http://schemas.microsoft.com/office/drawing/2014/main" id="{28F086F4-D215-549C-013E-751F76F2D7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2FEC77-82DE-11BC-452A-AB07FF0EE0F5}"/>
              </a:ext>
            </a:extLst>
          </p:cNvPr>
          <p:cNvSpPr>
            <a:spLocks noGrp="1"/>
          </p:cNvSpPr>
          <p:nvPr>
            <p:ph type="sldNum" sz="quarter" idx="12"/>
          </p:nvPr>
        </p:nvSpPr>
        <p:spPr/>
        <p:txBody>
          <a:bodyPr/>
          <a:lstStyle/>
          <a:p>
            <a:fld id="{A30B2440-E2C7-48FA-B05A-15473839B745}" type="slidenum">
              <a:rPr lang="en-IN" smtClean="0"/>
              <a:t>‹#›</a:t>
            </a:fld>
            <a:endParaRPr lang="en-IN"/>
          </a:p>
        </p:txBody>
      </p:sp>
    </p:spTree>
    <p:extLst>
      <p:ext uri="{BB962C8B-B14F-4D97-AF65-F5344CB8AC3E}">
        <p14:creationId xmlns:p14="http://schemas.microsoft.com/office/powerpoint/2010/main" val="4066912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79D19E-023E-9A76-2A87-F2899AE323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CA7962-AAB3-87B9-D857-E8FC8836B5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36755B-B32E-B3FF-68FF-D23C0A8861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84D544-DBB1-4E7D-A807-4ACF98BF2F6A}" type="datetimeFigureOut">
              <a:rPr lang="en-IN" smtClean="0"/>
              <a:t>26-04-2023</a:t>
            </a:fld>
            <a:endParaRPr lang="en-IN"/>
          </a:p>
        </p:txBody>
      </p:sp>
      <p:sp>
        <p:nvSpPr>
          <p:cNvPr id="5" name="Footer Placeholder 4">
            <a:extLst>
              <a:ext uri="{FF2B5EF4-FFF2-40B4-BE49-F238E27FC236}">
                <a16:creationId xmlns:a16="http://schemas.microsoft.com/office/drawing/2014/main" id="{E2A58B52-1F57-584F-4EAF-B9CF33FCF4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5783251-DEF9-B376-960A-16BAB0406A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B2440-E2C7-48FA-B05A-15473839B745}" type="slidenum">
              <a:rPr lang="en-IN" smtClean="0"/>
              <a:t>‹#›</a:t>
            </a:fld>
            <a:endParaRPr lang="en-IN"/>
          </a:p>
        </p:txBody>
      </p:sp>
    </p:spTree>
    <p:extLst>
      <p:ext uri="{BB962C8B-B14F-4D97-AF65-F5344CB8AC3E}">
        <p14:creationId xmlns:p14="http://schemas.microsoft.com/office/powerpoint/2010/main" val="2329900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ampled.com/bulk-rna-sequencing-vs-single-cell-rna-sequencing/#:~:text=So%2C%20Bulk%20RNA%20sequencing%20(bulk,gene%20expression%20in%20individual%20cells" TargetMode="External"/><Relationship Id="rId2" Type="http://schemas.openxmlformats.org/officeDocument/2006/relationships/hyperlink" Target="https://bioinformaticsworkbook.org/dataAnalysis/RNA-Seq/RNA-SeqIntro/RNAseq-intro#gsc.tab=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3BD21-3F7E-45BC-28EE-39F966667ACF}"/>
              </a:ext>
            </a:extLst>
          </p:cNvPr>
          <p:cNvSpPr>
            <a:spLocks noGrp="1"/>
          </p:cNvSpPr>
          <p:nvPr>
            <p:ph type="ctrTitle"/>
          </p:nvPr>
        </p:nvSpPr>
        <p:spPr/>
        <p:txBody>
          <a:bodyPr/>
          <a:lstStyle/>
          <a:p>
            <a:r>
              <a:rPr lang="en-US" dirty="0"/>
              <a:t>Basics of NGS</a:t>
            </a:r>
            <a:endParaRPr lang="en-IN" dirty="0"/>
          </a:p>
        </p:txBody>
      </p:sp>
      <p:sp>
        <p:nvSpPr>
          <p:cNvPr id="3" name="Subtitle 2">
            <a:extLst>
              <a:ext uri="{FF2B5EF4-FFF2-40B4-BE49-F238E27FC236}">
                <a16:creationId xmlns:a16="http://schemas.microsoft.com/office/drawing/2014/main" id="{56BB1F7A-654F-9DB1-5355-E40F453331CD}"/>
              </a:ext>
            </a:extLst>
          </p:cNvPr>
          <p:cNvSpPr>
            <a:spLocks noGrp="1"/>
          </p:cNvSpPr>
          <p:nvPr>
            <p:ph type="subTitle" idx="1"/>
          </p:nvPr>
        </p:nvSpPr>
        <p:spPr/>
        <p:txBody>
          <a:bodyPr/>
          <a:lstStyle/>
          <a:p>
            <a:r>
              <a:rPr lang="en-US" dirty="0"/>
              <a:t>Under Jayaprakash sir</a:t>
            </a:r>
            <a:endParaRPr lang="en-IN" dirty="0"/>
          </a:p>
        </p:txBody>
      </p:sp>
    </p:spTree>
    <p:extLst>
      <p:ext uri="{BB962C8B-B14F-4D97-AF65-F5344CB8AC3E}">
        <p14:creationId xmlns:p14="http://schemas.microsoft.com/office/powerpoint/2010/main" val="2778836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9087D-1898-B2EF-3F5B-5FE71E968BDF}"/>
              </a:ext>
            </a:extLst>
          </p:cNvPr>
          <p:cNvSpPr>
            <a:spLocks noGrp="1"/>
          </p:cNvSpPr>
          <p:nvPr>
            <p:ph type="title"/>
          </p:nvPr>
        </p:nvSpPr>
        <p:spPr/>
        <p:txBody>
          <a:bodyPr/>
          <a:lstStyle/>
          <a:p>
            <a:r>
              <a:rPr lang="en-US" dirty="0"/>
              <a:t>Objectives	</a:t>
            </a:r>
            <a:endParaRPr lang="en-IN" dirty="0"/>
          </a:p>
        </p:txBody>
      </p:sp>
      <p:sp>
        <p:nvSpPr>
          <p:cNvPr id="3" name="Content Placeholder 2">
            <a:extLst>
              <a:ext uri="{FF2B5EF4-FFF2-40B4-BE49-F238E27FC236}">
                <a16:creationId xmlns:a16="http://schemas.microsoft.com/office/drawing/2014/main" id="{2A526AA5-002A-5A20-D56E-116C31209B8D}"/>
              </a:ext>
            </a:extLst>
          </p:cNvPr>
          <p:cNvSpPr>
            <a:spLocks noGrp="1"/>
          </p:cNvSpPr>
          <p:nvPr>
            <p:ph idx="1"/>
          </p:nvPr>
        </p:nvSpPr>
        <p:spPr/>
        <p:txBody>
          <a:bodyPr>
            <a:normAutofit lnSpcReduction="10000"/>
          </a:bodyPr>
          <a:lstStyle/>
          <a:p>
            <a:r>
              <a:rPr lang="en-US" dirty="0"/>
              <a:t>To learn basics of Next Generation Sequencing which includes quality control, adapter trimming, mapping, processing of data</a:t>
            </a:r>
          </a:p>
          <a:p>
            <a:r>
              <a:rPr lang="en-US" dirty="0"/>
              <a:t>To learn different </a:t>
            </a:r>
            <a:r>
              <a:rPr lang="en-US" dirty="0" err="1"/>
              <a:t>softwares</a:t>
            </a:r>
            <a:r>
              <a:rPr lang="en-US" dirty="0"/>
              <a:t> used for processing of NGS data like Fast QC, </a:t>
            </a:r>
            <a:r>
              <a:rPr lang="en-US"/>
              <a:t>STAR aligner</a:t>
            </a:r>
            <a:endParaRPr lang="en-US" dirty="0"/>
          </a:p>
          <a:p>
            <a:r>
              <a:rPr lang="en-US" dirty="0"/>
              <a:t>To learn different terminologies and graphs in analysis report generated by different </a:t>
            </a:r>
            <a:r>
              <a:rPr lang="en-US" dirty="0" err="1"/>
              <a:t>softwares</a:t>
            </a:r>
            <a:endParaRPr lang="en-US" dirty="0"/>
          </a:p>
          <a:p>
            <a:r>
              <a:rPr lang="en-US" dirty="0"/>
              <a:t>To plot different graphs for better visualization and interpretation of data</a:t>
            </a:r>
          </a:p>
          <a:p>
            <a:r>
              <a:rPr lang="en-US" dirty="0"/>
              <a:t>To observe the efficiencies of synthesized primers and error in different process of library preparation </a:t>
            </a:r>
            <a:endParaRPr lang="en-IN" dirty="0"/>
          </a:p>
        </p:txBody>
      </p:sp>
    </p:spTree>
    <p:extLst>
      <p:ext uri="{BB962C8B-B14F-4D97-AF65-F5344CB8AC3E}">
        <p14:creationId xmlns:p14="http://schemas.microsoft.com/office/powerpoint/2010/main" val="314698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53B4-78A6-EA19-ABA4-C7E6542BB440}"/>
              </a:ext>
            </a:extLst>
          </p:cNvPr>
          <p:cNvSpPr>
            <a:spLocks noGrp="1"/>
          </p:cNvSpPr>
          <p:nvPr>
            <p:ph type="title"/>
          </p:nvPr>
        </p:nvSpPr>
        <p:spPr/>
        <p:txBody>
          <a:bodyPr/>
          <a:lstStyle/>
          <a:p>
            <a:r>
              <a:rPr lang="en-US" dirty="0"/>
              <a:t>Methods</a:t>
            </a:r>
            <a:endParaRPr lang="en-IN" dirty="0"/>
          </a:p>
        </p:txBody>
      </p:sp>
      <p:sp>
        <p:nvSpPr>
          <p:cNvPr id="3" name="Content Placeholder 2">
            <a:extLst>
              <a:ext uri="{FF2B5EF4-FFF2-40B4-BE49-F238E27FC236}">
                <a16:creationId xmlns:a16="http://schemas.microsoft.com/office/drawing/2014/main" id="{5588CC9B-CF8B-0D4E-1F2C-7E68CEAC99E1}"/>
              </a:ext>
            </a:extLst>
          </p:cNvPr>
          <p:cNvSpPr>
            <a:spLocks noGrp="1"/>
          </p:cNvSpPr>
          <p:nvPr>
            <p:ph idx="1"/>
          </p:nvPr>
        </p:nvSpPr>
        <p:spPr/>
        <p:txBody>
          <a:bodyPr>
            <a:normAutofit/>
          </a:bodyPr>
          <a:lstStyle/>
          <a:p>
            <a:r>
              <a:rPr lang="en-US" dirty="0"/>
              <a:t>Use of Fast QC software for quality control step</a:t>
            </a:r>
          </a:p>
          <a:p>
            <a:r>
              <a:rPr lang="en-US" dirty="0"/>
              <a:t>Preparation of GTF files by plastid and </a:t>
            </a:r>
            <a:r>
              <a:rPr lang="en-US" dirty="0" err="1"/>
              <a:t>pygtftk</a:t>
            </a:r>
            <a:r>
              <a:rPr lang="en-US" dirty="0"/>
              <a:t> package for mapping step</a:t>
            </a:r>
          </a:p>
          <a:p>
            <a:r>
              <a:rPr lang="en-US" dirty="0"/>
              <a:t>Learning of different commands of STAR aligner for mapping step</a:t>
            </a:r>
          </a:p>
          <a:p>
            <a:r>
              <a:rPr lang="en-US" dirty="0"/>
              <a:t>Generation of BAM files by using STAR aligner for bulk sequencing</a:t>
            </a:r>
            <a:r>
              <a:rPr lang="en-IN" dirty="0"/>
              <a:t> and interpretation of its results using </a:t>
            </a:r>
            <a:r>
              <a:rPr lang="en-IN" dirty="0" err="1"/>
              <a:t>featureCounts</a:t>
            </a:r>
            <a:endParaRPr lang="en-IN" dirty="0"/>
          </a:p>
          <a:p>
            <a:r>
              <a:rPr lang="en-IN" dirty="0"/>
              <a:t>Learn difference between bulk sequencing and single cell sequencing</a:t>
            </a:r>
          </a:p>
          <a:p>
            <a:pPr marL="0" indent="0">
              <a:buNone/>
            </a:pPr>
            <a:r>
              <a:rPr lang="en-IN" dirty="0"/>
              <a:t>						….. to be continued in next slide</a:t>
            </a:r>
            <a:endParaRPr lang="en-US" dirty="0"/>
          </a:p>
        </p:txBody>
      </p:sp>
    </p:spTree>
    <p:extLst>
      <p:ext uri="{BB962C8B-B14F-4D97-AF65-F5344CB8AC3E}">
        <p14:creationId xmlns:p14="http://schemas.microsoft.com/office/powerpoint/2010/main" val="2467665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966BF7-EA1B-B7DE-5B2C-D25E74AA7BE2}"/>
              </a:ext>
            </a:extLst>
          </p:cNvPr>
          <p:cNvSpPr>
            <a:spLocks noGrp="1"/>
          </p:cNvSpPr>
          <p:nvPr>
            <p:ph idx="1"/>
          </p:nvPr>
        </p:nvSpPr>
        <p:spPr>
          <a:xfrm>
            <a:off x="838200" y="381740"/>
            <a:ext cx="10515600" cy="5795223"/>
          </a:xfrm>
        </p:spPr>
        <p:txBody>
          <a:bodyPr/>
          <a:lstStyle/>
          <a:p>
            <a:r>
              <a:rPr lang="en-US" dirty="0"/>
              <a:t>Using STAR solo for single cell sequencing </a:t>
            </a:r>
          </a:p>
          <a:p>
            <a:r>
              <a:rPr lang="en-US" dirty="0"/>
              <a:t>Getting raw count matrix from </a:t>
            </a:r>
            <a:r>
              <a:rPr lang="en-US" dirty="0" err="1"/>
              <a:t>matrix.mtx</a:t>
            </a:r>
            <a:r>
              <a:rPr lang="en-US" dirty="0"/>
              <a:t> using </a:t>
            </a:r>
            <a:r>
              <a:rPr lang="en-US" dirty="0" err="1"/>
              <a:t>scanpy</a:t>
            </a:r>
            <a:r>
              <a:rPr lang="en-US" dirty="0"/>
              <a:t> package</a:t>
            </a:r>
          </a:p>
          <a:p>
            <a:r>
              <a:rPr lang="en-US" dirty="0"/>
              <a:t>Plotting BC rank plot from raw count</a:t>
            </a:r>
          </a:p>
          <a:p>
            <a:r>
              <a:rPr lang="en-US" dirty="0"/>
              <a:t>Normalize the raw count matrix using </a:t>
            </a:r>
            <a:r>
              <a:rPr lang="en-US" dirty="0" err="1"/>
              <a:t>scanpy</a:t>
            </a:r>
            <a:r>
              <a:rPr lang="en-US" dirty="0"/>
              <a:t> package</a:t>
            </a:r>
          </a:p>
          <a:p>
            <a:r>
              <a:rPr lang="en-US" dirty="0"/>
              <a:t>Plot different graphs for better visualization and interpretation of data so as to have an idea about primer efficiencies and interpreting different error possibilities in library preparation</a:t>
            </a:r>
          </a:p>
        </p:txBody>
      </p:sp>
    </p:spTree>
    <p:extLst>
      <p:ext uri="{BB962C8B-B14F-4D97-AF65-F5344CB8AC3E}">
        <p14:creationId xmlns:p14="http://schemas.microsoft.com/office/powerpoint/2010/main" val="2582076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6CE9D-C59D-8870-99D9-23F20422EB2E}"/>
              </a:ext>
            </a:extLst>
          </p:cNvPr>
          <p:cNvSpPr>
            <a:spLocks noGrp="1"/>
          </p:cNvSpPr>
          <p:nvPr>
            <p:ph type="title"/>
          </p:nvPr>
        </p:nvSpPr>
        <p:spPr/>
        <p:txBody>
          <a:bodyPr/>
          <a:lstStyle/>
          <a:p>
            <a:r>
              <a:rPr lang="en-US" dirty="0"/>
              <a:t>Literature Survey</a:t>
            </a:r>
            <a:endParaRPr lang="en-IN" dirty="0"/>
          </a:p>
        </p:txBody>
      </p:sp>
      <p:sp>
        <p:nvSpPr>
          <p:cNvPr id="3" name="Content Placeholder 2">
            <a:extLst>
              <a:ext uri="{FF2B5EF4-FFF2-40B4-BE49-F238E27FC236}">
                <a16:creationId xmlns:a16="http://schemas.microsoft.com/office/drawing/2014/main" id="{6EE2980F-0D01-2325-BB6F-49DC2B910C39}"/>
              </a:ext>
            </a:extLst>
          </p:cNvPr>
          <p:cNvSpPr>
            <a:spLocks noGrp="1"/>
          </p:cNvSpPr>
          <p:nvPr>
            <p:ph idx="1"/>
          </p:nvPr>
        </p:nvSpPr>
        <p:spPr/>
        <p:txBody>
          <a:bodyPr/>
          <a:lstStyle/>
          <a:p>
            <a:r>
              <a:rPr lang="en-IN" dirty="0">
                <a:hlinkClick r:id="rId2"/>
              </a:rPr>
              <a:t>https://bioinformaticsworkbook.org/dataAnalysis/RNA-Seq/RNA-SeqIntro/RNAseq-intro#gsc.tab=0</a:t>
            </a:r>
            <a:endParaRPr lang="en-IN" dirty="0"/>
          </a:p>
          <a:p>
            <a:r>
              <a:rPr lang="en-IN" dirty="0">
                <a:hlinkClick r:id="rId3"/>
              </a:rPr>
              <a:t>https://sampled.com/bulk-rna-sequencing-vs-single-cell-rna-sequencing/#:~:text=So%2C%20Bulk%20RNA%20sequencing%20(bulk,gene%20expression%20in%20individual%20cells</a:t>
            </a:r>
            <a:r>
              <a:rPr lang="en-IN" dirty="0"/>
              <a:t>.</a:t>
            </a:r>
          </a:p>
          <a:p>
            <a:r>
              <a:rPr lang="en-IN" dirty="0"/>
              <a:t>https://www.biorxiv.org/content/10.1101/770388v3.full</a:t>
            </a:r>
          </a:p>
        </p:txBody>
      </p:sp>
    </p:spTree>
    <p:extLst>
      <p:ext uri="{BB962C8B-B14F-4D97-AF65-F5344CB8AC3E}">
        <p14:creationId xmlns:p14="http://schemas.microsoft.com/office/powerpoint/2010/main" val="3462896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B226D-5C49-CC3C-51DB-DD8638F87F40}"/>
              </a:ext>
            </a:extLst>
          </p:cNvPr>
          <p:cNvSpPr>
            <a:spLocks noGrp="1"/>
          </p:cNvSpPr>
          <p:nvPr>
            <p:ph type="title"/>
          </p:nvPr>
        </p:nvSpPr>
        <p:spPr>
          <a:xfrm>
            <a:off x="271554" y="55829"/>
            <a:ext cx="2316892" cy="541303"/>
          </a:xfrm>
        </p:spPr>
        <p:txBody>
          <a:bodyPr>
            <a:normAutofit fontScale="90000"/>
          </a:bodyPr>
          <a:lstStyle/>
          <a:p>
            <a:r>
              <a:rPr lang="en-US" dirty="0"/>
              <a:t>Results</a:t>
            </a:r>
            <a:endParaRPr lang="en-IN" dirty="0"/>
          </a:p>
        </p:txBody>
      </p:sp>
      <p:pic>
        <p:nvPicPr>
          <p:cNvPr id="15" name="Content Placeholder 14">
            <a:extLst>
              <a:ext uri="{FF2B5EF4-FFF2-40B4-BE49-F238E27FC236}">
                <a16:creationId xmlns:a16="http://schemas.microsoft.com/office/drawing/2014/main" id="{2915AD6B-E5A2-B807-5EFC-83987D92F1D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2495" t="28636" r="31600" b="14850"/>
          <a:stretch/>
        </p:blipFill>
        <p:spPr>
          <a:xfrm>
            <a:off x="488911" y="652962"/>
            <a:ext cx="3551068" cy="2459114"/>
          </a:xfrm>
        </p:spPr>
      </p:pic>
      <p:pic>
        <p:nvPicPr>
          <p:cNvPr id="19" name="Picture 18">
            <a:extLst>
              <a:ext uri="{FF2B5EF4-FFF2-40B4-BE49-F238E27FC236}">
                <a16:creationId xmlns:a16="http://schemas.microsoft.com/office/drawing/2014/main" id="{8E4622ED-0C4E-A550-88E2-2A23390B6D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554" y="3223735"/>
            <a:ext cx="4913006" cy="3522606"/>
          </a:xfrm>
          <a:prstGeom prst="rect">
            <a:avLst/>
          </a:prstGeom>
        </p:spPr>
      </p:pic>
      <p:pic>
        <p:nvPicPr>
          <p:cNvPr id="21" name="Picture 20">
            <a:extLst>
              <a:ext uri="{FF2B5EF4-FFF2-40B4-BE49-F238E27FC236}">
                <a16:creationId xmlns:a16="http://schemas.microsoft.com/office/drawing/2014/main" id="{4F23B497-76E1-A9C8-CE98-FF70E6A68F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1569" y="3223735"/>
            <a:ext cx="5473375" cy="3319108"/>
          </a:xfrm>
          <a:prstGeom prst="rect">
            <a:avLst/>
          </a:prstGeom>
        </p:spPr>
      </p:pic>
      <p:sp>
        <p:nvSpPr>
          <p:cNvPr id="23" name="TextBox 22">
            <a:extLst>
              <a:ext uri="{FF2B5EF4-FFF2-40B4-BE49-F238E27FC236}">
                <a16:creationId xmlns:a16="http://schemas.microsoft.com/office/drawing/2014/main" id="{E787D049-8107-7437-A2B1-3512D72A8000}"/>
              </a:ext>
            </a:extLst>
          </p:cNvPr>
          <p:cNvSpPr txBox="1"/>
          <p:nvPr/>
        </p:nvSpPr>
        <p:spPr>
          <a:xfrm>
            <a:off x="3134490" y="1725768"/>
            <a:ext cx="838200" cy="369332"/>
          </a:xfrm>
          <a:prstGeom prst="rect">
            <a:avLst/>
          </a:prstGeom>
          <a:noFill/>
        </p:spPr>
        <p:txBody>
          <a:bodyPr wrap="square" rtlCol="0">
            <a:spAutoFit/>
          </a:bodyPr>
          <a:lstStyle/>
          <a:p>
            <a:r>
              <a:rPr lang="en-US" dirty="0"/>
              <a:t>Fig.1</a:t>
            </a:r>
            <a:endParaRPr lang="en-IN" dirty="0"/>
          </a:p>
        </p:txBody>
      </p:sp>
      <p:sp>
        <p:nvSpPr>
          <p:cNvPr id="26" name="TextBox 25">
            <a:extLst>
              <a:ext uri="{FF2B5EF4-FFF2-40B4-BE49-F238E27FC236}">
                <a16:creationId xmlns:a16="http://schemas.microsoft.com/office/drawing/2014/main" id="{61CC68D9-B7B9-EBA1-CAFD-774BAADC827A}"/>
              </a:ext>
            </a:extLst>
          </p:cNvPr>
          <p:cNvSpPr txBox="1"/>
          <p:nvPr/>
        </p:nvSpPr>
        <p:spPr>
          <a:xfrm>
            <a:off x="4161417" y="6013622"/>
            <a:ext cx="714632" cy="369332"/>
          </a:xfrm>
          <a:prstGeom prst="rect">
            <a:avLst/>
          </a:prstGeom>
          <a:noFill/>
        </p:spPr>
        <p:txBody>
          <a:bodyPr wrap="square" rtlCol="0">
            <a:spAutoFit/>
          </a:bodyPr>
          <a:lstStyle/>
          <a:p>
            <a:r>
              <a:rPr lang="en-US" dirty="0"/>
              <a:t>Fig. 3</a:t>
            </a:r>
            <a:endParaRPr lang="en-IN" dirty="0"/>
          </a:p>
        </p:txBody>
      </p:sp>
      <p:sp>
        <p:nvSpPr>
          <p:cNvPr id="27" name="TextBox 26">
            <a:extLst>
              <a:ext uri="{FF2B5EF4-FFF2-40B4-BE49-F238E27FC236}">
                <a16:creationId xmlns:a16="http://schemas.microsoft.com/office/drawing/2014/main" id="{1C8C9566-FF30-6D32-254E-B846E87009E8}"/>
              </a:ext>
            </a:extLst>
          </p:cNvPr>
          <p:cNvSpPr txBox="1"/>
          <p:nvPr/>
        </p:nvSpPr>
        <p:spPr>
          <a:xfrm>
            <a:off x="9613557" y="4023042"/>
            <a:ext cx="733168" cy="369332"/>
          </a:xfrm>
          <a:prstGeom prst="rect">
            <a:avLst/>
          </a:prstGeom>
          <a:noFill/>
        </p:spPr>
        <p:txBody>
          <a:bodyPr wrap="square" rtlCol="0">
            <a:spAutoFit/>
          </a:bodyPr>
          <a:lstStyle/>
          <a:p>
            <a:r>
              <a:rPr lang="en-US" dirty="0"/>
              <a:t>Fig. 4</a:t>
            </a:r>
            <a:endParaRPr lang="en-IN" dirty="0"/>
          </a:p>
        </p:txBody>
      </p:sp>
      <p:pic>
        <p:nvPicPr>
          <p:cNvPr id="29" name="Picture 28">
            <a:extLst>
              <a:ext uri="{FF2B5EF4-FFF2-40B4-BE49-F238E27FC236}">
                <a16:creationId xmlns:a16="http://schemas.microsoft.com/office/drawing/2014/main" id="{94FBBBFC-3DAD-030E-FF66-C125F6A9F06C}"/>
              </a:ext>
            </a:extLst>
          </p:cNvPr>
          <p:cNvPicPr>
            <a:picLocks noChangeAspect="1"/>
          </p:cNvPicPr>
          <p:nvPr/>
        </p:nvPicPr>
        <p:blipFill rotWithShape="1">
          <a:blip r:embed="rId6">
            <a:extLst>
              <a:ext uri="{28A0092B-C50C-407E-A947-70E740481C1C}">
                <a14:useLocalDpi xmlns:a14="http://schemas.microsoft.com/office/drawing/2010/main" val="0"/>
              </a:ext>
            </a:extLst>
          </a:blip>
          <a:srcRect l="17568" t="29189" r="8881" b="14594"/>
          <a:stretch/>
        </p:blipFill>
        <p:spPr>
          <a:xfrm>
            <a:off x="8268215" y="308289"/>
            <a:ext cx="3423851" cy="2744571"/>
          </a:xfrm>
          <a:prstGeom prst="rect">
            <a:avLst/>
          </a:prstGeom>
        </p:spPr>
      </p:pic>
      <p:pic>
        <p:nvPicPr>
          <p:cNvPr id="31" name="Picture 30">
            <a:extLst>
              <a:ext uri="{FF2B5EF4-FFF2-40B4-BE49-F238E27FC236}">
                <a16:creationId xmlns:a16="http://schemas.microsoft.com/office/drawing/2014/main" id="{6123EC90-AAD9-5FF7-B5CA-B05557392CE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90830" y="315157"/>
            <a:ext cx="4092633" cy="2986505"/>
          </a:xfrm>
          <a:prstGeom prst="rect">
            <a:avLst/>
          </a:prstGeom>
        </p:spPr>
      </p:pic>
      <p:pic>
        <p:nvPicPr>
          <p:cNvPr id="32" name="Picture 31">
            <a:extLst>
              <a:ext uri="{FF2B5EF4-FFF2-40B4-BE49-F238E27FC236}">
                <a16:creationId xmlns:a16="http://schemas.microsoft.com/office/drawing/2014/main" id="{F2B700C0-E62A-0295-CF37-2B90A88A5374}"/>
              </a:ext>
            </a:extLst>
          </p:cNvPr>
          <p:cNvPicPr>
            <a:picLocks noChangeAspect="1"/>
          </p:cNvPicPr>
          <p:nvPr/>
        </p:nvPicPr>
        <p:blipFill>
          <a:blip r:embed="rId8"/>
          <a:stretch>
            <a:fillRect/>
          </a:stretch>
        </p:blipFill>
        <p:spPr>
          <a:xfrm>
            <a:off x="6726986" y="823020"/>
            <a:ext cx="731583" cy="499915"/>
          </a:xfrm>
          <a:prstGeom prst="rect">
            <a:avLst/>
          </a:prstGeom>
        </p:spPr>
      </p:pic>
      <p:sp>
        <p:nvSpPr>
          <p:cNvPr id="33" name="TextBox 32">
            <a:extLst>
              <a:ext uri="{FF2B5EF4-FFF2-40B4-BE49-F238E27FC236}">
                <a16:creationId xmlns:a16="http://schemas.microsoft.com/office/drawing/2014/main" id="{FA29E8DF-0B1B-354E-603D-DDD3FF2327DD}"/>
              </a:ext>
            </a:extLst>
          </p:cNvPr>
          <p:cNvSpPr txBox="1"/>
          <p:nvPr/>
        </p:nvSpPr>
        <p:spPr>
          <a:xfrm>
            <a:off x="9514702" y="588894"/>
            <a:ext cx="626076" cy="369332"/>
          </a:xfrm>
          <a:prstGeom prst="rect">
            <a:avLst/>
          </a:prstGeom>
          <a:noFill/>
        </p:spPr>
        <p:txBody>
          <a:bodyPr wrap="square" rtlCol="0">
            <a:spAutoFit/>
          </a:bodyPr>
          <a:lstStyle/>
          <a:p>
            <a:r>
              <a:rPr lang="en-US" dirty="0"/>
              <a:t>Fig.5</a:t>
            </a:r>
            <a:endParaRPr lang="en-IN" dirty="0"/>
          </a:p>
        </p:txBody>
      </p:sp>
    </p:spTree>
    <p:extLst>
      <p:ext uri="{BB962C8B-B14F-4D97-AF65-F5344CB8AC3E}">
        <p14:creationId xmlns:p14="http://schemas.microsoft.com/office/powerpoint/2010/main" val="1574331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5786BB-6D8A-FEC2-8115-20CB0A023404}"/>
              </a:ext>
            </a:extLst>
          </p:cNvPr>
          <p:cNvSpPr>
            <a:spLocks noGrp="1"/>
          </p:cNvSpPr>
          <p:nvPr>
            <p:ph idx="1"/>
          </p:nvPr>
        </p:nvSpPr>
        <p:spPr>
          <a:xfrm>
            <a:off x="838200" y="304800"/>
            <a:ext cx="10515600" cy="5872163"/>
          </a:xfrm>
        </p:spPr>
        <p:txBody>
          <a:bodyPr>
            <a:normAutofit fontScale="92500"/>
          </a:bodyPr>
          <a:lstStyle/>
          <a:p>
            <a:r>
              <a:rPr lang="en-US" dirty="0"/>
              <a:t>Fig. 1 shows BC rank plot for dataset B. From this it can be interpreted that cells expressing more are less in number and vice versa. Hence the normalization process is required to get a uniform expression in all cells.</a:t>
            </a:r>
          </a:p>
          <a:p>
            <a:r>
              <a:rPr lang="en-US" dirty="0"/>
              <a:t>Fig. 2 shows how many cells are expressing a particular gene. There is homogeneity in expression of a particular gene in both strains which means our primers have similar efficiencies for a particular gene in both strains. This verifies the main aim of the experiment.</a:t>
            </a:r>
          </a:p>
          <a:p>
            <a:r>
              <a:rPr lang="en-IN" dirty="0"/>
              <a:t>Fig. 3 shows distribution of H1, H3 and recombinant strain. The presence of recombinant strain tells us that there is some error in library preparation as reassortment was not allowed in this experiment. The error might be in droplet capturing part or library preparation part.</a:t>
            </a:r>
          </a:p>
          <a:p>
            <a:r>
              <a:rPr lang="en-IN" dirty="0"/>
              <a:t>Fig. 4 represents different no. of UMI from different number of BC. Max number of barcodes have 9 UMIs as interpreted from graph.</a:t>
            </a:r>
          </a:p>
          <a:p>
            <a:r>
              <a:rPr lang="en-IN" dirty="0"/>
              <a:t>Fig. 5 shows how many read correspond to a particular gene.</a:t>
            </a:r>
          </a:p>
          <a:p>
            <a:endParaRPr lang="en-IN" dirty="0"/>
          </a:p>
        </p:txBody>
      </p:sp>
    </p:spTree>
    <p:extLst>
      <p:ext uri="{BB962C8B-B14F-4D97-AF65-F5344CB8AC3E}">
        <p14:creationId xmlns:p14="http://schemas.microsoft.com/office/powerpoint/2010/main" val="934957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480</Words>
  <Application>Microsoft Office PowerPoint</Application>
  <PresentationFormat>Widescreen</PresentationFormat>
  <Paragraphs>35</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Basics of NGS</vt:lpstr>
      <vt:lpstr>Objectives </vt:lpstr>
      <vt:lpstr>Methods</vt:lpstr>
      <vt:lpstr>PowerPoint Presentation</vt:lpstr>
      <vt:lpstr>Literature Survey</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NGS</dc:title>
  <dc:creator>Sarthak Somani</dc:creator>
  <cp:lastModifiedBy>Sarthak Somani</cp:lastModifiedBy>
  <cp:revision>3</cp:revision>
  <dcterms:created xsi:type="dcterms:W3CDTF">2023-04-26T19:29:51Z</dcterms:created>
  <dcterms:modified xsi:type="dcterms:W3CDTF">2023-04-26T19:51:29Z</dcterms:modified>
</cp:coreProperties>
</file>