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ABFF-8497-730A-70BD-4CAAE9A00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4CE851-F589-4D6F-ABF0-7332BFEF8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25B8E7-2874-4CA7-457A-7ADFDDF7EE59}"/>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5" name="Footer Placeholder 4">
            <a:extLst>
              <a:ext uri="{FF2B5EF4-FFF2-40B4-BE49-F238E27FC236}">
                <a16:creationId xmlns:a16="http://schemas.microsoft.com/office/drawing/2014/main" id="{2961D490-6602-8651-BCC8-225DE531FB3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0E75137-9EA5-4FF0-0963-9E01D85FF0A7}"/>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80344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D07F-3A8D-EBD0-7829-9D7FF0649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061B4E-089F-7EE4-6562-D4B6C5A23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CDAD66-F91B-80E3-140B-B1D541274B0A}"/>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5" name="Footer Placeholder 4">
            <a:extLst>
              <a:ext uri="{FF2B5EF4-FFF2-40B4-BE49-F238E27FC236}">
                <a16:creationId xmlns:a16="http://schemas.microsoft.com/office/drawing/2014/main" id="{B982A732-0A48-52ED-9670-A0335A601AD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49B2329-727C-AE69-9613-257FC310A2A8}"/>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145775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03332-06FD-BF45-AF30-3498AD79C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9398C4-4FA0-3B8A-9552-4525D9207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72F462-DEB1-94FF-F194-5617B0F642C9}"/>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5" name="Footer Placeholder 4">
            <a:extLst>
              <a:ext uri="{FF2B5EF4-FFF2-40B4-BE49-F238E27FC236}">
                <a16:creationId xmlns:a16="http://schemas.microsoft.com/office/drawing/2014/main" id="{0D601482-4343-4D96-EA0A-F7ECB99D082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2B121F7-9D5D-1D7B-2BD6-15361EEA4B5D}"/>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218035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AB8D-E7FA-0DF5-8DA2-794730551F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5B22D7-CFE4-1512-EBD6-A59AEF5CE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E62D6-2AED-D43B-8F62-EEC89C7DCF80}"/>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5" name="Footer Placeholder 4">
            <a:extLst>
              <a:ext uri="{FF2B5EF4-FFF2-40B4-BE49-F238E27FC236}">
                <a16:creationId xmlns:a16="http://schemas.microsoft.com/office/drawing/2014/main" id="{9B6B54E9-2ABB-1C7C-8E8A-CAAEC5C963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24FEE25-C9DD-F352-E30D-6B127DFCB743}"/>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242009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3F33-FA82-DB55-0F57-26BA997FF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8C026F-EFEB-7644-AFBA-6D204B0657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52674-D246-6DD0-6264-C03799CA94CA}"/>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5" name="Footer Placeholder 4">
            <a:extLst>
              <a:ext uri="{FF2B5EF4-FFF2-40B4-BE49-F238E27FC236}">
                <a16:creationId xmlns:a16="http://schemas.microsoft.com/office/drawing/2014/main" id="{5E230E43-F61E-A398-C683-290A9B92A40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544EEC-7DA2-D3C6-00F2-93EC05FF7D55}"/>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24282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5C23-2870-3AE6-02ED-CF16B02459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53291-56EB-544A-8ABB-8FD0AC558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D298EE-17D2-4053-B9A5-390CA2FC2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294830-69C4-FD23-5842-6798BF345CE0}"/>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6" name="Footer Placeholder 5">
            <a:extLst>
              <a:ext uri="{FF2B5EF4-FFF2-40B4-BE49-F238E27FC236}">
                <a16:creationId xmlns:a16="http://schemas.microsoft.com/office/drawing/2014/main" id="{7A1AAA91-C194-D618-C3A2-B0D687C8C3C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1590BDF-7268-C6A3-1354-A9A83CEEB278}"/>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153725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CC37-C16F-5F27-DB1F-B981012340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7275E-A87C-5DFD-1F4E-AC2F46D75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09C59F-C450-19F1-D0B7-5F64683F7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3583E9-1B06-B2F6-A7BC-36015DEDA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BC711-5ABD-A618-0FCA-86F8105FE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528235-9024-BDDC-2F03-3708F7135CA8}"/>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8" name="Footer Placeholder 7">
            <a:extLst>
              <a:ext uri="{FF2B5EF4-FFF2-40B4-BE49-F238E27FC236}">
                <a16:creationId xmlns:a16="http://schemas.microsoft.com/office/drawing/2014/main" id="{D0EE9F49-8A41-73EA-58C1-1C89B912E42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14AF1C0-7DDB-518E-4F11-F1EC24AFB7D0}"/>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41192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56CD-8806-145E-959D-435A395330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20374B-C741-3E5D-9609-6E1EE990F1DD}"/>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4" name="Footer Placeholder 3">
            <a:extLst>
              <a:ext uri="{FF2B5EF4-FFF2-40B4-BE49-F238E27FC236}">
                <a16:creationId xmlns:a16="http://schemas.microsoft.com/office/drawing/2014/main" id="{A3A2492B-BF5C-47C7-3B09-A60CB5E67AD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6C3545F-3AA8-A996-C8B4-070964B1BD69}"/>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354125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F97EB-3130-1A22-E944-8D1EDCAAD9C9}"/>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3" name="Footer Placeholder 2">
            <a:extLst>
              <a:ext uri="{FF2B5EF4-FFF2-40B4-BE49-F238E27FC236}">
                <a16:creationId xmlns:a16="http://schemas.microsoft.com/office/drawing/2014/main" id="{B26A6FE7-A9C0-9912-8E84-9958BB5766B9}"/>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8B9B567-EC1F-C0E6-C981-7C600F6AFD58}"/>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163671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DD57-29E8-EF34-55CA-9DD8E48F3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A88C73-6F0E-9227-7909-0555B711E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018902-D94C-4B07-F1C2-D3B0FF14B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0A090-06FD-0FDD-2118-280252357439}"/>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6" name="Footer Placeholder 5">
            <a:extLst>
              <a:ext uri="{FF2B5EF4-FFF2-40B4-BE49-F238E27FC236}">
                <a16:creationId xmlns:a16="http://schemas.microsoft.com/office/drawing/2014/main" id="{3897878A-5AC3-5C13-A47B-36082750E43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B77C6BC-C19B-ADC7-DC87-8B8ABA0C88EF}"/>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56239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817C-0D2C-4DEB-4E44-B27C6781A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8CE4F5-CFDE-B1BD-C8E0-F92558F8F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F323B53-1BE5-E233-6813-7196A44EF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2A034-640B-1F4C-31B4-10E1ACB5A5A3}"/>
              </a:ext>
            </a:extLst>
          </p:cNvPr>
          <p:cNvSpPr>
            <a:spLocks noGrp="1"/>
          </p:cNvSpPr>
          <p:nvPr>
            <p:ph type="dt" sz="half" idx="10"/>
          </p:nvPr>
        </p:nvSpPr>
        <p:spPr/>
        <p:txBody>
          <a:bodyPr/>
          <a:lstStyle/>
          <a:p>
            <a:fld id="{98A772AA-96C7-45BA-A30D-FBC415260A9F}" type="datetimeFigureOut">
              <a:rPr lang="en-IN" smtClean="0"/>
              <a:t>07-02-2023</a:t>
            </a:fld>
            <a:endParaRPr lang="en-IN" dirty="0"/>
          </a:p>
        </p:txBody>
      </p:sp>
      <p:sp>
        <p:nvSpPr>
          <p:cNvPr id="6" name="Footer Placeholder 5">
            <a:extLst>
              <a:ext uri="{FF2B5EF4-FFF2-40B4-BE49-F238E27FC236}">
                <a16:creationId xmlns:a16="http://schemas.microsoft.com/office/drawing/2014/main" id="{F553B678-1FFC-93F3-8B1A-E323969D257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5B77D50-DB35-3B89-4564-7226D62898DB}"/>
              </a:ext>
            </a:extLst>
          </p:cNvPr>
          <p:cNvSpPr>
            <a:spLocks noGrp="1"/>
          </p:cNvSpPr>
          <p:nvPr>
            <p:ph type="sldNum" sz="quarter" idx="12"/>
          </p:nvPr>
        </p:nvSpPr>
        <p:spPr/>
        <p:txBody>
          <a:bodyPr/>
          <a:lstStyle/>
          <a:p>
            <a:fld id="{DF950D67-20D6-4626-B250-FDBF921AB800}" type="slidenum">
              <a:rPr lang="en-IN" smtClean="0"/>
              <a:t>‹#›</a:t>
            </a:fld>
            <a:endParaRPr lang="en-IN" dirty="0"/>
          </a:p>
        </p:txBody>
      </p:sp>
    </p:spTree>
    <p:extLst>
      <p:ext uri="{BB962C8B-B14F-4D97-AF65-F5344CB8AC3E}">
        <p14:creationId xmlns:p14="http://schemas.microsoft.com/office/powerpoint/2010/main" val="240323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28013-4E61-FC27-F860-F5D290498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4B32C2-4F3B-931F-963E-4388DA4BB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2BE38-0F23-1EE9-FACE-04AED12C6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772AA-96C7-45BA-A30D-FBC415260A9F}" type="datetimeFigureOut">
              <a:rPr lang="en-IN" smtClean="0"/>
              <a:t>07-02-2023</a:t>
            </a:fld>
            <a:endParaRPr lang="en-IN" dirty="0"/>
          </a:p>
        </p:txBody>
      </p:sp>
      <p:sp>
        <p:nvSpPr>
          <p:cNvPr id="5" name="Footer Placeholder 4">
            <a:extLst>
              <a:ext uri="{FF2B5EF4-FFF2-40B4-BE49-F238E27FC236}">
                <a16:creationId xmlns:a16="http://schemas.microsoft.com/office/drawing/2014/main" id="{995967B6-AFD2-317F-1A36-66A569C68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8815D56-4B06-D4FE-B3C0-490414434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50D67-20D6-4626-B250-FDBF921AB800}" type="slidenum">
              <a:rPr lang="en-IN" smtClean="0"/>
              <a:t>‹#›</a:t>
            </a:fld>
            <a:endParaRPr lang="en-IN" dirty="0"/>
          </a:p>
        </p:txBody>
      </p:sp>
    </p:spTree>
    <p:extLst>
      <p:ext uri="{BB962C8B-B14F-4D97-AF65-F5344CB8AC3E}">
        <p14:creationId xmlns:p14="http://schemas.microsoft.com/office/powerpoint/2010/main" val="115677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80EA-EE7A-FD8F-2A75-CE5371746D75}"/>
              </a:ext>
            </a:extLst>
          </p:cNvPr>
          <p:cNvSpPr>
            <a:spLocks noGrp="1"/>
          </p:cNvSpPr>
          <p:nvPr>
            <p:ph type="ctrTitle"/>
          </p:nvPr>
        </p:nvSpPr>
        <p:spPr/>
        <p:txBody>
          <a:bodyPr/>
          <a:lstStyle/>
          <a:p>
            <a:r>
              <a:rPr lang="en-US" dirty="0"/>
              <a:t>Quality control report analysis</a:t>
            </a:r>
            <a:endParaRPr lang="en-IN" dirty="0"/>
          </a:p>
        </p:txBody>
      </p:sp>
    </p:spTree>
    <p:extLst>
      <p:ext uri="{BB962C8B-B14F-4D97-AF65-F5344CB8AC3E}">
        <p14:creationId xmlns:p14="http://schemas.microsoft.com/office/powerpoint/2010/main" val="328697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F9C2-690D-A4D0-ABC6-07994007A15A}"/>
              </a:ext>
            </a:extLst>
          </p:cNvPr>
          <p:cNvSpPr>
            <a:spLocks noGrp="1"/>
          </p:cNvSpPr>
          <p:nvPr>
            <p:ph type="title"/>
          </p:nvPr>
        </p:nvSpPr>
        <p:spPr/>
        <p:txBody>
          <a:bodyPr/>
          <a:lstStyle/>
          <a:p>
            <a:r>
              <a:rPr lang="en-US" dirty="0"/>
              <a:t>Sequence Duplication Levels</a:t>
            </a:r>
            <a:endParaRPr lang="en-IN" dirty="0"/>
          </a:p>
        </p:txBody>
      </p:sp>
      <p:sp>
        <p:nvSpPr>
          <p:cNvPr id="3" name="Content Placeholder 2">
            <a:extLst>
              <a:ext uri="{FF2B5EF4-FFF2-40B4-BE49-F238E27FC236}">
                <a16:creationId xmlns:a16="http://schemas.microsoft.com/office/drawing/2014/main" id="{9B2BB0E5-C941-1272-EF78-DF3E3CFCB3B4}"/>
              </a:ext>
            </a:extLst>
          </p:cNvPr>
          <p:cNvSpPr>
            <a:spLocks noGrp="1"/>
          </p:cNvSpPr>
          <p:nvPr>
            <p:ph idx="1"/>
          </p:nvPr>
        </p:nvSpPr>
        <p:spPr/>
        <p:txBody>
          <a:bodyPr/>
          <a:lstStyle/>
          <a:p>
            <a:r>
              <a:rPr lang="en-US" dirty="0"/>
              <a:t>This graph shows different degree of duplication of relative number of sequences. </a:t>
            </a:r>
            <a:endParaRPr lang="en-IN" dirty="0"/>
          </a:p>
        </p:txBody>
      </p:sp>
    </p:spTree>
    <p:extLst>
      <p:ext uri="{BB962C8B-B14F-4D97-AF65-F5344CB8AC3E}">
        <p14:creationId xmlns:p14="http://schemas.microsoft.com/office/powerpoint/2010/main" val="381846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F9A9-246C-F87D-FF1E-9D93860041C1}"/>
              </a:ext>
            </a:extLst>
          </p:cNvPr>
          <p:cNvSpPr>
            <a:spLocks noGrp="1"/>
          </p:cNvSpPr>
          <p:nvPr>
            <p:ph type="title"/>
          </p:nvPr>
        </p:nvSpPr>
        <p:spPr/>
        <p:txBody>
          <a:bodyPr/>
          <a:lstStyle/>
          <a:p>
            <a:r>
              <a:rPr lang="en-US" dirty="0"/>
              <a:t>Overrepresented sequences</a:t>
            </a:r>
            <a:endParaRPr lang="en-IN" dirty="0"/>
          </a:p>
        </p:txBody>
      </p:sp>
      <p:sp>
        <p:nvSpPr>
          <p:cNvPr id="3" name="Content Placeholder 2">
            <a:extLst>
              <a:ext uri="{FF2B5EF4-FFF2-40B4-BE49-F238E27FC236}">
                <a16:creationId xmlns:a16="http://schemas.microsoft.com/office/drawing/2014/main" id="{60E6AA82-CCB2-27D3-0631-5AA54E63CF22}"/>
              </a:ext>
            </a:extLst>
          </p:cNvPr>
          <p:cNvSpPr>
            <a:spLocks noGrp="1"/>
          </p:cNvSpPr>
          <p:nvPr>
            <p:ph idx="1"/>
          </p:nvPr>
        </p:nvSpPr>
        <p:spPr/>
        <p:txBody>
          <a:bodyPr/>
          <a:lstStyle/>
          <a:p>
            <a:r>
              <a:rPr lang="en-US" dirty="0"/>
              <a:t>It shows list of sequences which appear more than expected in the file. A sequence is considered overrepresented if it accounts for 0.1% of the total reads. It also shows possible source </a:t>
            </a:r>
            <a:r>
              <a:rPr lang="en-US"/>
              <a:t>for this.</a:t>
            </a:r>
            <a:endParaRPr lang="en-IN" dirty="0"/>
          </a:p>
        </p:txBody>
      </p:sp>
    </p:spTree>
    <p:extLst>
      <p:ext uri="{BB962C8B-B14F-4D97-AF65-F5344CB8AC3E}">
        <p14:creationId xmlns:p14="http://schemas.microsoft.com/office/powerpoint/2010/main" val="232415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3F58-ABF3-D8C7-43F5-A99C3B79D862}"/>
              </a:ext>
            </a:extLst>
          </p:cNvPr>
          <p:cNvSpPr>
            <a:spLocks noGrp="1"/>
          </p:cNvSpPr>
          <p:nvPr>
            <p:ph type="title"/>
          </p:nvPr>
        </p:nvSpPr>
        <p:spPr/>
        <p:txBody>
          <a:bodyPr/>
          <a:lstStyle/>
          <a:p>
            <a:r>
              <a:rPr lang="en-US" dirty="0"/>
              <a:t>Adapter Content</a:t>
            </a:r>
            <a:endParaRPr lang="en-IN" dirty="0"/>
          </a:p>
        </p:txBody>
      </p:sp>
      <p:sp>
        <p:nvSpPr>
          <p:cNvPr id="3" name="Content Placeholder 2">
            <a:extLst>
              <a:ext uri="{FF2B5EF4-FFF2-40B4-BE49-F238E27FC236}">
                <a16:creationId xmlns:a16="http://schemas.microsoft.com/office/drawing/2014/main" id="{C00C18E1-2E4F-5D55-5D47-0E7C9A7A4083}"/>
              </a:ext>
            </a:extLst>
          </p:cNvPr>
          <p:cNvSpPr>
            <a:spLocks noGrp="1"/>
          </p:cNvSpPr>
          <p:nvPr>
            <p:ph idx="1"/>
          </p:nvPr>
        </p:nvSpPr>
        <p:spPr/>
        <p:txBody>
          <a:bodyPr/>
          <a:lstStyle/>
          <a:p>
            <a:r>
              <a:rPr lang="en-US" dirty="0"/>
              <a:t>This graph shows adapter content in our reads which should be zero to have good quality as adapter are not a part of genome. They are additionally added so as to identify starting point and to maintain uniformity in length of reads.</a:t>
            </a:r>
            <a:endParaRPr lang="en-IN" dirty="0"/>
          </a:p>
        </p:txBody>
      </p:sp>
    </p:spTree>
    <p:extLst>
      <p:ext uri="{BB962C8B-B14F-4D97-AF65-F5344CB8AC3E}">
        <p14:creationId xmlns:p14="http://schemas.microsoft.com/office/powerpoint/2010/main" val="185223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1C1-BA75-17C4-6A08-5FDFEC7C6A6D}"/>
              </a:ext>
            </a:extLst>
          </p:cNvPr>
          <p:cNvSpPr>
            <a:spLocks noGrp="1"/>
          </p:cNvSpPr>
          <p:nvPr>
            <p:ph type="title"/>
          </p:nvPr>
        </p:nvSpPr>
        <p:spPr/>
        <p:txBody>
          <a:bodyPr/>
          <a:lstStyle/>
          <a:p>
            <a:r>
              <a:rPr lang="en-US" dirty="0"/>
              <a:t>Basic Statistics</a:t>
            </a:r>
            <a:endParaRPr lang="en-IN" dirty="0"/>
          </a:p>
        </p:txBody>
      </p:sp>
      <p:sp>
        <p:nvSpPr>
          <p:cNvPr id="3" name="Content Placeholder 2">
            <a:extLst>
              <a:ext uri="{FF2B5EF4-FFF2-40B4-BE49-F238E27FC236}">
                <a16:creationId xmlns:a16="http://schemas.microsoft.com/office/drawing/2014/main" id="{96FE5D2E-D806-517F-E53D-71220F16993D}"/>
              </a:ext>
            </a:extLst>
          </p:cNvPr>
          <p:cNvSpPr>
            <a:spLocks noGrp="1"/>
          </p:cNvSpPr>
          <p:nvPr>
            <p:ph idx="1"/>
          </p:nvPr>
        </p:nvSpPr>
        <p:spPr/>
        <p:txBody>
          <a:bodyPr/>
          <a:lstStyle/>
          <a:p>
            <a:r>
              <a:rPr lang="en-US" dirty="0"/>
              <a:t>It gives us information about filename, filetype, encoding, total sequences, sequences flagged as poor quality, sequence length and %GC content.</a:t>
            </a:r>
          </a:p>
          <a:p>
            <a:r>
              <a:rPr lang="en-US" dirty="0"/>
              <a:t>Sequence length is 100 and GC content is 51% for both datasets.</a:t>
            </a:r>
          </a:p>
          <a:p>
            <a:r>
              <a:rPr lang="en-US" dirty="0"/>
              <a:t>Sequencer used is Illumina therefore encoding is Illumina 1.9. </a:t>
            </a:r>
          </a:p>
        </p:txBody>
      </p:sp>
    </p:spTree>
    <p:extLst>
      <p:ext uri="{BB962C8B-B14F-4D97-AF65-F5344CB8AC3E}">
        <p14:creationId xmlns:p14="http://schemas.microsoft.com/office/powerpoint/2010/main" val="32709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229F-3067-D3BD-49F2-4AA7AD0E5CB2}"/>
              </a:ext>
            </a:extLst>
          </p:cNvPr>
          <p:cNvSpPr>
            <a:spLocks noGrp="1"/>
          </p:cNvSpPr>
          <p:nvPr>
            <p:ph type="title"/>
          </p:nvPr>
        </p:nvSpPr>
        <p:spPr/>
        <p:txBody>
          <a:bodyPr/>
          <a:lstStyle/>
          <a:p>
            <a:r>
              <a:rPr lang="en-US" dirty="0"/>
              <a:t>Per base sequence quality	</a:t>
            </a:r>
            <a:endParaRPr lang="en-IN" dirty="0"/>
          </a:p>
        </p:txBody>
      </p:sp>
      <p:sp>
        <p:nvSpPr>
          <p:cNvPr id="3" name="Content Placeholder 2">
            <a:extLst>
              <a:ext uri="{FF2B5EF4-FFF2-40B4-BE49-F238E27FC236}">
                <a16:creationId xmlns:a16="http://schemas.microsoft.com/office/drawing/2014/main" id="{AB105921-C4D4-0127-7870-D77C783C17D7}"/>
              </a:ext>
            </a:extLst>
          </p:cNvPr>
          <p:cNvSpPr>
            <a:spLocks noGrp="1"/>
          </p:cNvSpPr>
          <p:nvPr>
            <p:ph idx="1"/>
          </p:nvPr>
        </p:nvSpPr>
        <p:spPr/>
        <p:txBody>
          <a:bodyPr/>
          <a:lstStyle/>
          <a:p>
            <a:r>
              <a:rPr lang="en-US" dirty="0"/>
              <a:t>This graph shows us quality scores across all bases. Quality score for all bases above 28 is considered as good. If quality score is less than 28 then trimming is done so as remove bases having less quality score. It is calculated by formula Q=-10log</a:t>
            </a:r>
            <a:r>
              <a:rPr lang="en-US" baseline="-25000" dirty="0"/>
              <a:t>10</a:t>
            </a:r>
            <a:r>
              <a:rPr lang="en-US" dirty="0"/>
              <a:t>P where P is probability of making errors. The quality score is shown as a range in graph as it is a average +/-  standard deviation for all the bases having same position in different reads.</a:t>
            </a:r>
            <a:endParaRPr lang="en-US" baseline="-25000" dirty="0"/>
          </a:p>
        </p:txBody>
      </p:sp>
    </p:spTree>
    <p:extLst>
      <p:ext uri="{BB962C8B-B14F-4D97-AF65-F5344CB8AC3E}">
        <p14:creationId xmlns:p14="http://schemas.microsoft.com/office/powerpoint/2010/main" val="280584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EA18-E58E-1C5A-DBFF-A133746A026A}"/>
              </a:ext>
            </a:extLst>
          </p:cNvPr>
          <p:cNvSpPr>
            <a:spLocks noGrp="1"/>
          </p:cNvSpPr>
          <p:nvPr>
            <p:ph type="title"/>
          </p:nvPr>
        </p:nvSpPr>
        <p:spPr/>
        <p:txBody>
          <a:bodyPr/>
          <a:lstStyle/>
          <a:p>
            <a:r>
              <a:rPr lang="en-US" dirty="0"/>
              <a:t>Per Tile Sequence Quality</a:t>
            </a:r>
            <a:endParaRPr lang="en-IN" dirty="0"/>
          </a:p>
        </p:txBody>
      </p:sp>
      <p:sp>
        <p:nvSpPr>
          <p:cNvPr id="3" name="Content Placeholder 2">
            <a:extLst>
              <a:ext uri="{FF2B5EF4-FFF2-40B4-BE49-F238E27FC236}">
                <a16:creationId xmlns:a16="http://schemas.microsoft.com/office/drawing/2014/main" id="{770DD360-C9DB-6877-2898-14A5E799983C}"/>
              </a:ext>
            </a:extLst>
          </p:cNvPr>
          <p:cNvSpPr>
            <a:spLocks noGrp="1"/>
          </p:cNvSpPr>
          <p:nvPr>
            <p:ph idx="1"/>
          </p:nvPr>
        </p:nvSpPr>
        <p:spPr/>
        <p:txBody>
          <a:bodyPr/>
          <a:lstStyle/>
          <a:p>
            <a:r>
              <a:rPr lang="en-US" dirty="0"/>
              <a:t>This graph represents deviation of quality score from average quality score for each tile. The colors are on a cold to hot scale. A graph with hotter colors indicates that a tile had a worst quality than other tiles for that base. The graph should have cold colors for tiles having less deviation from average quality score.</a:t>
            </a:r>
            <a:endParaRPr lang="en-IN" dirty="0"/>
          </a:p>
        </p:txBody>
      </p:sp>
    </p:spTree>
    <p:extLst>
      <p:ext uri="{BB962C8B-B14F-4D97-AF65-F5344CB8AC3E}">
        <p14:creationId xmlns:p14="http://schemas.microsoft.com/office/powerpoint/2010/main" val="121534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C7F9-4BDE-1AD7-F465-4BF8FCA4F304}"/>
              </a:ext>
            </a:extLst>
          </p:cNvPr>
          <p:cNvSpPr>
            <a:spLocks noGrp="1"/>
          </p:cNvSpPr>
          <p:nvPr>
            <p:ph type="title"/>
          </p:nvPr>
        </p:nvSpPr>
        <p:spPr/>
        <p:txBody>
          <a:bodyPr/>
          <a:lstStyle/>
          <a:p>
            <a:r>
              <a:rPr lang="en-US" dirty="0"/>
              <a:t>Per sequence quality scores</a:t>
            </a:r>
            <a:endParaRPr lang="en-IN" dirty="0"/>
          </a:p>
        </p:txBody>
      </p:sp>
      <p:sp>
        <p:nvSpPr>
          <p:cNvPr id="3" name="Content Placeholder 2">
            <a:extLst>
              <a:ext uri="{FF2B5EF4-FFF2-40B4-BE49-F238E27FC236}">
                <a16:creationId xmlns:a16="http://schemas.microsoft.com/office/drawing/2014/main" id="{759A4557-2C04-BCD5-2E0E-7D794085F2FB}"/>
              </a:ext>
            </a:extLst>
          </p:cNvPr>
          <p:cNvSpPr>
            <a:spLocks noGrp="1"/>
          </p:cNvSpPr>
          <p:nvPr>
            <p:ph idx="1"/>
          </p:nvPr>
        </p:nvSpPr>
        <p:spPr/>
        <p:txBody>
          <a:bodyPr/>
          <a:lstStyle/>
          <a:p>
            <a:r>
              <a:rPr lang="en-US" dirty="0"/>
              <a:t>This graph shows average quality over all sequences. All sequences are expected to be of high quality, therefore a peak is expected after 28 on x axis. Sequences with low quality are expected to be in low quantities so as for better average quality over all sequences. </a:t>
            </a:r>
            <a:endParaRPr lang="en-IN" dirty="0"/>
          </a:p>
        </p:txBody>
      </p:sp>
    </p:spTree>
    <p:extLst>
      <p:ext uri="{BB962C8B-B14F-4D97-AF65-F5344CB8AC3E}">
        <p14:creationId xmlns:p14="http://schemas.microsoft.com/office/powerpoint/2010/main" val="223094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CC68-5229-7A07-2D17-54B4FEE6DED0}"/>
              </a:ext>
            </a:extLst>
          </p:cNvPr>
          <p:cNvSpPr>
            <a:spLocks noGrp="1"/>
          </p:cNvSpPr>
          <p:nvPr>
            <p:ph type="title"/>
          </p:nvPr>
        </p:nvSpPr>
        <p:spPr/>
        <p:txBody>
          <a:bodyPr/>
          <a:lstStyle/>
          <a:p>
            <a:r>
              <a:rPr lang="en-US" dirty="0"/>
              <a:t>Per base sequence content</a:t>
            </a:r>
            <a:endParaRPr lang="en-IN" dirty="0"/>
          </a:p>
        </p:txBody>
      </p:sp>
      <p:sp>
        <p:nvSpPr>
          <p:cNvPr id="3" name="Content Placeholder 2">
            <a:extLst>
              <a:ext uri="{FF2B5EF4-FFF2-40B4-BE49-F238E27FC236}">
                <a16:creationId xmlns:a16="http://schemas.microsoft.com/office/drawing/2014/main" id="{827FE4FB-81D3-9ADE-9CA6-F15BA040652F}"/>
              </a:ext>
            </a:extLst>
          </p:cNvPr>
          <p:cNvSpPr>
            <a:spLocks noGrp="1"/>
          </p:cNvSpPr>
          <p:nvPr>
            <p:ph idx="1"/>
          </p:nvPr>
        </p:nvSpPr>
        <p:spPr/>
        <p:txBody>
          <a:bodyPr/>
          <a:lstStyle/>
          <a:p>
            <a:r>
              <a:rPr lang="en-US" dirty="0"/>
              <a:t>This graph shows proportion of each base position in a file for which each of four normal DNA bases has been called. The difference between base content AT or GC is expected to be negligible as sequences with high diversity are preferred because they increase efficiency and accuracy of sequencing.</a:t>
            </a:r>
            <a:endParaRPr lang="en-IN" dirty="0"/>
          </a:p>
        </p:txBody>
      </p:sp>
    </p:spTree>
    <p:extLst>
      <p:ext uri="{BB962C8B-B14F-4D97-AF65-F5344CB8AC3E}">
        <p14:creationId xmlns:p14="http://schemas.microsoft.com/office/powerpoint/2010/main" val="303849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7413-3BA3-1183-F9D0-894FE4D9415C}"/>
              </a:ext>
            </a:extLst>
          </p:cNvPr>
          <p:cNvSpPr>
            <a:spLocks noGrp="1"/>
          </p:cNvSpPr>
          <p:nvPr>
            <p:ph type="title"/>
          </p:nvPr>
        </p:nvSpPr>
        <p:spPr/>
        <p:txBody>
          <a:bodyPr/>
          <a:lstStyle/>
          <a:p>
            <a:r>
              <a:rPr lang="en-US" dirty="0"/>
              <a:t>Per sequence GC content</a:t>
            </a:r>
            <a:endParaRPr lang="en-IN" dirty="0"/>
          </a:p>
        </p:txBody>
      </p:sp>
      <p:sp>
        <p:nvSpPr>
          <p:cNvPr id="3" name="Content Placeholder 2">
            <a:extLst>
              <a:ext uri="{FF2B5EF4-FFF2-40B4-BE49-F238E27FC236}">
                <a16:creationId xmlns:a16="http://schemas.microsoft.com/office/drawing/2014/main" id="{3AB7628B-3DCE-339C-F18C-2B6E4C7E4E0B}"/>
              </a:ext>
            </a:extLst>
          </p:cNvPr>
          <p:cNvSpPr>
            <a:spLocks noGrp="1"/>
          </p:cNvSpPr>
          <p:nvPr>
            <p:ph idx="1"/>
          </p:nvPr>
        </p:nvSpPr>
        <p:spPr/>
        <p:txBody>
          <a:bodyPr/>
          <a:lstStyle/>
          <a:p>
            <a:r>
              <a:rPr lang="en-US" dirty="0"/>
              <a:t>The graph shows us the comparison between GC content across whole length of each sequence and modelled normal distribution of GC content. </a:t>
            </a:r>
            <a:endParaRPr lang="en-IN" dirty="0"/>
          </a:p>
        </p:txBody>
      </p:sp>
    </p:spTree>
    <p:extLst>
      <p:ext uri="{BB962C8B-B14F-4D97-AF65-F5344CB8AC3E}">
        <p14:creationId xmlns:p14="http://schemas.microsoft.com/office/powerpoint/2010/main" val="409015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99B9-F9C4-E14B-7853-A8B1618E2D27}"/>
              </a:ext>
            </a:extLst>
          </p:cNvPr>
          <p:cNvSpPr>
            <a:spLocks noGrp="1"/>
          </p:cNvSpPr>
          <p:nvPr>
            <p:ph type="title"/>
          </p:nvPr>
        </p:nvSpPr>
        <p:spPr/>
        <p:txBody>
          <a:bodyPr/>
          <a:lstStyle/>
          <a:p>
            <a:r>
              <a:rPr lang="en-US" dirty="0"/>
              <a:t>Per base N content</a:t>
            </a:r>
            <a:endParaRPr lang="en-IN" dirty="0"/>
          </a:p>
        </p:txBody>
      </p:sp>
      <p:sp>
        <p:nvSpPr>
          <p:cNvPr id="3" name="Content Placeholder 2">
            <a:extLst>
              <a:ext uri="{FF2B5EF4-FFF2-40B4-BE49-F238E27FC236}">
                <a16:creationId xmlns:a16="http://schemas.microsoft.com/office/drawing/2014/main" id="{7F1E2005-F504-4A18-3A45-FBF0C1D30825}"/>
              </a:ext>
            </a:extLst>
          </p:cNvPr>
          <p:cNvSpPr>
            <a:spLocks noGrp="1"/>
          </p:cNvSpPr>
          <p:nvPr>
            <p:ph idx="1"/>
          </p:nvPr>
        </p:nvSpPr>
        <p:spPr/>
        <p:txBody>
          <a:bodyPr/>
          <a:lstStyle/>
          <a:p>
            <a:r>
              <a:rPr lang="en-US" dirty="0"/>
              <a:t>This graph shows us N content across all bases. N is added to a read if it is found to be of length shorter than required. N content should be zero in dataset having all reads of length greater than required and hence it will lead to reads of uniform length.</a:t>
            </a:r>
            <a:endParaRPr lang="en-IN" dirty="0"/>
          </a:p>
        </p:txBody>
      </p:sp>
    </p:spTree>
    <p:extLst>
      <p:ext uri="{BB962C8B-B14F-4D97-AF65-F5344CB8AC3E}">
        <p14:creationId xmlns:p14="http://schemas.microsoft.com/office/powerpoint/2010/main" val="243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70BA-AE30-6238-8330-9EFB0ED0CCDC}"/>
              </a:ext>
            </a:extLst>
          </p:cNvPr>
          <p:cNvSpPr>
            <a:spLocks noGrp="1"/>
          </p:cNvSpPr>
          <p:nvPr>
            <p:ph type="title"/>
          </p:nvPr>
        </p:nvSpPr>
        <p:spPr/>
        <p:txBody>
          <a:bodyPr/>
          <a:lstStyle/>
          <a:p>
            <a:r>
              <a:rPr lang="en-US" dirty="0"/>
              <a:t>Sequence length distribution</a:t>
            </a:r>
            <a:endParaRPr lang="en-IN" dirty="0"/>
          </a:p>
        </p:txBody>
      </p:sp>
      <p:sp>
        <p:nvSpPr>
          <p:cNvPr id="3" name="Content Placeholder 2">
            <a:extLst>
              <a:ext uri="{FF2B5EF4-FFF2-40B4-BE49-F238E27FC236}">
                <a16:creationId xmlns:a16="http://schemas.microsoft.com/office/drawing/2014/main" id="{1B405004-9732-E1E0-F06E-44D507805F28}"/>
              </a:ext>
            </a:extLst>
          </p:cNvPr>
          <p:cNvSpPr>
            <a:spLocks noGrp="1"/>
          </p:cNvSpPr>
          <p:nvPr>
            <p:ph idx="1"/>
          </p:nvPr>
        </p:nvSpPr>
        <p:spPr/>
        <p:txBody>
          <a:bodyPr/>
          <a:lstStyle/>
          <a:p>
            <a:r>
              <a:rPr lang="en-US" dirty="0"/>
              <a:t>This graph shows distribution of sequence length over all sequences. Large quantity of sequences are expected to be of same length which is demanded.</a:t>
            </a:r>
            <a:endParaRPr lang="en-IN" dirty="0"/>
          </a:p>
        </p:txBody>
      </p:sp>
    </p:spTree>
    <p:extLst>
      <p:ext uri="{BB962C8B-B14F-4D97-AF65-F5344CB8AC3E}">
        <p14:creationId xmlns:p14="http://schemas.microsoft.com/office/powerpoint/2010/main" val="120103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541</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Quality control report analysis</vt:lpstr>
      <vt:lpstr>Basic Statistics</vt:lpstr>
      <vt:lpstr>Per base sequence quality </vt:lpstr>
      <vt:lpstr>Per Tile Sequence Quality</vt:lpstr>
      <vt:lpstr>Per sequence quality scores</vt:lpstr>
      <vt:lpstr>Per base sequence content</vt:lpstr>
      <vt:lpstr>Per sequence GC content</vt:lpstr>
      <vt:lpstr>Per base N content</vt:lpstr>
      <vt:lpstr>Sequence length distribution</vt:lpstr>
      <vt:lpstr>Sequence Duplication Levels</vt:lpstr>
      <vt:lpstr>Overrepresented sequences</vt:lpstr>
      <vt:lpstr>Adapter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control report analysis</dc:title>
  <dc:creator>Sarthak Somani</dc:creator>
  <cp:lastModifiedBy>Sarthak Somani</cp:lastModifiedBy>
  <cp:revision>5</cp:revision>
  <dcterms:created xsi:type="dcterms:W3CDTF">2023-02-02T11:48:08Z</dcterms:created>
  <dcterms:modified xsi:type="dcterms:W3CDTF">2023-02-07T17:00:29Z</dcterms:modified>
</cp:coreProperties>
</file>