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81" r:id="rId5"/>
    <p:sldId id="282" r:id="rId6"/>
    <p:sldId id="283" r:id="rId7"/>
    <p:sldId id="258" r:id="rId8"/>
    <p:sldId id="259" r:id="rId9"/>
    <p:sldId id="260" r:id="rId10"/>
    <p:sldId id="276" r:id="rId11"/>
    <p:sldId id="277" r:id="rId12"/>
    <p:sldId id="278" r:id="rId13"/>
    <p:sldId id="279" r:id="rId14"/>
    <p:sldId id="284" r:id="rId15"/>
    <p:sldId id="285" r:id="rId16"/>
    <p:sldId id="286" r:id="rId17"/>
    <p:sldId id="287" r:id="rId18"/>
    <p:sldId id="262" r:id="rId19"/>
    <p:sldId id="263" r:id="rId20"/>
    <p:sldId id="264" r:id="rId21"/>
    <p:sldId id="265" r:id="rId22"/>
    <p:sldId id="266" r:id="rId23"/>
    <p:sldId id="267" r:id="rId24"/>
    <p:sldId id="26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A5D2-EB74-7189-340D-87A953734F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264565-F8ED-5D16-89BC-918122B1F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E65383-2D71-FCA7-7C05-3E3F87EB0FD4}"/>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5" name="Footer Placeholder 4">
            <a:extLst>
              <a:ext uri="{FF2B5EF4-FFF2-40B4-BE49-F238E27FC236}">
                <a16:creationId xmlns:a16="http://schemas.microsoft.com/office/drawing/2014/main" id="{DD94DA52-BDBD-CEA5-F8AC-C6C8165007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98BE1-AAB7-55DD-69D2-9CDED04C9B3F}"/>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337967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DC7-FBBC-60B2-5E37-0AD3F224C1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6B97DA-3496-6226-7AC5-4588315732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8B0ED-D96C-61DF-AE42-E699619EE6A0}"/>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5" name="Footer Placeholder 4">
            <a:extLst>
              <a:ext uri="{FF2B5EF4-FFF2-40B4-BE49-F238E27FC236}">
                <a16:creationId xmlns:a16="http://schemas.microsoft.com/office/drawing/2014/main" id="{714C2A69-1E5E-283B-90B4-1D64EE53A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0F9DB-6BF5-4DAD-29B9-74F4B1B5B49D}"/>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371116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8CA6C-88E6-C23F-4153-0BD12672E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C9E743-3E01-0E79-EEB2-567F283EA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648863-F48C-2E98-647B-7F6B707A9DC4}"/>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5" name="Footer Placeholder 4">
            <a:extLst>
              <a:ext uri="{FF2B5EF4-FFF2-40B4-BE49-F238E27FC236}">
                <a16:creationId xmlns:a16="http://schemas.microsoft.com/office/drawing/2014/main" id="{5438B37F-B826-A8C6-3803-5BC39FC31E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58880-8291-8BC5-E9D7-CC0B9A0CD294}"/>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384389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2E61-9049-76B8-1A37-BCFB0AF4FB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2119E-4104-6F67-1A5C-F9DD85AD9F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5A769-4A38-B601-34FF-38D2EDD8EF7B}"/>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5" name="Footer Placeholder 4">
            <a:extLst>
              <a:ext uri="{FF2B5EF4-FFF2-40B4-BE49-F238E27FC236}">
                <a16:creationId xmlns:a16="http://schemas.microsoft.com/office/drawing/2014/main" id="{46A1EA83-2108-A124-523E-EDA7A1B3B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79751-4538-6475-F1B7-6CF5DED9DE1E}"/>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168235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9E18-46B5-D298-EEEC-70EF7466A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11301-ED1E-431F-DFF9-E3E5EE422F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78622-2260-5112-51D7-30A4E37DA39D}"/>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5" name="Footer Placeholder 4">
            <a:extLst>
              <a:ext uri="{FF2B5EF4-FFF2-40B4-BE49-F238E27FC236}">
                <a16:creationId xmlns:a16="http://schemas.microsoft.com/office/drawing/2014/main" id="{7DA12C88-4B84-5EE6-EB40-B7896BFC1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08DD7-4D9C-2FDE-5A09-A833089B8C31}"/>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113796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C292C-93A3-C1A3-65CB-5632C50A88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EBADFE-F329-4B4B-69A7-7BF119C5D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EDAF2C-AFCF-71CF-B90D-66ECF5D0AE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FC151C-2994-A45D-0646-44A0F7667E6E}"/>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6" name="Footer Placeholder 5">
            <a:extLst>
              <a:ext uri="{FF2B5EF4-FFF2-40B4-BE49-F238E27FC236}">
                <a16:creationId xmlns:a16="http://schemas.microsoft.com/office/drawing/2014/main" id="{58343045-84D0-1E9B-A894-070DD1079F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45B65-06E9-D4B4-7779-EE086A4CE6DE}"/>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2904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E76D-F612-2BE7-48FF-902DD5BF3D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A5D8E-FFE4-8C65-95AE-2F0714F32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BD2A9-4B47-978D-332E-165192F064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5F0CE7-CA69-2C1B-397A-94BE8A9AA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E3853B-CE77-1211-8436-1D121FA235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6A6F68-5455-CCCE-5E4C-F42D9CA091A8}"/>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8" name="Footer Placeholder 7">
            <a:extLst>
              <a:ext uri="{FF2B5EF4-FFF2-40B4-BE49-F238E27FC236}">
                <a16:creationId xmlns:a16="http://schemas.microsoft.com/office/drawing/2014/main" id="{6BBCD242-6CCD-DF06-CDEB-85ED5261D0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C5B890-5C4E-DB29-8D2E-00451E1DCBA7}"/>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65606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8788-A0F7-3B8B-68E4-9CA95B94AF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622343-4AF8-4C1F-2967-927B5366ACC1}"/>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4" name="Footer Placeholder 3">
            <a:extLst>
              <a:ext uri="{FF2B5EF4-FFF2-40B4-BE49-F238E27FC236}">
                <a16:creationId xmlns:a16="http://schemas.microsoft.com/office/drawing/2014/main" id="{F4F62673-457F-6590-8005-D6D9FBF662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B8A330-79C1-22EF-BA39-E88BE820AFA7}"/>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76154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206A1-D6A6-B3E9-B433-9501AEDD4C75}"/>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3" name="Footer Placeholder 2">
            <a:extLst>
              <a:ext uri="{FF2B5EF4-FFF2-40B4-BE49-F238E27FC236}">
                <a16:creationId xmlns:a16="http://schemas.microsoft.com/office/drawing/2014/main" id="{D872CF62-516E-314C-FB92-7856196B7F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80EA93-10C0-3A99-8520-578211903EF4}"/>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414505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F036-E288-53E8-120D-D18AFC634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5E29CB-B284-B7FF-F73B-2231087635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BDF836-B4D9-3648-1A34-66FF9A6D6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038CE-457A-1D96-D496-13F7F960EAA8}"/>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6" name="Footer Placeholder 5">
            <a:extLst>
              <a:ext uri="{FF2B5EF4-FFF2-40B4-BE49-F238E27FC236}">
                <a16:creationId xmlns:a16="http://schemas.microsoft.com/office/drawing/2014/main" id="{A69C5AF5-83A8-450F-3131-BB10741513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28366B-1EB4-3CE9-B0A7-15C9BB9FAA7C}"/>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227363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6EEE-AFEC-5923-02D2-7164AB2BF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E7CC14-6585-E7BB-6DA0-7E6C19E4A5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7FD7B3-DB36-5570-33F6-9FE8E46EE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30757-E7B5-BFD0-1712-F75B408CF44D}"/>
              </a:ext>
            </a:extLst>
          </p:cNvPr>
          <p:cNvSpPr>
            <a:spLocks noGrp="1"/>
          </p:cNvSpPr>
          <p:nvPr>
            <p:ph type="dt" sz="half" idx="10"/>
          </p:nvPr>
        </p:nvSpPr>
        <p:spPr/>
        <p:txBody>
          <a:bodyPr/>
          <a:lstStyle/>
          <a:p>
            <a:fld id="{46CE3B2A-7846-4D4F-AAB4-E2F7919FC1BB}" type="datetimeFigureOut">
              <a:rPr lang="en-IN" smtClean="0"/>
              <a:t>12-01-2023</a:t>
            </a:fld>
            <a:endParaRPr lang="en-IN"/>
          </a:p>
        </p:txBody>
      </p:sp>
      <p:sp>
        <p:nvSpPr>
          <p:cNvPr id="6" name="Footer Placeholder 5">
            <a:extLst>
              <a:ext uri="{FF2B5EF4-FFF2-40B4-BE49-F238E27FC236}">
                <a16:creationId xmlns:a16="http://schemas.microsoft.com/office/drawing/2014/main" id="{F3880357-B57E-A60C-5AFB-F0FA7E3766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7EBC1D-2110-E857-F594-C93B251DE8A5}"/>
              </a:ext>
            </a:extLst>
          </p:cNvPr>
          <p:cNvSpPr>
            <a:spLocks noGrp="1"/>
          </p:cNvSpPr>
          <p:nvPr>
            <p:ph type="sldNum" sz="quarter" idx="12"/>
          </p:nvPr>
        </p:nvSpPr>
        <p:spPr/>
        <p:txBody>
          <a:bodyPr/>
          <a:lstStyle/>
          <a:p>
            <a:fld id="{2C154444-F1DD-4827-ADF5-46DA7C2B0A88}" type="slidenum">
              <a:rPr lang="en-IN" smtClean="0"/>
              <a:t>‹#›</a:t>
            </a:fld>
            <a:endParaRPr lang="en-IN"/>
          </a:p>
        </p:txBody>
      </p:sp>
    </p:spTree>
    <p:extLst>
      <p:ext uri="{BB962C8B-B14F-4D97-AF65-F5344CB8AC3E}">
        <p14:creationId xmlns:p14="http://schemas.microsoft.com/office/powerpoint/2010/main" val="6549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C02B2-EA5D-8872-A999-8BD621BF4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D8B717-38DC-DC8C-73C8-890405B204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20793-98B2-30C5-0220-3F8EECB8C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E3B2A-7846-4D4F-AAB4-E2F7919FC1BB}" type="datetimeFigureOut">
              <a:rPr lang="en-IN" smtClean="0"/>
              <a:t>12-01-2023</a:t>
            </a:fld>
            <a:endParaRPr lang="en-IN"/>
          </a:p>
        </p:txBody>
      </p:sp>
      <p:sp>
        <p:nvSpPr>
          <p:cNvPr id="5" name="Footer Placeholder 4">
            <a:extLst>
              <a:ext uri="{FF2B5EF4-FFF2-40B4-BE49-F238E27FC236}">
                <a16:creationId xmlns:a16="http://schemas.microsoft.com/office/drawing/2014/main" id="{62A26594-9234-FD15-97C3-B7AE727DF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6DD8D0-27AA-FB80-5D58-8B3632B3C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54444-F1DD-4827-ADF5-46DA7C2B0A88}" type="slidenum">
              <a:rPr lang="en-IN" smtClean="0"/>
              <a:t>‹#›</a:t>
            </a:fld>
            <a:endParaRPr lang="en-IN"/>
          </a:p>
        </p:txBody>
      </p:sp>
    </p:spTree>
    <p:extLst>
      <p:ext uri="{BB962C8B-B14F-4D97-AF65-F5344CB8AC3E}">
        <p14:creationId xmlns:p14="http://schemas.microsoft.com/office/powerpoint/2010/main" val="4241128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ropviz.org/" TargetMode="External"/><Relationship Id="rId2" Type="http://schemas.openxmlformats.org/officeDocument/2006/relationships/hyperlink" Target="http://www.mousebrain.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NGS Data Analysis</a:t>
            </a:r>
            <a:endParaRPr lang="en-IN" dirty="0"/>
          </a:p>
        </p:txBody>
      </p:sp>
    </p:spTree>
    <p:extLst>
      <p:ext uri="{BB962C8B-B14F-4D97-AF65-F5344CB8AC3E}">
        <p14:creationId xmlns:p14="http://schemas.microsoft.com/office/powerpoint/2010/main" val="119441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0E12-430E-9811-564A-1DD3DFC35E47}"/>
              </a:ext>
            </a:extLst>
          </p:cNvPr>
          <p:cNvSpPr>
            <a:spLocks noGrp="1"/>
          </p:cNvSpPr>
          <p:nvPr>
            <p:ph type="title"/>
          </p:nvPr>
        </p:nvSpPr>
        <p:spPr/>
        <p:txBody>
          <a:bodyPr/>
          <a:lstStyle/>
          <a:p>
            <a:r>
              <a:rPr lang="en-US" dirty="0"/>
              <a:t>Adapter Trimming </a:t>
            </a:r>
            <a:endParaRPr lang="en-IN" dirty="0"/>
          </a:p>
        </p:txBody>
      </p:sp>
      <p:sp>
        <p:nvSpPr>
          <p:cNvPr id="3" name="Content Placeholder 2">
            <a:extLst>
              <a:ext uri="{FF2B5EF4-FFF2-40B4-BE49-F238E27FC236}">
                <a16:creationId xmlns:a16="http://schemas.microsoft.com/office/drawing/2014/main" id="{6E162F70-8262-D847-1ABD-C1C1340E66A4}"/>
              </a:ext>
            </a:extLst>
          </p:cNvPr>
          <p:cNvSpPr>
            <a:spLocks noGrp="1"/>
          </p:cNvSpPr>
          <p:nvPr>
            <p:ph idx="1"/>
          </p:nvPr>
        </p:nvSpPr>
        <p:spPr/>
        <p:txBody>
          <a:bodyPr>
            <a:normAutofit fontScale="92500" lnSpcReduction="10000"/>
          </a:bodyPr>
          <a:lstStyle/>
          <a:p>
            <a:pPr>
              <a:buFontTx/>
              <a:buChar char="-"/>
            </a:pPr>
            <a:r>
              <a:rPr lang="en-US" dirty="0"/>
              <a:t>Required in case of when read length is longer than insert. Also provides higher alignment %, improved assemblies</a:t>
            </a:r>
          </a:p>
          <a:p>
            <a:pPr>
              <a:buFontTx/>
              <a:buChar char="-"/>
            </a:pPr>
            <a:r>
              <a:rPr lang="en-US" dirty="0"/>
              <a:t>Programs for it: </a:t>
            </a:r>
            <a:r>
              <a:rPr lang="en-US" dirty="0" err="1"/>
              <a:t>MiSeq</a:t>
            </a:r>
            <a:r>
              <a:rPr lang="en-US" dirty="0"/>
              <a:t> Reporter, Local Run Manager, </a:t>
            </a:r>
            <a:r>
              <a:rPr lang="en-US" dirty="0" err="1"/>
              <a:t>BaseSpace</a:t>
            </a:r>
            <a:r>
              <a:rPr lang="en-US" dirty="0"/>
              <a:t> </a:t>
            </a:r>
            <a:r>
              <a:rPr lang="en-US" dirty="0" err="1"/>
              <a:t>Fastq</a:t>
            </a:r>
            <a:r>
              <a:rPr lang="en-US" dirty="0"/>
              <a:t> Generation, Bcl2fastq </a:t>
            </a:r>
          </a:p>
          <a:p>
            <a:pPr>
              <a:buFontTx/>
              <a:buChar char="-"/>
            </a:pPr>
            <a:r>
              <a:rPr lang="en-US" dirty="0"/>
              <a:t>If runs are setup using </a:t>
            </a:r>
            <a:r>
              <a:rPr lang="en-US" dirty="0" err="1"/>
              <a:t>PrepTab</a:t>
            </a:r>
            <a:r>
              <a:rPr lang="en-US" dirty="0"/>
              <a:t> for </a:t>
            </a:r>
            <a:r>
              <a:rPr lang="en-US" dirty="0" err="1"/>
              <a:t>NextSeq</a:t>
            </a:r>
            <a:r>
              <a:rPr lang="en-US" dirty="0"/>
              <a:t>/</a:t>
            </a:r>
            <a:r>
              <a:rPr lang="en-US" dirty="0" err="1"/>
              <a:t>MiniSeq</a:t>
            </a:r>
            <a:r>
              <a:rPr lang="en-US" dirty="0"/>
              <a:t>, adapter trimming is on by default.</a:t>
            </a:r>
          </a:p>
          <a:p>
            <a:pPr>
              <a:buFontTx/>
              <a:buChar char="-"/>
            </a:pPr>
            <a:r>
              <a:rPr lang="en-US" dirty="0"/>
              <a:t>Bcl2fastq provides adapter masking options. Bases masked to “N” and quality score is 2 “#” from start of adaptor.(Useful if analysis program requires reads to be same read length). Masking short adapters also available. Entire read is 	converted to 35 bp Ns and quality score to 2 “#” from start of sequence. Useful if adapter dimers in sample. Prevent generation of empty reads.</a:t>
            </a:r>
            <a:endParaRPr lang="en-IN" dirty="0"/>
          </a:p>
        </p:txBody>
      </p:sp>
    </p:spTree>
    <p:extLst>
      <p:ext uri="{BB962C8B-B14F-4D97-AF65-F5344CB8AC3E}">
        <p14:creationId xmlns:p14="http://schemas.microsoft.com/office/powerpoint/2010/main" val="31446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D8AA-E1ED-34D3-04F5-3A41CCB2DD0A}"/>
              </a:ext>
            </a:extLst>
          </p:cNvPr>
          <p:cNvSpPr>
            <a:spLocks noGrp="1"/>
          </p:cNvSpPr>
          <p:nvPr>
            <p:ph type="title"/>
          </p:nvPr>
        </p:nvSpPr>
        <p:spPr/>
        <p:txBody>
          <a:bodyPr/>
          <a:lstStyle/>
          <a:p>
            <a:r>
              <a:rPr lang="en-US" dirty="0"/>
              <a:t>Quality trimming</a:t>
            </a:r>
            <a:endParaRPr lang="en-IN" dirty="0"/>
          </a:p>
        </p:txBody>
      </p:sp>
      <p:sp>
        <p:nvSpPr>
          <p:cNvPr id="3" name="Content Placeholder 2">
            <a:extLst>
              <a:ext uri="{FF2B5EF4-FFF2-40B4-BE49-F238E27FC236}">
                <a16:creationId xmlns:a16="http://schemas.microsoft.com/office/drawing/2014/main" id="{0A9A681D-A74B-C997-DF75-AAA85E21D45C}"/>
              </a:ext>
            </a:extLst>
          </p:cNvPr>
          <p:cNvSpPr>
            <a:spLocks noGrp="1"/>
          </p:cNvSpPr>
          <p:nvPr>
            <p:ph idx="1"/>
          </p:nvPr>
        </p:nvSpPr>
        <p:spPr/>
        <p:txBody>
          <a:bodyPr/>
          <a:lstStyle/>
          <a:p>
            <a:pPr>
              <a:buFontTx/>
              <a:buChar char="-"/>
            </a:pPr>
            <a:r>
              <a:rPr lang="en-US" dirty="0"/>
              <a:t>Filter end of reads based on read end average quality. </a:t>
            </a:r>
          </a:p>
          <a:p>
            <a:pPr>
              <a:buFontTx/>
              <a:buChar char="-"/>
            </a:pPr>
            <a:r>
              <a:rPr lang="en-US" dirty="0"/>
              <a:t>It is useful when algorithm is sensitive to quality- </a:t>
            </a:r>
            <a:r>
              <a:rPr lang="en-US" dirty="0" err="1"/>
              <a:t>DeNovo</a:t>
            </a:r>
            <a:r>
              <a:rPr lang="en-US" dirty="0"/>
              <a:t> Assembly, merging reads, Metagenomics(using 16S rRNA gene for classification).</a:t>
            </a:r>
          </a:p>
          <a:p>
            <a:pPr>
              <a:buFontTx/>
              <a:buChar char="-"/>
            </a:pPr>
            <a:r>
              <a:rPr lang="en-US" dirty="0"/>
              <a:t>It is not useful in case of resequencing as most aligners take quality score into account(i.e. BWA, Isaac) and will soft clip the ends of read if low quality</a:t>
            </a:r>
          </a:p>
          <a:p>
            <a:pPr>
              <a:buFontTx/>
              <a:buChar char="-"/>
            </a:pPr>
            <a:r>
              <a:rPr lang="en-US" dirty="0"/>
              <a:t>FASTQ toolkit app on BSSH is used for this. </a:t>
            </a:r>
            <a:endParaRPr lang="en-IN" dirty="0"/>
          </a:p>
        </p:txBody>
      </p:sp>
    </p:spTree>
    <p:extLst>
      <p:ext uri="{BB962C8B-B14F-4D97-AF65-F5344CB8AC3E}">
        <p14:creationId xmlns:p14="http://schemas.microsoft.com/office/powerpoint/2010/main" val="381212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DB20F-14C1-F7CA-D412-2AFCB390622C}"/>
              </a:ext>
            </a:extLst>
          </p:cNvPr>
          <p:cNvSpPr>
            <a:spLocks noGrp="1"/>
          </p:cNvSpPr>
          <p:nvPr>
            <p:ph type="title"/>
          </p:nvPr>
        </p:nvSpPr>
        <p:spPr/>
        <p:txBody>
          <a:bodyPr/>
          <a:lstStyle/>
          <a:p>
            <a:r>
              <a:rPr lang="en-US" dirty="0"/>
              <a:t>Read Merging</a:t>
            </a:r>
            <a:endParaRPr lang="en-IN" dirty="0"/>
          </a:p>
        </p:txBody>
      </p:sp>
      <p:sp>
        <p:nvSpPr>
          <p:cNvPr id="3" name="Content Placeholder 2">
            <a:extLst>
              <a:ext uri="{FF2B5EF4-FFF2-40B4-BE49-F238E27FC236}">
                <a16:creationId xmlns:a16="http://schemas.microsoft.com/office/drawing/2014/main" id="{6621DEF1-1796-B7F3-307B-7E79F7C4A5AC}"/>
              </a:ext>
            </a:extLst>
          </p:cNvPr>
          <p:cNvSpPr>
            <a:spLocks noGrp="1"/>
          </p:cNvSpPr>
          <p:nvPr>
            <p:ph idx="1"/>
          </p:nvPr>
        </p:nvSpPr>
        <p:spPr/>
        <p:txBody>
          <a:bodyPr/>
          <a:lstStyle/>
          <a:p>
            <a:pPr>
              <a:buFontTx/>
              <a:buChar char="-"/>
            </a:pPr>
            <a:r>
              <a:rPr lang="en-US" dirty="0"/>
              <a:t>Combine paired end read into a single read </a:t>
            </a:r>
          </a:p>
          <a:p>
            <a:pPr>
              <a:buFontTx/>
              <a:buChar char="-"/>
            </a:pPr>
            <a:r>
              <a:rPr lang="en-US" dirty="0"/>
              <a:t>It requires high overlap of minimum 10bp</a:t>
            </a:r>
          </a:p>
          <a:p>
            <a:pPr>
              <a:buFontTx/>
              <a:buChar char="-"/>
            </a:pPr>
            <a:r>
              <a:rPr lang="en-US" dirty="0" err="1"/>
              <a:t>StitchReads</a:t>
            </a:r>
            <a:r>
              <a:rPr lang="en-US" dirty="0"/>
              <a:t> 1 option in </a:t>
            </a:r>
            <a:r>
              <a:rPr lang="en-US" dirty="0" err="1"/>
              <a:t>MiSeq</a:t>
            </a:r>
            <a:r>
              <a:rPr lang="en-US" dirty="0"/>
              <a:t> Reporter, Amplicon- DS, </a:t>
            </a:r>
            <a:r>
              <a:rPr lang="en-US" dirty="0" err="1"/>
              <a:t>GeneratorFASTQ</a:t>
            </a:r>
            <a:r>
              <a:rPr lang="en-US" dirty="0"/>
              <a:t>, </a:t>
            </a:r>
            <a:r>
              <a:rPr lang="en-US" dirty="0" err="1"/>
              <a:t>TruSeq</a:t>
            </a:r>
            <a:r>
              <a:rPr lang="en-US" dirty="0"/>
              <a:t> Amplicon are workflows which support it</a:t>
            </a:r>
          </a:p>
          <a:p>
            <a:pPr>
              <a:buFontTx/>
              <a:buChar char="-"/>
            </a:pPr>
            <a:r>
              <a:rPr lang="en-US" dirty="0"/>
              <a:t>It is used when read continuity is important or majority of reads overlap or to use tools that only take single end reads. It improves indel detection.</a:t>
            </a:r>
          </a:p>
          <a:p>
            <a:pPr>
              <a:buFontTx/>
              <a:buChar char="-"/>
            </a:pPr>
            <a:r>
              <a:rPr lang="en-US" dirty="0"/>
              <a:t>It is not used when some proportion of reads do not overlap or there are simple repeats in overlap region </a:t>
            </a:r>
            <a:endParaRPr lang="en-IN" dirty="0"/>
          </a:p>
        </p:txBody>
      </p:sp>
    </p:spTree>
    <p:extLst>
      <p:ext uri="{BB962C8B-B14F-4D97-AF65-F5344CB8AC3E}">
        <p14:creationId xmlns:p14="http://schemas.microsoft.com/office/powerpoint/2010/main" val="256640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010E-6F94-133C-5F6F-B0EE74CEE5A2}"/>
              </a:ext>
            </a:extLst>
          </p:cNvPr>
          <p:cNvSpPr>
            <a:spLocks noGrp="1"/>
          </p:cNvSpPr>
          <p:nvPr>
            <p:ph type="title"/>
          </p:nvPr>
        </p:nvSpPr>
        <p:spPr/>
        <p:txBody>
          <a:bodyPr/>
          <a:lstStyle/>
          <a:p>
            <a:r>
              <a:rPr lang="en-US" dirty="0"/>
              <a:t>Subsampling</a:t>
            </a:r>
            <a:endParaRPr lang="en-IN" dirty="0"/>
          </a:p>
        </p:txBody>
      </p:sp>
      <p:sp>
        <p:nvSpPr>
          <p:cNvPr id="3" name="Content Placeholder 2">
            <a:extLst>
              <a:ext uri="{FF2B5EF4-FFF2-40B4-BE49-F238E27FC236}">
                <a16:creationId xmlns:a16="http://schemas.microsoft.com/office/drawing/2014/main" id="{80E332B5-D8A7-F3D5-1D1F-CE663BB76D55}"/>
              </a:ext>
            </a:extLst>
          </p:cNvPr>
          <p:cNvSpPr>
            <a:spLocks noGrp="1"/>
          </p:cNvSpPr>
          <p:nvPr>
            <p:ph idx="1"/>
          </p:nvPr>
        </p:nvSpPr>
        <p:spPr/>
        <p:txBody>
          <a:bodyPr/>
          <a:lstStyle/>
          <a:p>
            <a:pPr marL="0" indent="0">
              <a:buNone/>
            </a:pPr>
            <a:r>
              <a:rPr lang="en-US" dirty="0"/>
              <a:t>- It is used when number of reads is too high as:</a:t>
            </a:r>
          </a:p>
          <a:p>
            <a:pPr marL="0" indent="0">
              <a:buNone/>
            </a:pPr>
            <a:r>
              <a:rPr lang="en-US" dirty="0"/>
              <a:t>	- some tools use an optimal coverage window</a:t>
            </a:r>
          </a:p>
          <a:p>
            <a:pPr marL="0" indent="0">
              <a:buNone/>
            </a:pPr>
            <a:r>
              <a:rPr lang="en-US" dirty="0"/>
              <a:t>	- quick analysis time when troubleshooting data</a:t>
            </a:r>
          </a:p>
          <a:p>
            <a:pPr marL="0" indent="0">
              <a:buNone/>
            </a:pPr>
            <a:r>
              <a:rPr lang="en-US" dirty="0"/>
              <a:t>	- bypass computational issues for downstream tools from over 	 	  sequenced data </a:t>
            </a:r>
          </a:p>
          <a:p>
            <a:pPr marL="0" indent="0">
              <a:buNone/>
            </a:pPr>
            <a:r>
              <a:rPr lang="en-US" dirty="0"/>
              <a:t>	-  Some apps on </a:t>
            </a:r>
            <a:r>
              <a:rPr lang="en-US" dirty="0" err="1"/>
              <a:t>BaseSpace</a:t>
            </a:r>
            <a:r>
              <a:rPr lang="en-US" dirty="0"/>
              <a:t> have limit to number of input reads</a:t>
            </a:r>
          </a:p>
          <a:p>
            <a:pPr marL="0" indent="0">
              <a:buNone/>
            </a:pPr>
            <a:r>
              <a:rPr lang="en-US" dirty="0"/>
              <a:t>- Tools for it: </a:t>
            </a:r>
            <a:r>
              <a:rPr lang="en-US" dirty="0" err="1"/>
              <a:t>BaseSpace</a:t>
            </a:r>
            <a:r>
              <a:rPr lang="en-US" dirty="0"/>
              <a:t> </a:t>
            </a:r>
            <a:r>
              <a:rPr lang="en-US" dirty="0" err="1"/>
              <a:t>Fastq</a:t>
            </a:r>
            <a:r>
              <a:rPr lang="en-US"/>
              <a:t> toolkit</a:t>
            </a:r>
            <a:endParaRPr lang="en-IN" dirty="0"/>
          </a:p>
        </p:txBody>
      </p:sp>
    </p:spTree>
    <p:extLst>
      <p:ext uri="{BB962C8B-B14F-4D97-AF65-F5344CB8AC3E}">
        <p14:creationId xmlns:p14="http://schemas.microsoft.com/office/powerpoint/2010/main" val="350534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C8BC9-D9B0-B82A-8154-3F6B05576013}"/>
              </a:ext>
            </a:extLst>
          </p:cNvPr>
          <p:cNvSpPr>
            <a:spLocks noGrp="1"/>
          </p:cNvSpPr>
          <p:nvPr>
            <p:ph type="title"/>
          </p:nvPr>
        </p:nvSpPr>
        <p:spPr/>
        <p:txBody>
          <a:bodyPr/>
          <a:lstStyle/>
          <a:p>
            <a:r>
              <a:rPr lang="en-IN" b="0" i="0">
                <a:solidFill>
                  <a:srgbClr val="202124"/>
                </a:solidFill>
                <a:effectLst/>
                <a:latin typeface="Google Sans"/>
              </a:rPr>
              <a:t>Downstream Analysis</a:t>
            </a:r>
            <a:endParaRPr lang="en-IN"/>
          </a:p>
        </p:txBody>
      </p:sp>
      <p:sp>
        <p:nvSpPr>
          <p:cNvPr id="3" name="Content Placeholder 2">
            <a:extLst>
              <a:ext uri="{FF2B5EF4-FFF2-40B4-BE49-F238E27FC236}">
                <a16:creationId xmlns:a16="http://schemas.microsoft.com/office/drawing/2014/main" id="{93573AEB-D0FC-E6F4-1140-8396742D20A9}"/>
              </a:ext>
            </a:extLst>
          </p:cNvPr>
          <p:cNvSpPr>
            <a:spLocks noGrp="1"/>
          </p:cNvSpPr>
          <p:nvPr>
            <p:ph idx="1"/>
          </p:nvPr>
        </p:nvSpPr>
        <p:spPr/>
        <p:txBody>
          <a:bodyPr>
            <a:normAutofit fontScale="92500" lnSpcReduction="10000"/>
          </a:bodyPr>
          <a:lstStyle/>
          <a:p>
            <a:pPr lvl="1"/>
            <a:r>
              <a:rPr lang="en-US" b="0" i="0" dirty="0">
                <a:solidFill>
                  <a:srgbClr val="202124"/>
                </a:solidFill>
                <a:effectLst/>
                <a:latin typeface="Roboto" panose="02000000000000000000" pitchFamily="2" charset="0"/>
              </a:rPr>
              <a:t>It is used to extract biological insights and describe the underlying biological system.</a:t>
            </a:r>
          </a:p>
          <a:p>
            <a:pPr lvl="1"/>
            <a:r>
              <a:rPr lang="en-US" b="0" i="0" dirty="0">
                <a:solidFill>
                  <a:srgbClr val="202124"/>
                </a:solidFill>
                <a:effectLst/>
                <a:latin typeface="Roboto" panose="02000000000000000000" pitchFamily="2" charset="0"/>
              </a:rPr>
              <a:t>It can be divided into cell- and gene-level approaches.</a:t>
            </a:r>
            <a:endParaRPr lang="en-US" dirty="0">
              <a:solidFill>
                <a:srgbClr val="202124"/>
              </a:solidFill>
              <a:latin typeface="Roboto" panose="02000000000000000000" pitchFamily="2" charset="0"/>
            </a:endParaRPr>
          </a:p>
          <a:p>
            <a:pPr lvl="1"/>
            <a:r>
              <a:rPr lang="en-US" b="0" i="0" dirty="0">
                <a:solidFill>
                  <a:srgbClr val="202124"/>
                </a:solidFill>
                <a:effectLst/>
                <a:latin typeface="Roboto" panose="02000000000000000000" pitchFamily="2" charset="0"/>
              </a:rPr>
              <a:t>Cluster analysis methods attempt to explain the heterogeneity in the data based on a categorization of cells into groups. </a:t>
            </a:r>
            <a:r>
              <a:rPr lang="en-US" b="0" i="0" dirty="0" err="1">
                <a:solidFill>
                  <a:srgbClr val="202124"/>
                </a:solidFill>
                <a:effectLst/>
                <a:latin typeface="Roboto" panose="02000000000000000000" pitchFamily="2" charset="0"/>
              </a:rPr>
              <a:t>Scanpy</a:t>
            </a:r>
            <a:r>
              <a:rPr lang="en-US" b="0" i="0" dirty="0">
                <a:solidFill>
                  <a:srgbClr val="202124"/>
                </a:solidFill>
                <a:effectLst/>
                <a:latin typeface="Roboto" panose="02000000000000000000" pitchFamily="2" charset="0"/>
              </a:rPr>
              <a:t> and Seurat can be used for this. </a:t>
            </a:r>
          </a:p>
          <a:p>
            <a:pPr lvl="1"/>
            <a:r>
              <a:rPr lang="en-US" b="0" i="0" dirty="0">
                <a:solidFill>
                  <a:srgbClr val="202124"/>
                </a:solidFill>
                <a:effectLst/>
                <a:latin typeface="Roboto" panose="02000000000000000000" pitchFamily="2" charset="0"/>
              </a:rPr>
              <a:t>Clustering annotation : On a gene level, clustered data are </a:t>
            </a:r>
            <a:r>
              <a:rPr lang="en-US" b="0" i="0" dirty="0" err="1">
                <a:solidFill>
                  <a:srgbClr val="202124"/>
                </a:solidFill>
                <a:effectLst/>
                <a:latin typeface="Roboto" panose="02000000000000000000" pitchFamily="2" charset="0"/>
              </a:rPr>
              <a:t>analysed</a:t>
            </a:r>
            <a:r>
              <a:rPr lang="en-US" b="0" i="0" dirty="0">
                <a:solidFill>
                  <a:srgbClr val="202124"/>
                </a:solidFill>
                <a:effectLst/>
                <a:latin typeface="Roboto" panose="02000000000000000000" pitchFamily="2" charset="0"/>
              </a:rPr>
              <a:t> by finding the gene signatures(marker genes) of each cluster. Reference webtools such as </a:t>
            </a:r>
            <a:r>
              <a:rPr lang="en-US" b="0" i="0" dirty="0">
                <a:solidFill>
                  <a:srgbClr val="1155CC"/>
                </a:solidFill>
                <a:effectLst/>
                <a:latin typeface="Roboto" panose="02000000000000000000" pitchFamily="2" charset="0"/>
                <a:hlinkClick r:id="rId2"/>
              </a:rPr>
              <a:t>www.mousebrain.org</a:t>
            </a:r>
            <a:r>
              <a:rPr lang="en-US" b="0" i="0" dirty="0">
                <a:solidFill>
                  <a:srgbClr val="202124"/>
                </a:solidFill>
                <a:effectLst/>
                <a:latin typeface="Roboto" panose="02000000000000000000" pitchFamily="2" charset="0"/>
              </a:rPr>
              <a:t> or </a:t>
            </a:r>
            <a:r>
              <a:rPr lang="en-US" b="0" i="0" dirty="0">
                <a:solidFill>
                  <a:srgbClr val="1155CC"/>
                </a:solidFill>
                <a:effectLst/>
                <a:latin typeface="Roboto" panose="02000000000000000000" pitchFamily="2" charset="0"/>
                <a:hlinkClick r:id="rId3"/>
              </a:rPr>
              <a:t>http://dropviz.org/</a:t>
            </a:r>
            <a:r>
              <a:rPr lang="en-US" b="0" i="0" dirty="0">
                <a:solidFill>
                  <a:srgbClr val="202124"/>
                </a:solidFill>
                <a:effectLst/>
                <a:latin typeface="Roboto" panose="02000000000000000000" pitchFamily="2" charset="0"/>
              </a:rPr>
              <a:t> allow users to visualize the expression of dataset marker genes in the reference dataset to facilitate cell-identity annotation. </a:t>
            </a:r>
            <a:r>
              <a:rPr lang="en-US" b="0" i="0" dirty="0" err="1">
                <a:solidFill>
                  <a:srgbClr val="202124"/>
                </a:solidFill>
                <a:effectLst/>
                <a:latin typeface="Roboto" panose="02000000000000000000" pitchFamily="2" charset="0"/>
              </a:rPr>
              <a:t>scmap</a:t>
            </a:r>
            <a:r>
              <a:rPr lang="en-US" b="0" i="0" dirty="0">
                <a:solidFill>
                  <a:srgbClr val="202124"/>
                </a:solidFill>
                <a:effectLst/>
                <a:latin typeface="Roboto" panose="02000000000000000000" pitchFamily="2" charset="0"/>
              </a:rPr>
              <a:t> or Garnett can transfer annotations between the reference and the dataset.</a:t>
            </a:r>
          </a:p>
          <a:p>
            <a:pPr lvl="1"/>
            <a:r>
              <a:rPr lang="en-US" b="0" i="0" dirty="0">
                <a:solidFill>
                  <a:srgbClr val="202124"/>
                </a:solidFill>
                <a:effectLst/>
                <a:latin typeface="Roboto" panose="02000000000000000000" pitchFamily="2" charset="0"/>
              </a:rPr>
              <a:t>Compositional analysis : It revolves around the proportions of cells that fall into each cell-identity cluster. No tools for this.</a:t>
            </a:r>
            <a:endParaRPr lang="en-IN" dirty="0"/>
          </a:p>
        </p:txBody>
      </p:sp>
    </p:spTree>
    <p:extLst>
      <p:ext uri="{BB962C8B-B14F-4D97-AF65-F5344CB8AC3E}">
        <p14:creationId xmlns:p14="http://schemas.microsoft.com/office/powerpoint/2010/main" val="1754400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4B1CF-1CF0-E4C8-DE7A-305DF1DB3C3B}"/>
              </a:ext>
            </a:extLst>
          </p:cNvPr>
          <p:cNvSpPr>
            <a:spLocks noGrp="1"/>
          </p:cNvSpPr>
          <p:nvPr>
            <p:ph idx="1"/>
          </p:nvPr>
        </p:nvSpPr>
        <p:spPr>
          <a:xfrm>
            <a:off x="838200" y="177282"/>
            <a:ext cx="10515600" cy="5999681"/>
          </a:xfrm>
        </p:spPr>
        <p:txBody>
          <a:bodyPr>
            <a:normAutofit fontScale="92500" lnSpcReduction="20000"/>
          </a:bodyPr>
          <a:lstStyle/>
          <a:p>
            <a:r>
              <a:rPr lang="en-US" b="0" i="0" dirty="0">
                <a:solidFill>
                  <a:srgbClr val="202124"/>
                </a:solidFill>
                <a:effectLst/>
                <a:latin typeface="Roboto" panose="02000000000000000000" pitchFamily="2" charset="0"/>
              </a:rPr>
              <a:t>Trajectory analysis methods investigate the underlying biological process.</a:t>
            </a:r>
          </a:p>
          <a:p>
            <a:r>
              <a:rPr lang="en-US" b="0" i="0" dirty="0">
                <a:solidFill>
                  <a:srgbClr val="202124"/>
                </a:solidFill>
                <a:effectLst/>
                <a:latin typeface="Roboto" panose="02000000000000000000" pitchFamily="2" charset="0"/>
              </a:rPr>
              <a:t>Trajectory inference : It captures single-cell data as a snapshot of a continuous process. This process is reconstructed by finding paths through cellular space that minimize transcriptional changes between </a:t>
            </a:r>
            <a:r>
              <a:rPr lang="en-US" b="0" i="0" dirty="0" err="1">
                <a:solidFill>
                  <a:srgbClr val="202124"/>
                </a:solidFill>
                <a:effectLst/>
                <a:latin typeface="Roboto" panose="02000000000000000000" pitchFamily="2" charset="0"/>
              </a:rPr>
              <a:t>neighbouring</a:t>
            </a:r>
            <a:r>
              <a:rPr lang="en-US" b="0" i="0" dirty="0">
                <a:solidFill>
                  <a:srgbClr val="202124"/>
                </a:solidFill>
                <a:effectLst/>
                <a:latin typeface="Roboto" panose="02000000000000000000" pitchFamily="2" charset="0"/>
              </a:rPr>
              <a:t> cells. Slingshot, PAGA can be used for this.</a:t>
            </a:r>
            <a:endParaRPr lang="en-US" dirty="0">
              <a:solidFill>
                <a:srgbClr val="202124"/>
              </a:solidFill>
              <a:latin typeface="Roboto" panose="02000000000000000000" pitchFamily="2" charset="0"/>
            </a:endParaRPr>
          </a:p>
          <a:p>
            <a:r>
              <a:rPr lang="en-US" b="0" i="0" dirty="0">
                <a:solidFill>
                  <a:srgbClr val="202124"/>
                </a:solidFill>
                <a:effectLst/>
                <a:latin typeface="Roboto" panose="02000000000000000000" pitchFamily="2" charset="0"/>
              </a:rPr>
              <a:t>Gene expression dynamics : It uses the genes that vary smoothly across </a:t>
            </a:r>
            <a:r>
              <a:rPr lang="en-US" b="0" i="0" dirty="0" err="1">
                <a:solidFill>
                  <a:srgbClr val="202124"/>
                </a:solidFill>
                <a:effectLst/>
                <a:latin typeface="Roboto" panose="02000000000000000000" pitchFamily="2" charset="0"/>
              </a:rPr>
              <a:t>pseudotime</a:t>
            </a:r>
            <a:r>
              <a:rPr lang="en-US" b="0" i="0" dirty="0">
                <a:solidFill>
                  <a:srgbClr val="202124"/>
                </a:solidFill>
                <a:effectLst/>
                <a:latin typeface="Roboto" panose="02000000000000000000" pitchFamily="2" charset="0"/>
              </a:rPr>
              <a:t>, characterize the trajectory and can be used to identify the underlying biological process. BEAM tool in </a:t>
            </a:r>
            <a:r>
              <a:rPr lang="en-US" b="0" i="0" dirty="0" err="1">
                <a:solidFill>
                  <a:srgbClr val="202124"/>
                </a:solidFill>
                <a:effectLst/>
                <a:latin typeface="Roboto" panose="02000000000000000000" pitchFamily="2" charset="0"/>
              </a:rPr>
              <a:t>Monocle,LineagePulse</a:t>
            </a:r>
            <a:r>
              <a:rPr lang="en-US" b="0" i="0" dirty="0">
                <a:solidFill>
                  <a:srgbClr val="202124"/>
                </a:solidFill>
                <a:effectLst/>
                <a:latin typeface="Roboto" panose="02000000000000000000" pitchFamily="2" charset="0"/>
              </a:rPr>
              <a:t>(in development phase), standard R libraries can be used for this. </a:t>
            </a:r>
            <a:r>
              <a:rPr lang="en-US" b="0" i="0" dirty="0" err="1">
                <a:solidFill>
                  <a:srgbClr val="202124"/>
                </a:solidFill>
                <a:effectLst/>
                <a:latin typeface="Roboto" panose="02000000000000000000" pitchFamily="2" charset="0"/>
              </a:rPr>
              <a:t>Limma</a:t>
            </a:r>
            <a:r>
              <a:rPr lang="en-US" b="0" i="0" dirty="0">
                <a:solidFill>
                  <a:srgbClr val="202124"/>
                </a:solidFill>
                <a:effectLst/>
                <a:latin typeface="Roboto" panose="02000000000000000000" pitchFamily="2" charset="0"/>
              </a:rPr>
              <a:t> package can also be used to write our own testing framework.</a:t>
            </a:r>
          </a:p>
          <a:p>
            <a:r>
              <a:rPr lang="en-US" b="0" i="0" dirty="0">
                <a:solidFill>
                  <a:srgbClr val="202124"/>
                </a:solidFill>
                <a:effectLst/>
                <a:latin typeface="Roboto" panose="02000000000000000000" pitchFamily="2" charset="0"/>
              </a:rPr>
              <a:t>Cell-level analysis unification : The results of clustering and trajectory inference is reconciled in coarse-grained graph representations. PAGA can be used for this.</a:t>
            </a:r>
          </a:p>
          <a:p>
            <a:r>
              <a:rPr lang="en-US" b="0" i="0" dirty="0">
                <a:solidFill>
                  <a:srgbClr val="202124"/>
                </a:solidFill>
                <a:effectLst/>
                <a:latin typeface="Roboto" panose="02000000000000000000" pitchFamily="2" charset="0"/>
              </a:rPr>
              <a:t>Differential expression testing : It tells us how individual cell identities react transcriptionally under particular experimental conditions. DESeq2,EdgeR,ZINB-wave, MAST(single cell tool),</a:t>
            </a:r>
            <a:r>
              <a:rPr lang="en-US" b="0" i="0" dirty="0" err="1">
                <a:solidFill>
                  <a:srgbClr val="202124"/>
                </a:solidFill>
                <a:effectLst/>
                <a:latin typeface="Roboto" panose="02000000000000000000" pitchFamily="2" charset="0"/>
              </a:rPr>
              <a:t>limma</a:t>
            </a:r>
            <a:r>
              <a:rPr lang="en-US" b="0" i="0" dirty="0">
                <a:solidFill>
                  <a:srgbClr val="202124"/>
                </a:solidFill>
                <a:effectLst/>
                <a:latin typeface="Roboto" panose="02000000000000000000" pitchFamily="2" charset="0"/>
              </a:rPr>
              <a:t>–</a:t>
            </a:r>
            <a:r>
              <a:rPr lang="en-US" b="0" i="0" dirty="0" err="1">
                <a:solidFill>
                  <a:srgbClr val="202124"/>
                </a:solidFill>
                <a:effectLst/>
                <a:latin typeface="Roboto" panose="02000000000000000000" pitchFamily="2" charset="0"/>
              </a:rPr>
              <a:t>voom</a:t>
            </a:r>
            <a:r>
              <a:rPr lang="en-US" b="0" i="0" dirty="0">
                <a:solidFill>
                  <a:srgbClr val="202124"/>
                </a:solidFill>
                <a:effectLst/>
                <a:latin typeface="Roboto" panose="02000000000000000000" pitchFamily="2" charset="0"/>
              </a:rPr>
              <a:t> are tools for this.</a:t>
            </a:r>
          </a:p>
        </p:txBody>
      </p:sp>
    </p:spTree>
    <p:extLst>
      <p:ext uri="{BB962C8B-B14F-4D97-AF65-F5344CB8AC3E}">
        <p14:creationId xmlns:p14="http://schemas.microsoft.com/office/powerpoint/2010/main" val="1983058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CBCF3-FE31-0A22-5387-EB86B4BB5C3B}"/>
              </a:ext>
            </a:extLst>
          </p:cNvPr>
          <p:cNvSpPr>
            <a:spLocks noGrp="1"/>
          </p:cNvSpPr>
          <p:nvPr>
            <p:ph idx="1"/>
          </p:nvPr>
        </p:nvSpPr>
        <p:spPr>
          <a:xfrm>
            <a:off x="838200" y="167951"/>
            <a:ext cx="10515600" cy="6009012"/>
          </a:xfrm>
        </p:spPr>
        <p:txBody>
          <a:bodyPr/>
          <a:lstStyle/>
          <a:p>
            <a:r>
              <a:rPr lang="en-US" b="0" i="0" dirty="0">
                <a:solidFill>
                  <a:srgbClr val="202124"/>
                </a:solidFill>
                <a:effectLst/>
                <a:latin typeface="Roboto" panose="02000000000000000000" pitchFamily="2" charset="0"/>
              </a:rPr>
              <a:t>Gene set analysis : This involves grouping the genes into sets based on shared characteristics and testing whether these characteristics are overrepresented in the candidate gene list. To interpret DE results, we typically group genes based on involvement in common biological processes. Biological process labels are stored in databases such as </a:t>
            </a:r>
            <a:r>
              <a:rPr lang="en-US" b="0" i="0" dirty="0" err="1">
                <a:solidFill>
                  <a:srgbClr val="202124"/>
                </a:solidFill>
                <a:effectLst/>
                <a:latin typeface="Roboto" panose="02000000000000000000" pitchFamily="2" charset="0"/>
              </a:rPr>
              <a:t>MSigDB</a:t>
            </a:r>
            <a:r>
              <a:rPr lang="en-US" b="0" i="0" dirty="0">
                <a:solidFill>
                  <a:srgbClr val="202124"/>
                </a:solidFill>
                <a:effectLst/>
                <a:latin typeface="Roboto" panose="02000000000000000000" pitchFamily="2" charset="0"/>
              </a:rPr>
              <a:t>, the Gene Ontology, or the pathway databases KEGG and </a:t>
            </a:r>
            <a:r>
              <a:rPr lang="en-US" b="0" i="0" dirty="0" err="1">
                <a:solidFill>
                  <a:srgbClr val="202124"/>
                </a:solidFill>
                <a:effectLst/>
                <a:latin typeface="Roboto" panose="02000000000000000000" pitchFamily="2" charset="0"/>
              </a:rPr>
              <a:t>Reactome</a:t>
            </a:r>
            <a:r>
              <a:rPr lang="en-US" b="0" i="0" dirty="0">
                <a:solidFill>
                  <a:srgbClr val="202124"/>
                </a:solidFill>
                <a:effectLst/>
                <a:latin typeface="Roboto" panose="02000000000000000000" pitchFamily="2" charset="0"/>
              </a:rPr>
              <a:t>. Ligand–receptor pair labels can be obtained from the recent </a:t>
            </a:r>
            <a:r>
              <a:rPr lang="en-US" b="0" i="0" dirty="0" err="1">
                <a:solidFill>
                  <a:srgbClr val="202124"/>
                </a:solidFill>
                <a:effectLst/>
                <a:latin typeface="Roboto" panose="02000000000000000000" pitchFamily="2" charset="0"/>
              </a:rPr>
              <a:t>CellPhoneDB</a:t>
            </a:r>
            <a:r>
              <a:rPr lang="en-US" b="0" i="0" dirty="0">
                <a:solidFill>
                  <a:srgbClr val="202124"/>
                </a:solidFill>
                <a:effectLst/>
                <a:latin typeface="Roboto" panose="02000000000000000000" pitchFamily="2" charset="0"/>
              </a:rPr>
              <a:t> and used to interpret the highly expressed genes across clusters using statistical models.</a:t>
            </a:r>
            <a:endParaRPr lang="en-IN" dirty="0"/>
          </a:p>
          <a:p>
            <a:r>
              <a:rPr lang="en-IN" b="0" i="0" dirty="0">
                <a:solidFill>
                  <a:srgbClr val="202124"/>
                </a:solidFill>
                <a:effectLst/>
                <a:latin typeface="Roboto" panose="02000000000000000000" pitchFamily="2" charset="0"/>
              </a:rPr>
              <a:t>Command line platforms : </a:t>
            </a:r>
            <a:r>
              <a:rPr lang="en-IN" b="0" i="0" dirty="0" err="1">
                <a:solidFill>
                  <a:srgbClr val="202124"/>
                </a:solidFill>
                <a:effectLst/>
                <a:latin typeface="Roboto" panose="02000000000000000000" pitchFamily="2" charset="0"/>
              </a:rPr>
              <a:t>Scater</a:t>
            </a:r>
            <a:r>
              <a:rPr lang="en-IN" b="0" i="0" dirty="0">
                <a:solidFill>
                  <a:srgbClr val="202124"/>
                </a:solidFill>
                <a:effectLst/>
                <a:latin typeface="Roboto" panose="02000000000000000000" pitchFamily="2" charset="0"/>
              </a:rPr>
              <a:t>(</a:t>
            </a:r>
            <a:r>
              <a:rPr lang="en-IN" b="0" i="0" dirty="0" err="1">
                <a:solidFill>
                  <a:srgbClr val="202124"/>
                </a:solidFill>
                <a:effectLst/>
                <a:latin typeface="Roboto" panose="02000000000000000000" pitchFamily="2" charset="0"/>
              </a:rPr>
              <a:t>QC,preprocessing,R</a:t>
            </a:r>
            <a:r>
              <a:rPr lang="en-IN" b="0" i="0" dirty="0">
                <a:solidFill>
                  <a:srgbClr val="202124"/>
                </a:solidFill>
                <a:effectLst/>
                <a:latin typeface="Roboto" panose="02000000000000000000" pitchFamily="2" charset="0"/>
              </a:rPr>
              <a:t>), Seurat(R),</a:t>
            </a:r>
            <a:r>
              <a:rPr lang="en-IN" b="0" i="0" dirty="0" err="1">
                <a:solidFill>
                  <a:srgbClr val="202124"/>
                </a:solidFill>
                <a:effectLst/>
                <a:latin typeface="Roboto" panose="02000000000000000000" pitchFamily="2" charset="0"/>
              </a:rPr>
              <a:t>scanpy</a:t>
            </a:r>
            <a:r>
              <a:rPr lang="en-IN" b="0" i="0" dirty="0">
                <a:solidFill>
                  <a:srgbClr val="202124"/>
                </a:solidFill>
                <a:effectLst/>
                <a:latin typeface="Roboto" panose="02000000000000000000" pitchFamily="2" charset="0"/>
              </a:rPr>
              <a:t>(python)</a:t>
            </a:r>
          </a:p>
          <a:p>
            <a:r>
              <a:rPr lang="en-IN" b="0" i="0" dirty="0">
                <a:solidFill>
                  <a:srgbClr val="202124"/>
                </a:solidFill>
                <a:effectLst/>
                <a:latin typeface="Roboto" panose="02000000000000000000" pitchFamily="2" charset="0"/>
              </a:rPr>
              <a:t>GUI Platforms : Granatum, ASAP</a:t>
            </a:r>
            <a:endParaRPr lang="en-IN" dirty="0">
              <a:solidFill>
                <a:srgbClr val="202124"/>
              </a:solidFill>
              <a:latin typeface="Roboto" panose="02000000000000000000" pitchFamily="2" charset="0"/>
            </a:endParaRPr>
          </a:p>
          <a:p>
            <a:r>
              <a:rPr lang="en-IN" b="0" i="0" dirty="0">
                <a:solidFill>
                  <a:srgbClr val="202124"/>
                </a:solidFill>
                <a:effectLst/>
                <a:latin typeface="Roboto" panose="02000000000000000000" pitchFamily="2" charset="0"/>
              </a:rPr>
              <a:t>Packages : </a:t>
            </a:r>
            <a:r>
              <a:rPr lang="en-IN" b="0" i="0" dirty="0" err="1">
                <a:solidFill>
                  <a:srgbClr val="202124"/>
                </a:solidFill>
                <a:effectLst/>
                <a:latin typeface="Roboto" panose="02000000000000000000" pitchFamily="2" charset="0"/>
              </a:rPr>
              <a:t>FASTGenomics</a:t>
            </a:r>
            <a:r>
              <a:rPr lang="en-IN" b="0" i="0" dirty="0">
                <a:solidFill>
                  <a:srgbClr val="202124"/>
                </a:solidFill>
                <a:effectLst/>
                <a:latin typeface="Roboto" panose="02000000000000000000" pitchFamily="2" charset="0"/>
              </a:rPr>
              <a:t>, </a:t>
            </a:r>
            <a:r>
              <a:rPr lang="en-IN" b="0" i="0" dirty="0" err="1">
                <a:solidFill>
                  <a:srgbClr val="202124"/>
                </a:solidFill>
                <a:effectLst/>
                <a:latin typeface="Roboto" panose="02000000000000000000" pitchFamily="2" charset="0"/>
              </a:rPr>
              <a:t>iSEE</a:t>
            </a:r>
            <a:r>
              <a:rPr lang="en-IN" b="0" i="0" dirty="0">
                <a:solidFill>
                  <a:srgbClr val="202124"/>
                </a:solidFill>
                <a:effectLst/>
                <a:latin typeface="Roboto" panose="02000000000000000000" pitchFamily="2" charset="0"/>
              </a:rPr>
              <a:t>, IS-</a:t>
            </a:r>
            <a:r>
              <a:rPr lang="en-IN" b="0" i="0" dirty="0" err="1">
                <a:solidFill>
                  <a:srgbClr val="202124"/>
                </a:solidFill>
                <a:effectLst/>
                <a:latin typeface="Roboto" panose="02000000000000000000" pitchFamily="2" charset="0"/>
              </a:rPr>
              <a:t>CellR</a:t>
            </a:r>
            <a:r>
              <a:rPr lang="en-IN" b="0" i="0" dirty="0">
                <a:solidFill>
                  <a:srgbClr val="202124"/>
                </a:solidFill>
                <a:effectLst/>
                <a:latin typeface="Roboto" panose="02000000000000000000" pitchFamily="2" charset="0"/>
              </a:rPr>
              <a:t>, Granatum</a:t>
            </a:r>
            <a:endParaRPr lang="en-IN" dirty="0"/>
          </a:p>
        </p:txBody>
      </p:sp>
    </p:spTree>
    <p:extLst>
      <p:ext uri="{BB962C8B-B14F-4D97-AF65-F5344CB8AC3E}">
        <p14:creationId xmlns:p14="http://schemas.microsoft.com/office/powerpoint/2010/main" val="239321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D315-236F-073C-4325-D69E13E07AFC}"/>
              </a:ext>
            </a:extLst>
          </p:cNvPr>
          <p:cNvSpPr>
            <a:spLocks noGrp="1"/>
          </p:cNvSpPr>
          <p:nvPr>
            <p:ph type="title"/>
          </p:nvPr>
        </p:nvSpPr>
        <p:spPr/>
        <p:txBody>
          <a:bodyPr/>
          <a:lstStyle/>
          <a:p>
            <a:r>
              <a:rPr lang="en-US" dirty="0"/>
              <a:t>Aligning reads</a:t>
            </a:r>
            <a:endParaRPr lang="en-IN" dirty="0"/>
          </a:p>
        </p:txBody>
      </p:sp>
      <p:sp>
        <p:nvSpPr>
          <p:cNvPr id="3" name="Content Placeholder 2">
            <a:extLst>
              <a:ext uri="{FF2B5EF4-FFF2-40B4-BE49-F238E27FC236}">
                <a16:creationId xmlns:a16="http://schemas.microsoft.com/office/drawing/2014/main" id="{58808EA2-BCD1-A85C-C0EA-3BBE7FAB8542}"/>
              </a:ext>
            </a:extLst>
          </p:cNvPr>
          <p:cNvSpPr>
            <a:spLocks noGrp="1"/>
          </p:cNvSpPr>
          <p:nvPr>
            <p:ph idx="1"/>
          </p:nvPr>
        </p:nvSpPr>
        <p:spPr/>
        <p:txBody>
          <a:bodyPr/>
          <a:lstStyle/>
          <a:p>
            <a:pPr marL="342900" indent="-342900">
              <a:buFontTx/>
              <a:buChar char="-"/>
            </a:pPr>
            <a:r>
              <a:rPr lang="en-US" dirty="0"/>
              <a:t>Sequence alignment with help of reference genome by mapping programs</a:t>
            </a:r>
          </a:p>
          <a:p>
            <a:pPr marL="342900" indent="-342900">
              <a:buFontTx/>
              <a:buChar char="-"/>
            </a:pPr>
            <a:r>
              <a:rPr lang="en-US" dirty="0"/>
              <a:t>Mapping programs- BWA, Bowtie2, </a:t>
            </a:r>
            <a:r>
              <a:rPr lang="en-US" dirty="0" err="1"/>
              <a:t>Maq</a:t>
            </a:r>
            <a:r>
              <a:rPr lang="en-US" dirty="0"/>
              <a:t>, </a:t>
            </a:r>
            <a:r>
              <a:rPr lang="en-US" dirty="0" err="1"/>
              <a:t>Stampy</a:t>
            </a:r>
            <a:r>
              <a:rPr lang="en-US" dirty="0"/>
              <a:t>, </a:t>
            </a:r>
            <a:r>
              <a:rPr lang="en-US" dirty="0" err="1"/>
              <a:t>Novoalign</a:t>
            </a:r>
            <a:endParaRPr lang="en-US" dirty="0"/>
          </a:p>
          <a:p>
            <a:pPr marL="342900" indent="-342900">
              <a:buFontTx/>
              <a:buChar char="-"/>
            </a:pPr>
            <a:r>
              <a:rPr lang="en-IN" dirty="0"/>
              <a:t>Bowtie2 and </a:t>
            </a:r>
            <a:r>
              <a:rPr lang="en-IN" dirty="0" err="1"/>
              <a:t>Maq</a:t>
            </a:r>
            <a:r>
              <a:rPr lang="en-IN" dirty="0"/>
              <a:t> use indexing</a:t>
            </a:r>
          </a:p>
          <a:p>
            <a:pPr marL="342900" indent="-342900">
              <a:buFontTx/>
              <a:buChar char="-"/>
            </a:pPr>
            <a:r>
              <a:rPr lang="en-IN" dirty="0" err="1"/>
              <a:t>Maq</a:t>
            </a:r>
            <a:r>
              <a:rPr lang="en-IN" dirty="0"/>
              <a:t> use space seed indexing in which read is divided into four seeds (needs more storage space)</a:t>
            </a:r>
          </a:p>
          <a:p>
            <a:pPr marL="0" indent="0">
              <a:buNone/>
            </a:pPr>
            <a:r>
              <a:rPr lang="en-IN" dirty="0"/>
              <a:t>- Bowtie2 uses Burrow –Wheeler transform (needs less storage space)</a:t>
            </a:r>
          </a:p>
        </p:txBody>
      </p:sp>
    </p:spTree>
    <p:extLst>
      <p:ext uri="{BB962C8B-B14F-4D97-AF65-F5344CB8AC3E}">
        <p14:creationId xmlns:p14="http://schemas.microsoft.com/office/powerpoint/2010/main" val="144347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a:xfrm>
            <a:off x="1524000" y="1576873"/>
            <a:ext cx="9144000" cy="3680927"/>
          </a:xfrm>
        </p:spPr>
        <p:txBody>
          <a:bodyPr/>
          <a:lstStyle/>
          <a:p>
            <a:r>
              <a:rPr lang="en-US" dirty="0"/>
              <a:t>-If reference genome does not exist then reads are aligned according to de novo using programs such as </a:t>
            </a:r>
            <a:r>
              <a:rPr lang="en-US" dirty="0" err="1"/>
              <a:t>ABySS</a:t>
            </a:r>
            <a:r>
              <a:rPr lang="en-US" dirty="0"/>
              <a:t>, </a:t>
            </a:r>
            <a:r>
              <a:rPr lang="en-US" dirty="0" err="1"/>
              <a:t>SOAPdenovo</a:t>
            </a:r>
            <a:endParaRPr lang="en-US" dirty="0"/>
          </a:p>
          <a:p>
            <a:pPr marL="342900" indent="-342900">
              <a:buFontTx/>
              <a:buChar char="-"/>
            </a:pPr>
            <a:r>
              <a:rPr lang="en-US" dirty="0"/>
              <a:t>Reads are examined against each other for overlap in order to build continuous sequence called contig(.</a:t>
            </a:r>
            <a:r>
              <a:rPr lang="en-US"/>
              <a:t>fa file). </a:t>
            </a:r>
            <a:r>
              <a:rPr lang="en-US" dirty="0"/>
              <a:t>It comprises of entire genome of an organism</a:t>
            </a:r>
          </a:p>
          <a:p>
            <a:r>
              <a:rPr lang="en-IN" dirty="0"/>
              <a:t>- Both method will lead to generation of SAM file which is universal file format for mapped sequence reads</a:t>
            </a:r>
          </a:p>
        </p:txBody>
      </p:sp>
    </p:spTree>
    <p:extLst>
      <p:ext uri="{BB962C8B-B14F-4D97-AF65-F5344CB8AC3E}">
        <p14:creationId xmlns:p14="http://schemas.microsoft.com/office/powerpoint/2010/main" val="141064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SAM file</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lstStyle/>
          <a:p>
            <a:r>
              <a:rPr lang="en-US" dirty="0"/>
              <a:t>-contains the sequence and quality scores of each read</a:t>
            </a:r>
          </a:p>
          <a:p>
            <a:r>
              <a:rPr lang="en-US" dirty="0"/>
              <a:t>-provides more detailed information than </a:t>
            </a:r>
            <a:r>
              <a:rPr lang="en-US" dirty="0" err="1"/>
              <a:t>fastq</a:t>
            </a:r>
            <a:r>
              <a:rPr lang="en-US" dirty="0"/>
              <a:t> file as it contains location in genome that read maps to</a:t>
            </a:r>
            <a:endParaRPr lang="en-IN" dirty="0"/>
          </a:p>
        </p:txBody>
      </p:sp>
    </p:spTree>
    <p:extLst>
      <p:ext uri="{BB962C8B-B14F-4D97-AF65-F5344CB8AC3E}">
        <p14:creationId xmlns:p14="http://schemas.microsoft.com/office/powerpoint/2010/main" val="321312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D1D3-BAFA-E340-A916-2DC4511FF7FB}"/>
              </a:ext>
            </a:extLst>
          </p:cNvPr>
          <p:cNvSpPr>
            <a:spLocks noGrp="1"/>
          </p:cNvSpPr>
          <p:nvPr>
            <p:ph type="title"/>
          </p:nvPr>
        </p:nvSpPr>
        <p:spPr/>
        <p:txBody>
          <a:bodyPr/>
          <a:lstStyle/>
          <a:p>
            <a:r>
              <a:rPr lang="en-US" dirty="0"/>
              <a:t>How data will be generated?</a:t>
            </a:r>
            <a:endParaRPr lang="en-IN" dirty="0"/>
          </a:p>
        </p:txBody>
      </p:sp>
      <p:sp>
        <p:nvSpPr>
          <p:cNvPr id="3" name="Content Placeholder 2">
            <a:extLst>
              <a:ext uri="{FF2B5EF4-FFF2-40B4-BE49-F238E27FC236}">
                <a16:creationId xmlns:a16="http://schemas.microsoft.com/office/drawing/2014/main" id="{A7DC0538-EAD9-FA79-2376-13FAA4A96F0D}"/>
              </a:ext>
            </a:extLst>
          </p:cNvPr>
          <p:cNvSpPr>
            <a:spLocks noGrp="1"/>
          </p:cNvSpPr>
          <p:nvPr>
            <p:ph idx="1"/>
          </p:nvPr>
        </p:nvSpPr>
        <p:spPr/>
        <p:txBody>
          <a:bodyPr/>
          <a:lstStyle/>
          <a:p>
            <a:pPr marL="0" indent="0">
              <a:buNone/>
            </a:pPr>
            <a:r>
              <a:rPr lang="en-US" dirty="0"/>
              <a:t>Data will be generated through following multiple steps:</a:t>
            </a:r>
          </a:p>
          <a:p>
            <a:r>
              <a:rPr lang="en-US" dirty="0"/>
              <a:t>Single cell dissociation</a:t>
            </a:r>
          </a:p>
          <a:p>
            <a:r>
              <a:rPr lang="en-US" dirty="0"/>
              <a:t>Single cell isolation : Plate based techniques, droplet based methods</a:t>
            </a:r>
          </a:p>
          <a:p>
            <a:r>
              <a:rPr lang="en-US" dirty="0"/>
              <a:t>Library Construction : Process in which intracellular mRNA is captured and reverse transcribed to cDNA molecules and amplified. In this, each cell can be labelled with well or droplet specific cellular barcode or unique molecular identifier(UMI).</a:t>
            </a:r>
          </a:p>
          <a:p>
            <a:r>
              <a:rPr lang="en-US" dirty="0"/>
              <a:t>Sequencing</a:t>
            </a:r>
            <a:endParaRPr lang="en-IN" dirty="0"/>
          </a:p>
        </p:txBody>
      </p:sp>
    </p:spTree>
    <p:extLst>
      <p:ext uri="{BB962C8B-B14F-4D97-AF65-F5344CB8AC3E}">
        <p14:creationId xmlns:p14="http://schemas.microsoft.com/office/powerpoint/2010/main" val="1109693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BAM file</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lstStyle/>
          <a:p>
            <a:r>
              <a:rPr lang="en-US" dirty="0"/>
              <a:t>-compressed binary version of SAM file</a:t>
            </a:r>
          </a:p>
          <a:p>
            <a:r>
              <a:rPr lang="en-US" dirty="0"/>
              <a:t>- .</a:t>
            </a:r>
            <a:r>
              <a:rPr lang="en-US" dirty="0" err="1"/>
              <a:t>bam.bai</a:t>
            </a:r>
            <a:r>
              <a:rPr lang="en-US" dirty="0"/>
              <a:t> consists of index of reads and helps in visualization</a:t>
            </a:r>
            <a:endParaRPr lang="en-IN" dirty="0"/>
          </a:p>
        </p:txBody>
      </p:sp>
    </p:spTree>
    <p:extLst>
      <p:ext uri="{BB962C8B-B14F-4D97-AF65-F5344CB8AC3E}">
        <p14:creationId xmlns:p14="http://schemas.microsoft.com/office/powerpoint/2010/main" val="417488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Variant Calling</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normAutofit fontScale="85000" lnSpcReduction="20000"/>
          </a:bodyPr>
          <a:lstStyle/>
          <a:p>
            <a:r>
              <a:rPr lang="en-US" dirty="0"/>
              <a:t>-program examines mapped data and reference genome side by side to determine existence of SNPs , SNVs and INDELs</a:t>
            </a:r>
          </a:p>
          <a:p>
            <a:r>
              <a:rPr lang="en-US" dirty="0"/>
              <a:t>-output file type: VCF and </a:t>
            </a:r>
            <a:r>
              <a:rPr lang="en-US" dirty="0" err="1"/>
              <a:t>gVCF</a:t>
            </a:r>
            <a:endParaRPr lang="en-US" dirty="0"/>
          </a:p>
          <a:p>
            <a:r>
              <a:rPr lang="en-US" dirty="0"/>
              <a:t>-programs used: </a:t>
            </a:r>
            <a:r>
              <a:rPr lang="en-US" dirty="0" err="1"/>
              <a:t>SAMtools</a:t>
            </a:r>
            <a:r>
              <a:rPr lang="en-US" dirty="0"/>
              <a:t> </a:t>
            </a:r>
            <a:r>
              <a:rPr lang="en-US" dirty="0" err="1"/>
              <a:t>mpileup</a:t>
            </a:r>
            <a:r>
              <a:rPr lang="en-US" dirty="0"/>
              <a:t> and GATK</a:t>
            </a:r>
          </a:p>
          <a:p>
            <a:r>
              <a:rPr lang="en-US" dirty="0"/>
              <a:t>-compares sequence using Bayesian algorithms </a:t>
            </a:r>
            <a:endParaRPr lang="en-IN" dirty="0"/>
          </a:p>
        </p:txBody>
      </p:sp>
    </p:spTree>
    <p:extLst>
      <p:ext uri="{BB962C8B-B14F-4D97-AF65-F5344CB8AC3E}">
        <p14:creationId xmlns:p14="http://schemas.microsoft.com/office/powerpoint/2010/main" val="2631914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Visualization of Data</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lstStyle/>
          <a:p>
            <a:r>
              <a:rPr lang="en-US" dirty="0"/>
              <a:t>- Can be done through Integrative Genomics Viewer or UCSC Genome Browser</a:t>
            </a:r>
            <a:endParaRPr lang="en-IN" dirty="0"/>
          </a:p>
        </p:txBody>
      </p:sp>
    </p:spTree>
    <p:extLst>
      <p:ext uri="{BB962C8B-B14F-4D97-AF65-F5344CB8AC3E}">
        <p14:creationId xmlns:p14="http://schemas.microsoft.com/office/powerpoint/2010/main" val="92719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RNA-Seq Analysis</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normAutofit fontScale="92500" lnSpcReduction="20000"/>
          </a:bodyPr>
          <a:lstStyle/>
          <a:p>
            <a:pPr marL="342900" indent="-342900">
              <a:buFontTx/>
              <a:buChar char="-"/>
            </a:pPr>
            <a:r>
              <a:rPr lang="en-US" dirty="0"/>
              <a:t>In this read consists of parts of genome coding for RNA transcripts</a:t>
            </a:r>
          </a:p>
          <a:p>
            <a:pPr marL="342900" indent="-342900">
              <a:buFontTx/>
              <a:buChar char="-"/>
            </a:pPr>
            <a:r>
              <a:rPr lang="en-US" dirty="0"/>
              <a:t>Special programs for this: </a:t>
            </a:r>
            <a:r>
              <a:rPr lang="en-US" dirty="0" err="1"/>
              <a:t>TopHat</a:t>
            </a:r>
            <a:r>
              <a:rPr lang="en-US" dirty="0"/>
              <a:t>, STAR</a:t>
            </a:r>
          </a:p>
          <a:p>
            <a:pPr marL="342900" indent="-342900">
              <a:buFontTx/>
              <a:buChar char="-"/>
            </a:pPr>
            <a:r>
              <a:rPr lang="en-US" dirty="0"/>
              <a:t>Methods for normalization: RPKM (Reads Per Kilobase of exon per Million of mapped reads), FPKM(Fragments Per Kilobase of exon per Million of mapped reads), TPM(Transcripts Per Million of mapped reads)</a:t>
            </a:r>
            <a:endParaRPr lang="en-IN" dirty="0"/>
          </a:p>
        </p:txBody>
      </p:sp>
    </p:spTree>
    <p:extLst>
      <p:ext uri="{BB962C8B-B14F-4D97-AF65-F5344CB8AC3E}">
        <p14:creationId xmlns:p14="http://schemas.microsoft.com/office/powerpoint/2010/main" val="76756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Exome-Seq Analysis</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normAutofit fontScale="85000" lnSpcReduction="10000"/>
          </a:bodyPr>
          <a:lstStyle/>
          <a:p>
            <a:r>
              <a:rPr lang="en-US" dirty="0"/>
              <a:t>-in this read consists of part of genome coding for proteins </a:t>
            </a:r>
          </a:p>
          <a:p>
            <a:pPr marL="342900" indent="-342900">
              <a:buFontTx/>
              <a:buChar char="-"/>
            </a:pPr>
            <a:r>
              <a:rPr lang="en-US" dirty="0"/>
              <a:t>In this probes are used which can attach to only protein coding genes</a:t>
            </a:r>
          </a:p>
          <a:p>
            <a:pPr marL="342900" indent="-342900">
              <a:buFontTx/>
              <a:buChar char="-"/>
            </a:pPr>
            <a:r>
              <a:rPr lang="en-US" dirty="0"/>
              <a:t>Can help in knowing the mutation in exome which can be the cause of diseases</a:t>
            </a:r>
          </a:p>
          <a:p>
            <a:r>
              <a:rPr lang="en-US" dirty="0"/>
              <a:t>- Whole NGS Analysis can be applied to this </a:t>
            </a:r>
            <a:endParaRPr lang="en-IN" dirty="0"/>
          </a:p>
        </p:txBody>
      </p:sp>
    </p:spTree>
    <p:extLst>
      <p:ext uri="{BB962C8B-B14F-4D97-AF65-F5344CB8AC3E}">
        <p14:creationId xmlns:p14="http://schemas.microsoft.com/office/powerpoint/2010/main" val="108490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Additional Software Tools for NGS Data Analysis</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lstStyle/>
          <a:p>
            <a:r>
              <a:rPr lang="en-US" dirty="0"/>
              <a:t>-</a:t>
            </a:r>
            <a:r>
              <a:rPr lang="en-US" dirty="0" err="1"/>
              <a:t>FastQC</a:t>
            </a:r>
            <a:r>
              <a:rPr lang="en-US" dirty="0"/>
              <a:t> for </a:t>
            </a:r>
            <a:r>
              <a:rPr lang="en-US" dirty="0" err="1"/>
              <a:t>QCing</a:t>
            </a:r>
            <a:r>
              <a:rPr lang="en-US" dirty="0"/>
              <a:t>(quality control over) </a:t>
            </a:r>
            <a:r>
              <a:rPr lang="en-US" dirty="0" err="1"/>
              <a:t>fastq</a:t>
            </a:r>
            <a:r>
              <a:rPr lang="en-US" dirty="0"/>
              <a:t> files</a:t>
            </a:r>
          </a:p>
          <a:p>
            <a:r>
              <a:rPr lang="en-US" dirty="0"/>
              <a:t>-Picard for working with data in SAM/</a:t>
            </a:r>
            <a:r>
              <a:rPr lang="en-US"/>
              <a:t>BAM format</a:t>
            </a:r>
            <a:endParaRPr lang="en-IN" dirty="0"/>
          </a:p>
        </p:txBody>
      </p:sp>
    </p:spTree>
    <p:extLst>
      <p:ext uri="{BB962C8B-B14F-4D97-AF65-F5344CB8AC3E}">
        <p14:creationId xmlns:p14="http://schemas.microsoft.com/office/powerpoint/2010/main" val="131412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Raw Data Output</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normAutofit lnSpcReduction="10000"/>
          </a:bodyPr>
          <a:lstStyle/>
          <a:p>
            <a:r>
              <a:rPr lang="en-US" dirty="0"/>
              <a:t>-.</a:t>
            </a:r>
            <a:r>
              <a:rPr lang="en-US" dirty="0" err="1"/>
              <a:t>bcl</a:t>
            </a:r>
            <a:r>
              <a:rPr lang="en-US" dirty="0"/>
              <a:t> format files</a:t>
            </a:r>
            <a:endParaRPr lang="en-IN" dirty="0"/>
          </a:p>
          <a:p>
            <a:r>
              <a:rPr lang="en-IN" dirty="0"/>
              <a:t>-this files contains base calls per cycle and quality of each call</a:t>
            </a:r>
          </a:p>
          <a:p>
            <a:r>
              <a:rPr lang="en-IN" dirty="0"/>
              <a:t>-advantage of this file: each base calling is recorded as the machine actually calls that base</a:t>
            </a:r>
            <a:endParaRPr lang="en-US" dirty="0"/>
          </a:p>
        </p:txBody>
      </p:sp>
    </p:spTree>
    <p:extLst>
      <p:ext uri="{BB962C8B-B14F-4D97-AF65-F5344CB8AC3E}">
        <p14:creationId xmlns:p14="http://schemas.microsoft.com/office/powerpoint/2010/main" val="369305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3400-0264-B2F1-2827-3FFF4BB072E8}"/>
              </a:ext>
            </a:extLst>
          </p:cNvPr>
          <p:cNvSpPr>
            <a:spLocks noGrp="1"/>
          </p:cNvSpPr>
          <p:nvPr>
            <p:ph type="title"/>
          </p:nvPr>
        </p:nvSpPr>
        <p:spPr/>
        <p:txBody>
          <a:bodyPr/>
          <a:lstStyle/>
          <a:p>
            <a:r>
              <a:rPr lang="en-US" dirty="0"/>
              <a:t>After Data is Generated</a:t>
            </a:r>
            <a:endParaRPr lang="en-IN" dirty="0"/>
          </a:p>
        </p:txBody>
      </p:sp>
      <p:sp>
        <p:nvSpPr>
          <p:cNvPr id="3" name="Content Placeholder 2">
            <a:extLst>
              <a:ext uri="{FF2B5EF4-FFF2-40B4-BE49-F238E27FC236}">
                <a16:creationId xmlns:a16="http://schemas.microsoft.com/office/drawing/2014/main" id="{5ADF95F4-CED7-56CD-C993-94C0CA7940F8}"/>
              </a:ext>
            </a:extLst>
          </p:cNvPr>
          <p:cNvSpPr>
            <a:spLocks noGrp="1"/>
          </p:cNvSpPr>
          <p:nvPr>
            <p:ph idx="1"/>
          </p:nvPr>
        </p:nvSpPr>
        <p:spPr/>
        <p:txBody>
          <a:bodyPr>
            <a:normAutofit fontScale="85000" lnSpcReduction="10000"/>
          </a:bodyPr>
          <a:lstStyle/>
          <a:p>
            <a:r>
              <a:rPr lang="en-US" dirty="0"/>
              <a:t>Quality Control : Based on three QC variates : number of counts per barcode(count depth), number of genes per barcode, fraction of count from mitochondrial gene per barcode. This three variates must be used simultaneously and QC threshold should be permissive so as to avoid misinterpretation of cellular signals. It is performed to ensure that data quality is sufficient for downstream analysis. </a:t>
            </a:r>
            <a:r>
              <a:rPr lang="en-US" dirty="0" err="1"/>
              <a:t>SoupX</a:t>
            </a:r>
            <a:r>
              <a:rPr lang="en-US" dirty="0"/>
              <a:t>, Cell Ranger can be used for this. </a:t>
            </a:r>
          </a:p>
          <a:p>
            <a:r>
              <a:rPr lang="en-US" dirty="0"/>
              <a:t>Normalization : It solves the issue of difference created by sampling effects by various processes like scaling count data to obtain correct relative gene expression abundances between cells. CPM normalization(count depth scaling) or counts per million is most commonly used normalization protocol for non full length </a:t>
            </a:r>
            <a:r>
              <a:rPr lang="en-US" dirty="0" err="1"/>
              <a:t>scRNA</a:t>
            </a:r>
            <a:r>
              <a:rPr lang="en-US" dirty="0"/>
              <a:t>-seq data. </a:t>
            </a:r>
            <a:r>
              <a:rPr lang="en-US" dirty="0" err="1"/>
              <a:t>Weinreb</a:t>
            </a:r>
            <a:r>
              <a:rPr lang="en-US" dirty="0"/>
              <a:t>, Scran can be used for this. TPM normalization is most commonly used method for full length </a:t>
            </a:r>
            <a:r>
              <a:rPr lang="en-US" dirty="0" err="1"/>
              <a:t>scRNA</a:t>
            </a:r>
            <a:r>
              <a:rPr lang="en-US" dirty="0"/>
              <a:t>-seq data. Seurat can be used for this. After normalization data matrices are log(x+1)-transformed.</a:t>
            </a:r>
          </a:p>
        </p:txBody>
      </p:sp>
    </p:spTree>
    <p:extLst>
      <p:ext uri="{BB962C8B-B14F-4D97-AF65-F5344CB8AC3E}">
        <p14:creationId xmlns:p14="http://schemas.microsoft.com/office/powerpoint/2010/main" val="246474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0DF1A-BDBD-3862-9420-CC53E87E5DAD}"/>
              </a:ext>
            </a:extLst>
          </p:cNvPr>
          <p:cNvSpPr>
            <a:spLocks noGrp="1"/>
          </p:cNvSpPr>
          <p:nvPr>
            <p:ph idx="1"/>
          </p:nvPr>
        </p:nvSpPr>
        <p:spPr>
          <a:xfrm>
            <a:off x="838200" y="186612"/>
            <a:ext cx="10515600" cy="5990351"/>
          </a:xfrm>
        </p:spPr>
        <p:txBody>
          <a:bodyPr>
            <a:normAutofit lnSpcReduction="10000"/>
          </a:bodyPr>
          <a:lstStyle/>
          <a:p>
            <a:r>
              <a:rPr lang="en-US" dirty="0"/>
              <a:t>Data correction and integration : Data correction targets technical and biological covariates such as batch, dropout or cell cycle effects. The decision of which covariates to consider will depend on the intended downstream analysis. Biological effects like cell cycle effects and technical effects like count depth can be regressed out by </a:t>
            </a:r>
            <a:r>
              <a:rPr lang="en-US" dirty="0" err="1"/>
              <a:t>Scanpy</a:t>
            </a:r>
            <a:r>
              <a:rPr lang="en-US" dirty="0"/>
              <a:t> and Seurat platforms or specialized packages with complex mixture modules such as </a:t>
            </a:r>
            <a:r>
              <a:rPr lang="en-US" dirty="0" err="1"/>
              <a:t>scLVM</a:t>
            </a:r>
            <a:r>
              <a:rPr lang="en-US" dirty="0"/>
              <a:t> or f-</a:t>
            </a:r>
            <a:r>
              <a:rPr lang="en-US" dirty="0" err="1"/>
              <a:t>scVLM</a:t>
            </a:r>
            <a:r>
              <a:rPr lang="en-US" dirty="0"/>
              <a:t>. Count effects can also be removed by using more rigorous normalization procedure such as </a:t>
            </a:r>
            <a:r>
              <a:rPr lang="en-US" dirty="0" err="1"/>
              <a:t>downsampling</a:t>
            </a:r>
            <a:r>
              <a:rPr lang="en-US" dirty="0"/>
              <a:t> or non linear normalization. </a:t>
            </a:r>
            <a:r>
              <a:rPr lang="en-US" dirty="0" err="1"/>
              <a:t>ComBat</a:t>
            </a:r>
            <a:r>
              <a:rPr lang="en-US" dirty="0"/>
              <a:t> can be used to remove batch effects. Data integration methods such as Canonical Correlation Analysis, Mutual Nearest </a:t>
            </a:r>
            <a:r>
              <a:rPr lang="en-US" dirty="0" err="1"/>
              <a:t>Neighbours</a:t>
            </a:r>
            <a:r>
              <a:rPr lang="en-US" dirty="0"/>
              <a:t>, </a:t>
            </a:r>
            <a:r>
              <a:rPr lang="en-US" dirty="0" err="1"/>
              <a:t>Scanorama</a:t>
            </a:r>
            <a:r>
              <a:rPr lang="en-US" dirty="0"/>
              <a:t>, RISC, </a:t>
            </a:r>
            <a:r>
              <a:rPr lang="en-US" dirty="0" err="1"/>
              <a:t>scGen</a:t>
            </a:r>
            <a:r>
              <a:rPr lang="en-US" dirty="0"/>
              <a:t>, </a:t>
            </a:r>
            <a:r>
              <a:rPr lang="en-US" dirty="0" err="1"/>
              <a:t>Lotfollahi</a:t>
            </a:r>
            <a:r>
              <a:rPr lang="en-US" dirty="0"/>
              <a:t>, LIGER, BBKNN and Harmony have been developed to overcome the challenge of compositional differences between datasets. Expression recovery(denoising or imputation) is integrated with normalization, batch correction and other downstream analysis in </a:t>
            </a:r>
            <a:r>
              <a:rPr lang="en-US" dirty="0" err="1"/>
              <a:t>scVI</a:t>
            </a:r>
            <a:r>
              <a:rPr lang="en-US" dirty="0"/>
              <a:t> tool.</a:t>
            </a:r>
            <a:endParaRPr lang="en-IN" dirty="0"/>
          </a:p>
          <a:p>
            <a:pPr marL="0" indent="0">
              <a:buNone/>
            </a:pPr>
            <a:endParaRPr lang="en-IN" dirty="0"/>
          </a:p>
        </p:txBody>
      </p:sp>
    </p:spTree>
    <p:extLst>
      <p:ext uri="{BB962C8B-B14F-4D97-AF65-F5344CB8AC3E}">
        <p14:creationId xmlns:p14="http://schemas.microsoft.com/office/powerpoint/2010/main" val="1241173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6FAB-BA3C-DB87-48EA-A21E0626402F}"/>
              </a:ext>
            </a:extLst>
          </p:cNvPr>
          <p:cNvSpPr>
            <a:spLocks noGrp="1"/>
          </p:cNvSpPr>
          <p:nvPr>
            <p:ph type="title"/>
          </p:nvPr>
        </p:nvSpPr>
        <p:spPr/>
        <p:txBody>
          <a:bodyPr/>
          <a:lstStyle/>
          <a:p>
            <a:r>
              <a:rPr lang="en-US" dirty="0"/>
              <a:t>To reduce dimensionality of dataset</a:t>
            </a:r>
            <a:endParaRPr lang="en-IN" dirty="0"/>
          </a:p>
        </p:txBody>
      </p:sp>
      <p:sp>
        <p:nvSpPr>
          <p:cNvPr id="3" name="Content Placeholder 2">
            <a:extLst>
              <a:ext uri="{FF2B5EF4-FFF2-40B4-BE49-F238E27FC236}">
                <a16:creationId xmlns:a16="http://schemas.microsoft.com/office/drawing/2014/main" id="{A22CC432-2CA6-68D1-BBD2-650DF95EE04C}"/>
              </a:ext>
            </a:extLst>
          </p:cNvPr>
          <p:cNvSpPr>
            <a:spLocks noGrp="1"/>
          </p:cNvSpPr>
          <p:nvPr>
            <p:ph idx="1"/>
          </p:nvPr>
        </p:nvSpPr>
        <p:spPr/>
        <p:txBody>
          <a:bodyPr>
            <a:normAutofit fontScale="77500" lnSpcReduction="20000"/>
          </a:bodyPr>
          <a:lstStyle/>
          <a:p>
            <a:r>
              <a:rPr lang="en-US" dirty="0"/>
              <a:t>Feature selection : In this, dataset is filtered to keep only genes that are “informative” of the variability in data. Thus highly variable genes are often used. </a:t>
            </a:r>
            <a:r>
              <a:rPr lang="en-US" dirty="0" err="1"/>
              <a:t>Scanpy</a:t>
            </a:r>
            <a:r>
              <a:rPr lang="en-US" dirty="0"/>
              <a:t> and Seurat is used for this. </a:t>
            </a:r>
          </a:p>
          <a:p>
            <a:r>
              <a:rPr lang="en-US" dirty="0"/>
              <a:t>Visualization : It is the attempt to optimally describe dataset in two or three dimensions. It is standard practice to use non linear dimensionality reduction methods. t-distributed stochastic </a:t>
            </a:r>
            <a:r>
              <a:rPr lang="en-US" dirty="0" err="1"/>
              <a:t>neighbour</a:t>
            </a:r>
            <a:r>
              <a:rPr lang="en-US" dirty="0"/>
              <a:t> embedding is most commonly used for this. Alternatives to this are Uniform Approximation and Projection method(best practice) or graph based tools such as SPRING. Both uses forced directed layout algorithm ForceAtlas2. Another alternative is partition based graph abstraction. It can be used with UMAP. </a:t>
            </a:r>
          </a:p>
          <a:p>
            <a:r>
              <a:rPr lang="en-US" dirty="0"/>
              <a:t>Summarization : It is used to reduce the data to its essential components by finding the inherent dimensionality of data and thus helpful for downstream analysis. Principle component analysis(linear approach, for general </a:t>
            </a:r>
            <a:r>
              <a:rPr lang="en-US"/>
              <a:t>purpose summarization) </a:t>
            </a:r>
            <a:r>
              <a:rPr lang="en-US" dirty="0"/>
              <a:t>and diffusion maps(non linear approach, for trajectory </a:t>
            </a:r>
            <a:r>
              <a:rPr lang="en-US"/>
              <a:t>interface summarization) </a:t>
            </a:r>
            <a:r>
              <a:rPr lang="en-US" dirty="0"/>
              <a:t>are popular dimensionality reduction techniques under this method.</a:t>
            </a:r>
            <a:endParaRPr lang="en-IN" dirty="0"/>
          </a:p>
        </p:txBody>
      </p:sp>
    </p:spTree>
    <p:extLst>
      <p:ext uri="{BB962C8B-B14F-4D97-AF65-F5344CB8AC3E}">
        <p14:creationId xmlns:p14="http://schemas.microsoft.com/office/powerpoint/2010/main" val="66118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a:t>Demultiplexing</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lstStyle/>
          <a:p>
            <a:r>
              <a:rPr lang="en-US" dirty="0"/>
              <a:t>-process for conversion of .</a:t>
            </a:r>
            <a:r>
              <a:rPr lang="en-US" dirty="0" err="1"/>
              <a:t>bcl</a:t>
            </a:r>
            <a:r>
              <a:rPr lang="en-US" dirty="0"/>
              <a:t> format file to </a:t>
            </a:r>
            <a:r>
              <a:rPr lang="en-US" dirty="0" err="1"/>
              <a:t>fastq</a:t>
            </a:r>
            <a:r>
              <a:rPr lang="en-US" dirty="0"/>
              <a:t> format file through bcl2fastq, BCL Convert on Linux, </a:t>
            </a:r>
            <a:r>
              <a:rPr lang="en-US" dirty="0" err="1"/>
              <a:t>BaseSpace</a:t>
            </a:r>
            <a:r>
              <a:rPr lang="en-US" dirty="0"/>
              <a:t> Sequence Hub, </a:t>
            </a:r>
            <a:r>
              <a:rPr lang="en-US" dirty="0" err="1"/>
              <a:t>MiSeq</a:t>
            </a:r>
            <a:r>
              <a:rPr lang="en-US" dirty="0"/>
              <a:t> Reporter(</a:t>
            </a:r>
            <a:r>
              <a:rPr lang="en-US" dirty="0" err="1"/>
              <a:t>MiSeq</a:t>
            </a:r>
            <a:r>
              <a:rPr lang="en-US" dirty="0"/>
              <a:t>, </a:t>
            </a:r>
            <a:r>
              <a:rPr lang="en-US" dirty="0" err="1"/>
              <a:t>MiniSeq</a:t>
            </a:r>
            <a:r>
              <a:rPr lang="en-US" dirty="0"/>
              <a:t>, </a:t>
            </a:r>
            <a:r>
              <a:rPr lang="en-US" dirty="0" err="1"/>
              <a:t>iSeq</a:t>
            </a:r>
            <a:r>
              <a:rPr lang="en-US" dirty="0"/>
              <a:t>, </a:t>
            </a:r>
            <a:r>
              <a:rPr lang="en-US" dirty="0" err="1"/>
              <a:t>NextSeq</a:t>
            </a:r>
            <a:r>
              <a:rPr lang="en-US" dirty="0"/>
              <a:t>), Local Run Manager</a:t>
            </a:r>
            <a:endParaRPr lang="en-IN" dirty="0"/>
          </a:p>
        </p:txBody>
      </p:sp>
    </p:spTree>
    <p:extLst>
      <p:ext uri="{BB962C8B-B14F-4D97-AF65-F5344CB8AC3E}">
        <p14:creationId xmlns:p14="http://schemas.microsoft.com/office/powerpoint/2010/main" val="386248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a:xfrm>
            <a:off x="1524000" y="1122363"/>
            <a:ext cx="9144000" cy="893049"/>
          </a:xfrm>
        </p:spPr>
        <p:txBody>
          <a:bodyPr>
            <a:normAutofit fontScale="90000"/>
          </a:bodyPr>
          <a:lstStyle/>
          <a:p>
            <a:r>
              <a:rPr lang="en-US" dirty="0" err="1"/>
              <a:t>fastq</a:t>
            </a:r>
            <a:r>
              <a:rPr lang="en-US" dirty="0"/>
              <a:t> format</a:t>
            </a:r>
            <a:endParaRPr lang="en-IN" dirty="0"/>
          </a:p>
        </p:txBody>
      </p:sp>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a:xfrm>
            <a:off x="1524000" y="2323323"/>
            <a:ext cx="9144000" cy="2934478"/>
          </a:xfrm>
        </p:spPr>
        <p:txBody>
          <a:bodyPr>
            <a:normAutofit fontScale="92500" lnSpcReduction="20000"/>
          </a:bodyPr>
          <a:lstStyle/>
          <a:p>
            <a:r>
              <a:rPr lang="en-US" dirty="0"/>
              <a:t>-universally accepted sequencing data file</a:t>
            </a:r>
          </a:p>
          <a:p>
            <a:r>
              <a:rPr lang="en-US" dirty="0"/>
              <a:t>-consists of four lines in each read</a:t>
            </a:r>
          </a:p>
          <a:p>
            <a:r>
              <a:rPr lang="en-US" dirty="0"/>
              <a:t>-first line: header (@Instrument:RunID:FlowCellID:Lane:Tile:X:Y:UMI Read:Filter:0:IndexSequence or </a:t>
            </a:r>
            <a:r>
              <a:rPr lang="en-US" dirty="0" err="1"/>
              <a:t>SampleNumber</a:t>
            </a:r>
            <a:r>
              <a:rPr lang="en-US" dirty="0"/>
              <a:t>), second line: sequence, third line: contains + symbol. acts as spacer, fourth line: </a:t>
            </a:r>
            <a:r>
              <a:rPr lang="en-US" dirty="0" err="1"/>
              <a:t>phred</a:t>
            </a:r>
            <a:r>
              <a:rPr lang="en-US" dirty="0"/>
              <a:t> quality scores</a:t>
            </a:r>
          </a:p>
          <a:p>
            <a:pPr marL="342900" indent="-342900">
              <a:buFontTx/>
              <a:buChar char="-"/>
            </a:pPr>
            <a:r>
              <a:rPr lang="en-US" dirty="0"/>
              <a:t>Terminal window can be used on Linux or Mac to view content without opening </a:t>
            </a:r>
          </a:p>
          <a:p>
            <a:pPr marL="342900" indent="-342900">
              <a:buFontTx/>
              <a:buChar char="-"/>
            </a:pPr>
            <a:r>
              <a:rPr lang="en-IN" dirty="0"/>
              <a:t>7-zip can be used to unzip in windows and then it can be opened by using notepad  (Not Recommended)</a:t>
            </a:r>
          </a:p>
        </p:txBody>
      </p:sp>
    </p:spTree>
    <p:extLst>
      <p:ext uri="{BB962C8B-B14F-4D97-AF65-F5344CB8AC3E}">
        <p14:creationId xmlns:p14="http://schemas.microsoft.com/office/powerpoint/2010/main" val="384717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15D-0ADD-D67D-8396-F5D21C3929EA}"/>
              </a:ext>
            </a:extLst>
          </p:cNvPr>
          <p:cNvSpPr>
            <a:spLocks noGrp="1"/>
          </p:cNvSpPr>
          <p:nvPr>
            <p:ph type="ctrTitle"/>
          </p:nvPr>
        </p:nvSpPr>
        <p:spPr/>
        <p:txBody>
          <a:bodyPr/>
          <a:lstStyle/>
          <a:p>
            <a:r>
              <a:rPr lang="en-US" dirty="0" err="1"/>
              <a:t>Phred</a:t>
            </a:r>
            <a:r>
              <a:rPr lang="en-US" dirty="0"/>
              <a:t> quality scores</a:t>
            </a:r>
            <a:endParaRPr lang="en-IN"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F99CB93-5072-68E2-A86F-B922936F8F11}"/>
                  </a:ext>
                </a:extLst>
              </p:cNvPr>
              <p:cNvSpPr>
                <a:spLocks noGrp="1"/>
              </p:cNvSpPr>
              <p:nvPr>
                <p:ph type="subTitle" idx="1"/>
              </p:nvPr>
            </p:nvSpPr>
            <p:spPr/>
            <p:txBody>
              <a:bodyPr/>
              <a:lstStyle/>
              <a:p>
                <a:pPr marL="342900" indent="-342900">
                  <a:buFontTx/>
                  <a:buChar char="-"/>
                </a:pPr>
                <a:r>
                  <a:rPr lang="en-US" dirty="0"/>
                  <a:t>indicates probability of incorrect base calls</a:t>
                </a:r>
              </a:p>
              <a:p>
                <a:r>
                  <a:rPr lang="en-US" dirty="0"/>
                  <a:t>- Q = -10</a:t>
                </a:r>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b="0" i="1" smtClean="0">
                                <a:latin typeface="Cambria Math" panose="02040503050406030204" pitchFamily="18" charset="0"/>
                              </a:rPr>
                              <m:t>10</m:t>
                            </m:r>
                          </m:sub>
                        </m:sSub>
                      </m:fName>
                      <m:e>
                        <m:r>
                          <a:rPr lang="en-US" b="0" i="1" smtClean="0">
                            <a:latin typeface="Cambria Math" panose="02040503050406030204" pitchFamily="18" charset="0"/>
                          </a:rPr>
                          <m:t>𝑃</m:t>
                        </m:r>
                      </m:e>
                    </m:func>
                  </m:oMath>
                </a14:m>
                <a:r>
                  <a:rPr lang="en-IN" dirty="0"/>
                  <a:t>, Q-</a:t>
                </a:r>
                <a:r>
                  <a:rPr lang="en-IN" dirty="0" err="1"/>
                  <a:t>phred</a:t>
                </a:r>
                <a:r>
                  <a:rPr lang="en-IN" dirty="0"/>
                  <a:t> quality score and P-probability of incorrect base call</a:t>
                </a:r>
              </a:p>
            </p:txBody>
          </p:sp>
        </mc:Choice>
        <mc:Fallback xmlns="">
          <p:sp>
            <p:nvSpPr>
              <p:cNvPr id="3" name="Subtitle 2">
                <a:extLst>
                  <a:ext uri="{FF2B5EF4-FFF2-40B4-BE49-F238E27FC236}">
                    <a16:creationId xmlns:a16="http://schemas.microsoft.com/office/drawing/2014/main" id="{EF99CB93-5072-68E2-A86F-B922936F8F11}"/>
                  </a:ext>
                </a:extLst>
              </p:cNvPr>
              <p:cNvSpPr>
                <a:spLocks noGrp="1" noRot="1" noChangeAspect="1" noMove="1" noResize="1" noEditPoints="1" noAdjustHandles="1" noChangeArrowheads="1" noChangeShapeType="1" noTextEdit="1"/>
              </p:cNvSpPr>
              <p:nvPr>
                <p:ph type="subTitle" idx="1"/>
              </p:nvPr>
            </p:nvSpPr>
            <p:spPr>
              <a:blipFill>
                <a:blip r:embed="rId2"/>
                <a:stretch>
                  <a:fillRect t="-5515"/>
                </a:stretch>
              </a:blipFill>
            </p:spPr>
            <p:txBody>
              <a:bodyPr/>
              <a:lstStyle/>
              <a:p>
                <a:r>
                  <a:rPr lang="en-IN">
                    <a:noFill/>
                  </a:rPr>
                  <a:t> </a:t>
                </a:r>
              </a:p>
            </p:txBody>
          </p:sp>
        </mc:Fallback>
      </mc:AlternateContent>
    </p:spTree>
    <p:extLst>
      <p:ext uri="{BB962C8B-B14F-4D97-AF65-F5344CB8AC3E}">
        <p14:creationId xmlns:p14="http://schemas.microsoft.com/office/powerpoint/2010/main" val="1537884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2010</Words>
  <Application>Microsoft Office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Google Sans</vt:lpstr>
      <vt:lpstr>Roboto</vt:lpstr>
      <vt:lpstr>Office Theme</vt:lpstr>
      <vt:lpstr>NGS Data Analysis</vt:lpstr>
      <vt:lpstr>How data will be generated?</vt:lpstr>
      <vt:lpstr>Raw Data Output</vt:lpstr>
      <vt:lpstr>After Data is Generated</vt:lpstr>
      <vt:lpstr>PowerPoint Presentation</vt:lpstr>
      <vt:lpstr>To reduce dimensionality of dataset</vt:lpstr>
      <vt:lpstr>Demultiplexing</vt:lpstr>
      <vt:lpstr>fastq format</vt:lpstr>
      <vt:lpstr>Phred quality scores</vt:lpstr>
      <vt:lpstr>Adapter Trimming </vt:lpstr>
      <vt:lpstr>Quality trimming</vt:lpstr>
      <vt:lpstr>Read Merging</vt:lpstr>
      <vt:lpstr>Subsampling</vt:lpstr>
      <vt:lpstr>Downstream Analysis</vt:lpstr>
      <vt:lpstr>PowerPoint Presentation</vt:lpstr>
      <vt:lpstr>PowerPoint Presentation</vt:lpstr>
      <vt:lpstr>Aligning reads</vt:lpstr>
      <vt:lpstr>PowerPoint Presentation</vt:lpstr>
      <vt:lpstr>SAM file</vt:lpstr>
      <vt:lpstr>BAM file</vt:lpstr>
      <vt:lpstr>Variant Calling</vt:lpstr>
      <vt:lpstr>Visualization of Data</vt:lpstr>
      <vt:lpstr>RNA-Seq Analysis</vt:lpstr>
      <vt:lpstr>Exome-Seq Analysis</vt:lpstr>
      <vt:lpstr>Additional Software Tools for NGS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NGS Data Analysis</dc:title>
  <dc:creator>Sarthak Somani</dc:creator>
  <cp:lastModifiedBy>Sarthak Somani</cp:lastModifiedBy>
  <cp:revision>29</cp:revision>
  <dcterms:created xsi:type="dcterms:W3CDTF">2023-01-04T06:28:28Z</dcterms:created>
  <dcterms:modified xsi:type="dcterms:W3CDTF">2023-01-12T14:14:35Z</dcterms:modified>
</cp:coreProperties>
</file>