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6858000" cx="12192000"/>
  <p:notesSz cx="6858000" cy="9144000"/>
  <p:embeddedFontLst>
    <p:embeddedFont>
      <p:font typeface="Raleway"/>
      <p:regular r:id="rId12"/>
      <p:bold r:id="rId13"/>
      <p:italic r:id="rId14"/>
      <p:boldItalic r:id="rId15"/>
    </p:embeddedFont>
    <p:embeddedFont>
      <p:font typeface="Roboto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7.xml"/><Relationship Id="rId22" Type="http://schemas.openxmlformats.org/officeDocument/2006/relationships/font" Target="fonts/Lato-italic.fntdata"/><Relationship Id="rId10" Type="http://schemas.openxmlformats.org/officeDocument/2006/relationships/slide" Target="slides/slide6.xml"/><Relationship Id="rId21" Type="http://schemas.openxmlformats.org/officeDocument/2006/relationships/font" Target="fonts/Lato-bold.fntdata"/><Relationship Id="rId13" Type="http://schemas.openxmlformats.org/officeDocument/2006/relationships/font" Target="fonts/Raleway-bold.fntdata"/><Relationship Id="rId12" Type="http://schemas.openxmlformats.org/officeDocument/2006/relationships/font" Target="fonts/Raleway-regular.fntdata"/><Relationship Id="rId23" Type="http://schemas.openxmlformats.org/officeDocument/2006/relationships/font" Target="fonts/Lato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aleway-boldItalic.fntdata"/><Relationship Id="rId14" Type="http://schemas.openxmlformats.org/officeDocument/2006/relationships/font" Target="fonts/Raleway-italic.fntdata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slide" Target="slides/slide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2.xml"/><Relationship Id="rId18" Type="http://schemas.openxmlformats.org/officeDocument/2006/relationships/font" Target="fonts/Roboto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cdc.gov/transportationsafety/teen_drivers/teendrivers_factsheet.html" TargetMode="Externa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References: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2"/>
              </a:rPr>
              <a:t>https://www.cdc.gov/transportationsafety/teen_drivers/teendrivers_factsheet.html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https://www.stanfordchildrens.org/en/topic/default?id=falls--injury-statistics-and-incidence-rates-90-P02974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a2d625d61a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a2d625d61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a2d625d61a_1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a2d625d61a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a2d625d61a_1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a2d625d61a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a3638dc091_0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a3638dc09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a3638dc091_0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a3638dc091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972600" y="1763267"/>
            <a:ext cx="10250700" cy="2219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972837" y="4230533"/>
            <a:ext cx="10250700" cy="721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1107036" y="5558926"/>
            <a:ext cx="994316" cy="61102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972600" y="978600"/>
            <a:ext cx="10251300" cy="1659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972600" y="3030517"/>
            <a:ext cx="10251300" cy="2107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84" name="Google Shape;84;p13"/>
          <p:cNvSpPr txBox="1"/>
          <p:nvPr>
            <p:ph idx="1" type="body"/>
          </p:nvPr>
        </p:nvSpPr>
        <p:spPr>
          <a:xfrm>
            <a:off x="1097280" y="2108201"/>
            <a:ext cx="10058400" cy="37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rtl="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○"/>
              <a:defRPr/>
            </a:lvl2pPr>
            <a:lvl3pPr indent="-342900" lvl="2" marL="13716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■"/>
              <a:defRPr/>
            </a:lvl3pPr>
            <a:lvl4pPr indent="-342900" lvl="3" marL="18288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●"/>
              <a:defRPr/>
            </a:lvl4pPr>
            <a:lvl5pPr indent="-342900" lvl="4" marL="22860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○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85" name="Google Shape;85;p13"/>
          <p:cNvSpPr txBox="1"/>
          <p:nvPr>
            <p:ph idx="10" type="dt"/>
          </p:nvPr>
        </p:nvSpPr>
        <p:spPr>
          <a:xfrm>
            <a:off x="8218426" y="6446838"/>
            <a:ext cx="258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3"/>
          <p:cNvSpPr txBox="1"/>
          <p:nvPr>
            <p:ph idx="11" type="ftr"/>
          </p:nvPr>
        </p:nvSpPr>
        <p:spPr>
          <a:xfrm>
            <a:off x="1097279" y="6446838"/>
            <a:ext cx="681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3"/>
          <p:cNvSpPr txBox="1"/>
          <p:nvPr>
            <p:ph idx="12" type="sldNum"/>
          </p:nvPr>
        </p:nvSpPr>
        <p:spPr>
          <a:xfrm>
            <a:off x="10993582" y="6446838"/>
            <a:ext cx="78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rtl="0" algn="l">
              <a:spcBef>
                <a:spcPts val="0"/>
              </a:spcBef>
              <a:buNone/>
              <a:defRPr/>
            </a:lvl1pPr>
            <a:lvl2pPr indent="0" lvl="1" marL="0" rtl="0" algn="l">
              <a:spcBef>
                <a:spcPts val="0"/>
              </a:spcBef>
              <a:buNone/>
              <a:defRPr/>
            </a:lvl2pPr>
            <a:lvl3pPr indent="0" lvl="2" marL="0" rtl="0" algn="l">
              <a:spcBef>
                <a:spcPts val="0"/>
              </a:spcBef>
              <a:buNone/>
              <a:defRPr/>
            </a:lvl3pPr>
            <a:lvl4pPr indent="0" lvl="3" marL="0" rtl="0" algn="l">
              <a:spcBef>
                <a:spcPts val="0"/>
              </a:spcBef>
              <a:buNone/>
              <a:defRPr/>
            </a:lvl4pPr>
            <a:lvl5pPr indent="0" lvl="4" marL="0" rtl="0" algn="l">
              <a:spcBef>
                <a:spcPts val="0"/>
              </a:spcBef>
              <a:buNone/>
              <a:defRPr/>
            </a:lvl5pPr>
            <a:lvl6pPr indent="0" lvl="5" marL="0" rtl="0" algn="l">
              <a:spcBef>
                <a:spcPts val="0"/>
              </a:spcBef>
              <a:buNone/>
              <a:defRPr/>
            </a:lvl6pPr>
            <a:lvl7pPr indent="0" lvl="6" marL="0" rtl="0" algn="l">
              <a:spcBef>
                <a:spcPts val="0"/>
              </a:spcBef>
              <a:buNone/>
              <a:defRPr/>
            </a:lvl7pPr>
            <a:lvl8pPr indent="0" lvl="7" marL="0" rtl="0" algn="l">
              <a:spcBef>
                <a:spcPts val="0"/>
              </a:spcBef>
              <a:buNone/>
              <a:defRPr/>
            </a:lvl8pPr>
            <a:lvl9pPr indent="0" lvl="8" marL="0" rt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972600" y="1763267"/>
            <a:ext cx="10251300" cy="202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972600" y="1758200"/>
            <a:ext cx="10251600" cy="71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972600" y="2771833"/>
            <a:ext cx="10251600" cy="301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972600" y="1758200"/>
            <a:ext cx="10251300" cy="71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972434" y="2771833"/>
            <a:ext cx="5032500" cy="301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6191471" y="2771833"/>
            <a:ext cx="5032500" cy="301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972600" y="1758200"/>
            <a:ext cx="10251300" cy="71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973333" y="1758200"/>
            <a:ext cx="4401300" cy="1842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961633" y="3708967"/>
            <a:ext cx="4401300" cy="2130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1107036" y="5558926"/>
            <a:ext cx="994316" cy="61102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972600" y="1152400"/>
            <a:ext cx="9361500" cy="3980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973333" y="1758200"/>
            <a:ext cx="4401300" cy="2249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966600" y="4215367"/>
            <a:ext cx="4401300" cy="1011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6898967" y="1803500"/>
            <a:ext cx="4499100" cy="4034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966600" y="5830068"/>
            <a:ext cx="10263300" cy="614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b="1" sz="37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b="1" sz="37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b="1" sz="37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b="1" sz="37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b="1" sz="37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b="1" sz="37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b="1" sz="37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b="1" sz="37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b="1" sz="37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Lato"/>
              <a:buChar char="●"/>
              <a:defRPr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238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238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■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238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●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238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238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■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238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●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238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238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■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spd="med">
    <p:push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Relationship Id="rId4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drive.google.com/file/d/1w_PcfDKiRywtGlSdanfP3giK4OuH4iPa/view" TargetMode="External"/><Relationship Id="rId4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/>
          <p:nvPr/>
        </p:nvSpPr>
        <p:spPr>
          <a:xfrm>
            <a:off x="0" y="1"/>
            <a:ext cx="12192001" cy="68579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4"/>
          <p:cNvSpPr txBox="1"/>
          <p:nvPr>
            <p:ph type="ctrTitle"/>
          </p:nvPr>
        </p:nvSpPr>
        <p:spPr>
          <a:xfrm>
            <a:off x="640975" y="344803"/>
            <a:ext cx="6253200" cy="268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Arial"/>
              <a:buNone/>
            </a:pPr>
            <a:r>
              <a:rPr lang="en-US"/>
              <a:t>Project 5 Presentation Group 37</a:t>
            </a:r>
            <a:endParaRPr/>
          </a:p>
        </p:txBody>
      </p:sp>
      <p:sp>
        <p:nvSpPr>
          <p:cNvPr id="94" name="Google Shape;94;p14"/>
          <p:cNvSpPr txBox="1"/>
          <p:nvPr>
            <p:ph idx="1" type="subTitle"/>
          </p:nvPr>
        </p:nvSpPr>
        <p:spPr>
          <a:xfrm>
            <a:off x="632899" y="3665939"/>
            <a:ext cx="62694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25000" lnSpcReduction="20000"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32876"/>
              <a:buNone/>
            </a:pPr>
            <a:r>
              <a:rPr lang="en-US" sz="7300">
                <a:solidFill>
                  <a:srgbClr val="262626"/>
                </a:solidFill>
              </a:rPr>
              <a:t>CSE 535 MOBILE COMPUTING</a:t>
            </a:r>
            <a:endParaRPr sz="7300"/>
          </a:p>
          <a:p>
            <a:pPr indent="0" lvl="0" marL="0" rtl="0" algn="l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SzPct val="32876"/>
              <a:buNone/>
            </a:pPr>
            <a:r>
              <a:rPr lang="en-US" sz="7300">
                <a:solidFill>
                  <a:srgbClr val="262626"/>
                </a:solidFill>
              </a:rPr>
              <a:t>FALL 2023</a:t>
            </a:r>
            <a:endParaRPr sz="7300">
              <a:solidFill>
                <a:srgbClr val="262626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SzPct val="32876"/>
              <a:buNone/>
            </a:pPr>
            <a:r>
              <a:t/>
            </a:r>
            <a:endParaRPr sz="7300">
              <a:solidFill>
                <a:srgbClr val="262626"/>
              </a:solidFill>
            </a:endParaRPr>
          </a:p>
          <a:p>
            <a:pPr indent="-344487" lvl="0" marL="457200" rtl="0" algn="l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Clr>
                <a:srgbClr val="262626"/>
              </a:buClr>
              <a:buSzPct val="100000"/>
              <a:buChar char="-"/>
            </a:pPr>
            <a:r>
              <a:rPr lang="en-US" sz="7300">
                <a:solidFill>
                  <a:srgbClr val="262626"/>
                </a:solidFill>
              </a:rPr>
              <a:t>Deepak Reddy Nayani, Sarthak Shah, Samarth Singh, Shashank Shivarasi, Prajjwal Pandey</a:t>
            </a:r>
            <a:endParaRPr sz="7300">
              <a:solidFill>
                <a:srgbClr val="262626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SzPct val="114285"/>
              <a:buNone/>
            </a:pPr>
            <a:r>
              <a:t/>
            </a:r>
            <a:endParaRPr>
              <a:solidFill>
                <a:srgbClr val="262626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SzPct val="114285"/>
              <a:buNone/>
            </a:pPr>
            <a:r>
              <a:t/>
            </a:r>
            <a:endParaRPr>
              <a:solidFill>
                <a:srgbClr val="262626"/>
              </a:solidFill>
            </a:endParaRPr>
          </a:p>
        </p:txBody>
      </p:sp>
      <p:cxnSp>
        <p:nvCxnSpPr>
          <p:cNvPr id="95" name="Google Shape;95;p14"/>
          <p:cNvCxnSpPr/>
          <p:nvPr/>
        </p:nvCxnSpPr>
        <p:spPr>
          <a:xfrm>
            <a:off x="771779" y="3429000"/>
            <a:ext cx="5636100" cy="0"/>
          </a:xfrm>
          <a:prstGeom prst="straightConnector1">
            <a:avLst/>
          </a:prstGeom>
          <a:noFill/>
          <a:ln cap="flat" cmpd="sng" w="1270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96" name="Google Shape;96;p14"/>
          <p:cNvPicPr preferRelativeResize="0"/>
          <p:nvPr/>
        </p:nvPicPr>
        <p:blipFill rotWithShape="1">
          <a:blip r:embed="rId3">
            <a:alphaModFix/>
          </a:blip>
          <a:srcRect b="0" l="32410" r="0" t="0"/>
          <a:stretch/>
        </p:blipFill>
        <p:spPr>
          <a:xfrm>
            <a:off x="7556686" y="1"/>
            <a:ext cx="4635315" cy="6857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200"/>
              <a:buFont typeface="Arial"/>
              <a:buNone/>
            </a:pPr>
            <a:r>
              <a:rPr lang="en-US"/>
              <a:t>Problem Addressed</a:t>
            </a:r>
            <a:endParaRPr/>
          </a:p>
        </p:txBody>
      </p:sp>
      <p:sp>
        <p:nvSpPr>
          <p:cNvPr id="102" name="Google Shape;102;p15"/>
          <p:cNvSpPr txBox="1"/>
          <p:nvPr>
            <p:ph idx="1" type="body"/>
          </p:nvPr>
        </p:nvSpPr>
        <p:spPr>
          <a:xfrm>
            <a:off x="1097275" y="2108200"/>
            <a:ext cx="10175400" cy="37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9144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/>
              <a:t>Challenges of Teen Safety in a Digital World</a:t>
            </a:r>
            <a:endParaRPr b="1" sz="2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●"/>
            </a:pPr>
            <a:r>
              <a:rPr lang="en-US" sz="1600">
                <a:solidFill>
                  <a:schemeClr val="dk2"/>
                </a:solidFill>
              </a:rPr>
              <a:t>Vehicle Accidents: "Reducing teen risk in traffic through enhanced safety monitoring."</a:t>
            </a:r>
            <a:endParaRPr sz="1600">
              <a:solidFill>
                <a:schemeClr val="dk2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●"/>
            </a:pPr>
            <a:r>
              <a:rPr lang="en-US" sz="1600">
                <a:solidFill>
                  <a:schemeClr val="dk2"/>
                </a:solidFill>
              </a:rPr>
              <a:t>Fall Detection: "Protecting over 2.2M children under 14 from fall-related injuries annually."</a:t>
            </a:r>
            <a:endParaRPr sz="1600">
              <a:solidFill>
                <a:schemeClr val="dk2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●"/>
            </a:pPr>
            <a:r>
              <a:rPr lang="en-US" sz="1600">
                <a:solidFill>
                  <a:schemeClr val="dk2"/>
                </a:solidFill>
              </a:rPr>
              <a:t>Geofencing: "Creating safe zones through geofencing to ensure teen security."</a:t>
            </a:r>
            <a:endParaRPr sz="1600">
              <a:solidFill>
                <a:schemeClr val="dk2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●"/>
            </a:pPr>
            <a:r>
              <a:rPr lang="en-US" sz="1600">
                <a:solidFill>
                  <a:schemeClr val="dk2"/>
                </a:solidFill>
              </a:rPr>
              <a:t>SOS Feature: "Facilitating immediate emergency communication between parents and teens."</a:t>
            </a:r>
            <a:endParaRPr sz="1600">
              <a:solidFill>
                <a:schemeClr val="dk2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●"/>
            </a:pPr>
            <a:r>
              <a:rPr lang="en-US" sz="1600">
                <a:solidFill>
                  <a:schemeClr val="dk2"/>
                </a:solidFill>
              </a:rPr>
              <a:t>Health Monitoring: Empowering teens to measure and monitor heart rate and respiratory rate for timely health insights.</a:t>
            </a:r>
            <a:endParaRPr sz="1600">
              <a:solidFill>
                <a:schemeClr val="dk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-US" sz="1600">
                <a:solidFill>
                  <a:schemeClr val="dk2"/>
                </a:solidFill>
              </a:rPr>
              <a:t>Need for real-time monitoring of teen's location for safety without invading privacy</a:t>
            </a:r>
            <a:endParaRPr sz="1600">
              <a:solidFill>
                <a:schemeClr val="dk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-US" sz="1600">
                <a:solidFill>
                  <a:schemeClr val="dk2"/>
                </a:solidFill>
              </a:rPr>
              <a:t>Difficulty in emergency communication between parents and teens</a:t>
            </a:r>
            <a:endParaRPr sz="1600">
              <a:solidFill>
                <a:schemeClr val="dk2"/>
              </a:solidFill>
            </a:endParaRPr>
          </a:p>
          <a:p>
            <a:pPr indent="0" lvl="0" marL="9144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Challenges Encountered</a:t>
            </a:r>
            <a:endParaRPr/>
          </a:p>
        </p:txBody>
      </p:sp>
      <p:sp>
        <p:nvSpPr>
          <p:cNvPr id="108" name="Google Shape;108;p16"/>
          <p:cNvSpPr txBox="1"/>
          <p:nvPr>
            <p:ph idx="1" type="body"/>
          </p:nvPr>
        </p:nvSpPr>
        <p:spPr>
          <a:xfrm>
            <a:off x="1097280" y="2108201"/>
            <a:ext cx="10058400" cy="3760800"/>
          </a:xfrm>
          <a:prstGeom prst="rect">
            <a:avLst/>
          </a:prstGeom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500"/>
              <a:buChar char="●"/>
            </a:pPr>
            <a:r>
              <a:rPr lang="en-US" sz="1500">
                <a:solidFill>
                  <a:srgbClr val="374151"/>
                </a:solidFill>
              </a:rPr>
              <a:t>Precision in Fall Detection: Innovatively minimizing false alarms in fall detection through advanced algorithms and sensor calibration, ensuring accuracy and reliability.</a:t>
            </a:r>
            <a:endParaRPr sz="1500">
              <a:solidFill>
                <a:srgbClr val="37415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500"/>
              <a:buChar char="●"/>
            </a:pPr>
            <a:r>
              <a:rPr lang="en-US" sz="1500">
                <a:solidFill>
                  <a:srgbClr val="374151"/>
                </a:solidFill>
              </a:rPr>
              <a:t>Technical Integration: Seamlessly combining GPS tracking, health monitoring, and emergency response features into a reliable and efficient system.</a:t>
            </a:r>
            <a:endParaRPr sz="1500">
              <a:solidFill>
                <a:srgbClr val="37415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500"/>
              <a:buChar char="●"/>
            </a:pPr>
            <a:r>
              <a:rPr lang="en-US" sz="1500">
                <a:solidFill>
                  <a:srgbClr val="374151"/>
                </a:solidFill>
              </a:rPr>
              <a:t>Database Design &amp; Customization: Designing a robust database that caters to diverse needs, ensuring efficient data management and quick access to critical information."</a:t>
            </a:r>
            <a:endParaRPr sz="1500">
              <a:solidFill>
                <a:srgbClr val="37415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500"/>
              <a:buChar char="●"/>
            </a:pPr>
            <a:r>
              <a:rPr lang="en-US" sz="1500">
                <a:solidFill>
                  <a:srgbClr val="374151"/>
                </a:solidFill>
              </a:rPr>
              <a:t>User Interface Design:Creating an intuitive and user-friendly interface for both parents and teenagers, considering their different technological abilities and needs.</a:t>
            </a:r>
            <a:endParaRPr sz="1500">
              <a:solidFill>
                <a:srgbClr val="37415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500"/>
              <a:buChar char="●"/>
            </a:pPr>
            <a:r>
              <a:rPr lang="en-US" sz="1500">
                <a:solidFill>
                  <a:srgbClr val="374151"/>
                </a:solidFill>
              </a:rPr>
              <a:t>Enhancing User Experience: Going beyond basic alerts to provide comprehensive support – like immediate information on nearby police and hospitals during emergencies, and starting video recording when SOS is activated for added safety.</a:t>
            </a:r>
            <a:endParaRPr sz="2045"/>
          </a:p>
          <a:p>
            <a:pPr indent="0" lvl="0" marL="0" rtl="0" algn="l">
              <a:lnSpc>
                <a:spcPct val="100000"/>
              </a:lnSpc>
              <a:spcBef>
                <a:spcPts val="1500"/>
              </a:spcBef>
              <a:spcAft>
                <a:spcPts val="200"/>
              </a:spcAft>
              <a:buSzPts val="935"/>
              <a:buNone/>
            </a:pPr>
            <a:r>
              <a:t/>
            </a:r>
            <a:endParaRPr sz="1745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these Challenges were Overcome</a:t>
            </a:r>
            <a:endParaRPr/>
          </a:p>
        </p:txBody>
      </p:sp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1097280" y="2108201"/>
            <a:ext cx="10058400" cy="3760800"/>
          </a:xfrm>
          <a:prstGeom prst="rect">
            <a:avLst/>
          </a:prstGeom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-US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Precision in Fall Detection: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○"/>
            </a:pPr>
            <a:r>
              <a:rPr i="1" lang="en-US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Solution:</a:t>
            </a:r>
            <a:r>
              <a:rPr lang="en-US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Implemented a response-based alert system for falls - if no response within 15 seconds or a negative response is received, parents are alerted.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-US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Technical Integration: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○"/>
            </a:pPr>
            <a:r>
              <a:rPr i="1" lang="en-US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Solution:</a:t>
            </a:r>
            <a:r>
              <a:rPr lang="en-US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 Achieved seamless system integration with modular, reusable functions for GPS, health monitoring, and emergency responses.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-US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Database Design &amp; Customization: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○"/>
            </a:pPr>
            <a:r>
              <a:rPr i="1" lang="en-US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Solution:</a:t>
            </a:r>
            <a:r>
              <a:rPr lang="en-US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 Developed a scalable, secure database through advanced planning, ensuring efficient data management and quick access.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-US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User Interface Design: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○"/>
            </a:pPr>
            <a:r>
              <a:rPr i="1" lang="en-US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Solution:</a:t>
            </a:r>
            <a:r>
              <a:rPr lang="en-US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 Designed an intuitive interface through extensive user testing, tailored for both parents and teens.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-US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Enhancing User Experience: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○"/>
            </a:pPr>
            <a:r>
              <a:rPr i="1" lang="en-US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Solution for Fall Detection:</a:t>
            </a:r>
            <a:r>
              <a:rPr lang="en-US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 Implemented a response-based alert system for falls - if no response within 15 seconds or a negative response is received, parents are alerted.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○"/>
            </a:pPr>
            <a:r>
              <a:rPr i="1" lang="en-US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Additional Feature for SOS:</a:t>
            </a:r>
            <a:r>
              <a:rPr lang="en-US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 Provided an option to start video recording automatically when the SOS button is pressed, enhancing incident documentation and response.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title"/>
          </p:nvPr>
        </p:nvSpPr>
        <p:spPr>
          <a:xfrm>
            <a:off x="1562630" y="189203"/>
            <a:ext cx="10058400" cy="1450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/>
              <a:t>DEMONSTRATION</a:t>
            </a:r>
            <a:endParaRPr sz="4500"/>
          </a:p>
        </p:txBody>
      </p:sp>
      <p:pic>
        <p:nvPicPr>
          <p:cNvPr id="120" name="Google Shape;12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3600" y="1779353"/>
            <a:ext cx="2267076" cy="49131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04101" y="1779353"/>
            <a:ext cx="2267076" cy="49131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>
            <p:ph type="title"/>
          </p:nvPr>
        </p:nvSpPr>
        <p:spPr>
          <a:xfrm>
            <a:off x="1066805" y="358828"/>
            <a:ext cx="10058400" cy="1450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/>
              <a:t>Speed Monitoring</a:t>
            </a:r>
            <a:endParaRPr sz="4500"/>
          </a:p>
        </p:txBody>
      </p:sp>
      <p:pic>
        <p:nvPicPr>
          <p:cNvPr id="127" name="Google Shape;127;p19" title="speed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62300" y="2079474"/>
            <a:ext cx="5616700" cy="421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/>
          <p:nvPr>
            <p:ph type="title"/>
          </p:nvPr>
        </p:nvSpPr>
        <p:spPr>
          <a:xfrm>
            <a:off x="988505" y="137003"/>
            <a:ext cx="10058400" cy="1450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/>
              <a:t>QA Session</a:t>
            </a:r>
            <a:endParaRPr sz="4500"/>
          </a:p>
        </p:txBody>
      </p:sp>
      <p:sp>
        <p:nvSpPr>
          <p:cNvPr id="133" name="Google Shape;133;p20"/>
          <p:cNvSpPr txBox="1"/>
          <p:nvPr/>
        </p:nvSpPr>
        <p:spPr>
          <a:xfrm>
            <a:off x="771275" y="2766150"/>
            <a:ext cx="94857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If you need more details or wish to discuss specific aspects of our project, we are here to answer.</a:t>
            </a:r>
            <a:endParaRPr sz="27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