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ersonal Interview"/>
          <p:cNvSpPr txBox="1"/>
          <p:nvPr>
            <p:ph type="ctrTitle"/>
          </p:nvPr>
        </p:nvSpPr>
        <p:spPr>
          <a:prstGeom prst="rect">
            <a:avLst/>
          </a:prstGeom>
        </p:spPr>
        <p:txBody>
          <a:bodyPr/>
          <a:lstStyle/>
          <a:p>
            <a:pPr/>
            <a:r>
              <a:t>Personal Interview </a:t>
            </a:r>
          </a:p>
        </p:txBody>
      </p:sp>
      <p:sp>
        <p:nvSpPr>
          <p:cNvPr id="120" name="By- Placement Officer PIMR…"/>
          <p:cNvSpPr txBox="1"/>
          <p:nvPr>
            <p:ph type="subTitle" sz="half" idx="1"/>
          </p:nvPr>
        </p:nvSpPr>
        <p:spPr>
          <a:xfrm>
            <a:off x="2387600" y="7073900"/>
            <a:ext cx="19621500" cy="4690010"/>
          </a:xfrm>
          <a:prstGeom prst="rect">
            <a:avLst/>
          </a:prstGeom>
        </p:spPr>
        <p:txBody>
          <a:bodyPr anchor="ctr"/>
          <a:lstStyle/>
          <a:p>
            <a:pPr>
              <a:defRPr sz="7100"/>
            </a:pPr>
            <a:r>
              <a:t>By- Placement Officer PIMR</a:t>
            </a:r>
          </a:p>
          <a:p>
            <a:pPr>
              <a:defRPr sz="7100"/>
            </a:pPr>
            <a:r>
              <a:t>Sourabh Mehta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IMG_2200.jpeg" descr="IMG_2200.jpeg"/>
          <p:cNvPicPr>
            <a:picLocks noChangeAspect="1"/>
          </p:cNvPicPr>
          <p:nvPr>
            <p:ph type="pic" idx="21"/>
          </p:nvPr>
        </p:nvPicPr>
        <p:blipFill>
          <a:blip r:embed="rId2">
            <a:extLst/>
          </a:blip>
          <a:srcRect l="16935" t="0" r="16935" b="0"/>
          <a:stretch>
            <a:fillRect/>
          </a:stretch>
        </p:blipFill>
        <p:spPr>
          <a:xfrm>
            <a:off x="17107472" y="3682920"/>
            <a:ext cx="5612828" cy="6365853"/>
          </a:xfrm>
          <a:prstGeom prst="rect">
            <a:avLst/>
          </a:prstGeom>
        </p:spPr>
      </p:pic>
      <p:sp>
        <p:nvSpPr>
          <p:cNvPr id="146" name="4. Why do you want to join our company?"/>
          <p:cNvSpPr txBox="1"/>
          <p:nvPr>
            <p:ph type="title"/>
          </p:nvPr>
        </p:nvSpPr>
        <p:spPr>
          <a:xfrm>
            <a:off x="-493093" y="1066800"/>
            <a:ext cx="19099677" cy="2484335"/>
          </a:xfrm>
          <a:prstGeom prst="rect">
            <a:avLst/>
          </a:prstGeom>
        </p:spPr>
        <p:txBody>
          <a:bodyPr/>
          <a:lstStyle>
            <a:lvl1pPr defTabSz="676909">
              <a:defRPr sz="7708"/>
            </a:lvl1pPr>
          </a:lstStyle>
          <a:p>
            <a:pPr/>
            <a:r>
              <a:t>4. Why do you want to join our company?</a:t>
            </a:r>
          </a:p>
        </p:txBody>
      </p:sp>
      <p:sp>
        <p:nvSpPr>
          <p:cNvPr id="147" name="I always wanted to work with a company which recognizes talent, as I want to grow and contribute towards the growth of company with my technical and organizational skills. Looking at the growth trend of your company from past 3 years, it will be an honor"/>
          <p:cNvSpPr txBox="1"/>
          <p:nvPr>
            <p:ph type="body" idx="1"/>
          </p:nvPr>
        </p:nvSpPr>
        <p:spPr>
          <a:xfrm>
            <a:off x="267048" y="3180556"/>
            <a:ext cx="16877269" cy="9410972"/>
          </a:xfrm>
          <a:prstGeom prst="rect">
            <a:avLst/>
          </a:prstGeom>
        </p:spPr>
        <p:txBody>
          <a:bodyPr/>
          <a:lstStyle/>
          <a:p>
            <a:pPr marL="586153" indent="-586153" algn="l">
              <a:buSzPct val="75000"/>
              <a:buChar char="•"/>
              <a:defRPr sz="5000"/>
            </a:pPr>
          </a:p>
          <a:p>
            <a:pPr marL="586153" indent="-586153" algn="l">
              <a:buSzPct val="75000"/>
              <a:buChar char="•"/>
              <a:defRPr sz="5000"/>
            </a:pPr>
            <a:r>
              <a:t>I always wanted to work with a company which recognizes talent, as I want to grow and contribute towards the growth of company with my technical and organizational skills. Looking at the growth trend of your company from past 3 years, it will be an honor to work with such an organization.</a:t>
            </a:r>
          </a:p>
          <a:p>
            <a:pPr marL="586153" indent="-586153" algn="l">
              <a:buSzPct val="75000"/>
              <a:buChar char="•"/>
              <a:defRPr sz="5000"/>
            </a:pPr>
          </a:p>
          <a:p>
            <a:pPr marL="586153" indent="-586153" algn="l">
              <a:buSzPct val="75000"/>
              <a:buChar char="•"/>
              <a:defRPr sz="5000"/>
            </a:pPr>
            <a:r>
              <a:t>My Goal is to achieve the highest level of proficiency; I find your company which is India's most admired company, is right place where I can best utilize my education and skills.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5. Tell me about your Achievements?"/>
          <p:cNvSpPr txBox="1"/>
          <p:nvPr>
            <p:ph type="title"/>
          </p:nvPr>
        </p:nvSpPr>
        <p:spPr>
          <a:prstGeom prst="rect">
            <a:avLst/>
          </a:prstGeom>
        </p:spPr>
        <p:txBody>
          <a:bodyPr/>
          <a:lstStyle>
            <a:lvl1pPr>
              <a:defRPr sz="7800"/>
            </a:lvl1pPr>
          </a:lstStyle>
          <a:p>
            <a:pPr/>
            <a:r>
              <a:t>5. Tell me about your Achievements?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IMG_2201.jpeg" descr="IMG_2201.jpeg"/>
          <p:cNvPicPr>
            <a:picLocks noChangeAspect="1"/>
          </p:cNvPicPr>
          <p:nvPr>
            <p:ph type="pic" idx="21"/>
          </p:nvPr>
        </p:nvPicPr>
        <p:blipFill>
          <a:blip r:embed="rId2">
            <a:extLst/>
          </a:blip>
          <a:srcRect l="5831" t="0" r="5831" b="0"/>
          <a:stretch>
            <a:fillRect/>
          </a:stretch>
        </p:blipFill>
        <p:spPr>
          <a:xfrm>
            <a:off x="16202574" y="3284321"/>
            <a:ext cx="7379534" cy="8369583"/>
          </a:xfrm>
          <a:prstGeom prst="rect">
            <a:avLst/>
          </a:prstGeom>
        </p:spPr>
      </p:pic>
      <p:sp>
        <p:nvSpPr>
          <p:cNvPr id="152" name="5. Tell me about your Achievements?"/>
          <p:cNvSpPr txBox="1"/>
          <p:nvPr>
            <p:ph type="title"/>
          </p:nvPr>
        </p:nvSpPr>
        <p:spPr>
          <a:xfrm>
            <a:off x="1790700" y="1066800"/>
            <a:ext cx="11084860" cy="3146499"/>
          </a:xfrm>
          <a:prstGeom prst="rect">
            <a:avLst/>
          </a:prstGeom>
        </p:spPr>
        <p:txBody>
          <a:bodyPr/>
          <a:lstStyle>
            <a:lvl1pPr defTabSz="553084">
              <a:defRPr sz="6700"/>
            </a:lvl1pPr>
          </a:lstStyle>
          <a:p>
            <a:pPr/>
            <a:r>
              <a:t>5. Tell me about your Achievements?</a:t>
            </a:r>
          </a:p>
        </p:txBody>
      </p:sp>
      <p:sp>
        <p:nvSpPr>
          <p:cNvPr id="153" name="I was chosen as captain of college cricket team and won state level quiz competition.…"/>
          <p:cNvSpPr txBox="1"/>
          <p:nvPr>
            <p:ph type="body" sz="half" idx="1"/>
          </p:nvPr>
        </p:nvSpPr>
        <p:spPr>
          <a:xfrm>
            <a:off x="239445" y="3526363"/>
            <a:ext cx="14445913" cy="9135537"/>
          </a:xfrm>
          <a:prstGeom prst="rect">
            <a:avLst/>
          </a:prstGeom>
        </p:spPr>
        <p:txBody>
          <a:bodyPr/>
          <a:lstStyle/>
          <a:p>
            <a:pPr marL="689316" indent="-689316" algn="l" defTabSz="808990">
              <a:buSzPct val="75000"/>
              <a:buChar char="•"/>
              <a:defRPr sz="5880"/>
            </a:pPr>
          </a:p>
          <a:p>
            <a:pPr marL="689316" indent="-689316" algn="l" defTabSz="808990">
              <a:buSzPct val="75000"/>
              <a:buChar char="•"/>
              <a:defRPr sz="5880"/>
            </a:pPr>
            <a:r>
              <a:t>I was chosen as captain of college cricket team and won state level quiz competition.</a:t>
            </a:r>
          </a:p>
          <a:p>
            <a:pPr marL="689316" indent="-689316" algn="l" defTabSz="808990">
              <a:buSzPct val="75000"/>
              <a:buChar char="•"/>
              <a:defRPr sz="5880"/>
            </a:pPr>
          </a:p>
          <a:p>
            <a:pPr marL="689316" indent="-689316" algn="l" defTabSz="808990">
              <a:buSzPct val="75000"/>
              <a:buChar char="•"/>
              <a:defRPr sz="5880"/>
            </a:pPr>
            <a:r>
              <a:t>Because of my leadership skills, I was chosen as captain of college basketball team. And as I am fond of staying updated with current affairs, it made me win state level quiz competition.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6. What do you look for in a job?"/>
          <p:cNvSpPr txBox="1"/>
          <p:nvPr>
            <p:ph type="title"/>
          </p:nvPr>
        </p:nvSpPr>
        <p:spPr>
          <a:prstGeom prst="rect">
            <a:avLst/>
          </a:prstGeom>
        </p:spPr>
        <p:txBody>
          <a:bodyPr/>
          <a:lstStyle>
            <a:lvl1pPr>
              <a:defRPr sz="7800"/>
            </a:lvl1pPr>
          </a:lstStyle>
          <a:p>
            <a:pPr/>
            <a:r>
              <a:t>6. What do you look for in a job?</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IMG_2202.png" descr="IMG_2202.png"/>
          <p:cNvPicPr>
            <a:picLocks noChangeAspect="1"/>
          </p:cNvPicPr>
          <p:nvPr>
            <p:ph type="pic" idx="21"/>
          </p:nvPr>
        </p:nvPicPr>
        <p:blipFill>
          <a:blip r:embed="rId2">
            <a:extLst/>
          </a:blip>
          <a:srcRect l="26978" t="0" r="26978" b="0"/>
          <a:stretch>
            <a:fillRect/>
          </a:stretch>
        </p:blipFill>
        <p:spPr>
          <a:xfrm>
            <a:off x="15211495" y="2607748"/>
            <a:ext cx="7508805" cy="8516198"/>
          </a:xfrm>
          <a:prstGeom prst="rect">
            <a:avLst/>
          </a:prstGeom>
        </p:spPr>
      </p:pic>
      <p:sp>
        <p:nvSpPr>
          <p:cNvPr id="158" name="6. What do you look for in a job?"/>
          <p:cNvSpPr txBox="1"/>
          <p:nvPr>
            <p:ph type="title"/>
          </p:nvPr>
        </p:nvSpPr>
        <p:spPr>
          <a:xfrm>
            <a:off x="239445" y="549715"/>
            <a:ext cx="14307565" cy="3114883"/>
          </a:xfrm>
          <a:prstGeom prst="rect">
            <a:avLst/>
          </a:prstGeom>
        </p:spPr>
        <p:txBody>
          <a:bodyPr/>
          <a:lstStyle>
            <a:lvl1pPr defTabSz="635634">
              <a:defRPr sz="7776"/>
            </a:lvl1pPr>
          </a:lstStyle>
          <a:p>
            <a:pPr/>
            <a:r>
              <a:t>6. What do you look for in a job?</a:t>
            </a:r>
          </a:p>
        </p:txBody>
      </p:sp>
      <p:sp>
        <p:nvSpPr>
          <p:cNvPr id="159" name="I look for opportunities that enable me to grow as professional and help me in serving the organization.…"/>
          <p:cNvSpPr txBox="1"/>
          <p:nvPr>
            <p:ph type="body" idx="1"/>
          </p:nvPr>
        </p:nvSpPr>
        <p:spPr>
          <a:xfrm>
            <a:off x="110173" y="3426541"/>
            <a:ext cx="14566108" cy="9499186"/>
          </a:xfrm>
          <a:prstGeom prst="rect">
            <a:avLst/>
          </a:prstGeom>
        </p:spPr>
        <p:txBody>
          <a:bodyPr/>
          <a:lstStyle/>
          <a:p>
            <a:pPr marL="785446" indent="-785446" algn="l" defTabSz="553084">
              <a:buSzPct val="75000"/>
              <a:buChar char="•"/>
              <a:defRPr sz="6700"/>
            </a:pPr>
          </a:p>
          <a:p>
            <a:pPr marL="785446" indent="-785446" algn="l" defTabSz="553084">
              <a:buSzPct val="75000"/>
              <a:buChar char="•"/>
              <a:defRPr sz="6700"/>
            </a:pPr>
            <a:r>
              <a:t>I look for opportunities that enable me to grow as professional and help me in serving the organization.</a:t>
            </a:r>
          </a:p>
          <a:p>
            <a:pPr marL="785446" indent="-785446" algn="l" defTabSz="553084">
              <a:buSzPct val="75000"/>
              <a:buChar char="•"/>
              <a:defRPr sz="6700"/>
            </a:pPr>
          </a:p>
          <a:p>
            <a:pPr marL="785446" indent="-785446" algn="l" defTabSz="553084">
              <a:buSzPct val="75000"/>
              <a:buChar char="•"/>
              <a:defRPr sz="6700"/>
            </a:pPr>
            <a:r>
              <a:t>I look for challenges which can bring best out of me and a scope to gain knowledge which enables me to advance in my career path.</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7. What are your Career Goals?"/>
          <p:cNvSpPr txBox="1"/>
          <p:nvPr>
            <p:ph type="title"/>
          </p:nvPr>
        </p:nvSpPr>
        <p:spPr>
          <a:prstGeom prst="rect">
            <a:avLst/>
          </a:prstGeom>
        </p:spPr>
        <p:txBody>
          <a:bodyPr/>
          <a:lstStyle>
            <a:lvl1pPr>
              <a:defRPr sz="7600"/>
            </a:lvl1pPr>
          </a:lstStyle>
          <a:p>
            <a:pPr/>
            <a:r>
              <a:t>7. What are your Career Goals?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G_2203.png" descr="IMG_2203.png"/>
          <p:cNvPicPr>
            <a:picLocks noChangeAspect="1"/>
          </p:cNvPicPr>
          <p:nvPr>
            <p:ph type="pic" idx="21"/>
          </p:nvPr>
        </p:nvPicPr>
        <p:blipFill>
          <a:blip r:embed="rId2">
            <a:extLst/>
          </a:blip>
          <a:srcRect l="21167" t="0" r="21167" b="0"/>
          <a:stretch>
            <a:fillRect/>
          </a:stretch>
        </p:blipFill>
        <p:spPr>
          <a:xfrm>
            <a:off x="14565139" y="2241212"/>
            <a:ext cx="8155161" cy="9249270"/>
          </a:xfrm>
          <a:prstGeom prst="rect">
            <a:avLst/>
          </a:prstGeom>
        </p:spPr>
      </p:pic>
      <p:sp>
        <p:nvSpPr>
          <p:cNvPr id="164" name="7. What are your Career Goals?"/>
          <p:cNvSpPr txBox="1"/>
          <p:nvPr>
            <p:ph type="title"/>
          </p:nvPr>
        </p:nvSpPr>
        <p:spPr>
          <a:xfrm>
            <a:off x="1790700" y="32630"/>
            <a:ext cx="11645036" cy="3813637"/>
          </a:xfrm>
          <a:prstGeom prst="rect">
            <a:avLst/>
          </a:prstGeom>
        </p:spPr>
        <p:txBody>
          <a:bodyPr/>
          <a:lstStyle>
            <a:lvl1pPr defTabSz="751205">
              <a:defRPr sz="8099"/>
            </a:lvl1pPr>
          </a:lstStyle>
          <a:p>
            <a:pPr/>
            <a:r>
              <a:t>7. What are your Career Goals?</a:t>
            </a:r>
          </a:p>
        </p:txBody>
      </p:sp>
      <p:sp>
        <p:nvSpPr>
          <p:cNvPr id="165" name="My immediate career goals include consistently adding value to myself through learning and upgrading skills. In the long term, I would like to grow as a leader and make myself capable of taking up management positions while contributing significantly to "/>
          <p:cNvSpPr txBox="1"/>
          <p:nvPr>
            <p:ph type="body" sz="half" idx="1"/>
          </p:nvPr>
        </p:nvSpPr>
        <p:spPr>
          <a:xfrm>
            <a:off x="325625" y="3737481"/>
            <a:ext cx="13153202" cy="9613866"/>
          </a:xfrm>
          <a:prstGeom prst="rect">
            <a:avLst/>
          </a:prstGeom>
        </p:spPr>
        <p:txBody>
          <a:bodyPr/>
          <a:lstStyle/>
          <a:p>
            <a:pPr>
              <a:defRPr sz="5700"/>
            </a:pPr>
          </a:p>
          <a:p>
            <a:pPr>
              <a:defRPr sz="5700"/>
            </a:pPr>
            <a:r>
              <a:t>My immediate career goals include consistently adding value to myself through learning and upgrading skills. In the long term, I would like to grow as a leader and make myself capable of taking up management positions while contributing significantly to the growth of my organization.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8. Where do you see yourself in 5 years from now?"/>
          <p:cNvSpPr txBox="1"/>
          <p:nvPr>
            <p:ph type="title"/>
          </p:nvPr>
        </p:nvSpPr>
        <p:spPr>
          <a:prstGeom prst="rect">
            <a:avLst/>
          </a:prstGeom>
        </p:spPr>
        <p:txBody>
          <a:bodyPr/>
          <a:lstStyle/>
          <a:p>
            <a:pPr>
              <a:defRPr sz="7000"/>
            </a:pPr>
            <a:r>
              <a:t>8. Where do you see yourself in 5 years from now?</a:t>
            </a:r>
          </a:p>
          <a:p>
            <a:pPr>
              <a:defRPr sz="7000"/>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IMG_2205.jpeg" descr="IMG_2205.jpeg"/>
          <p:cNvPicPr>
            <a:picLocks noChangeAspect="1"/>
          </p:cNvPicPr>
          <p:nvPr>
            <p:ph type="pic" idx="21"/>
          </p:nvPr>
        </p:nvPicPr>
        <p:blipFill>
          <a:blip r:embed="rId2">
            <a:extLst/>
          </a:blip>
          <a:srcRect l="5000" t="0" r="5000" b="0"/>
          <a:stretch>
            <a:fillRect/>
          </a:stretch>
        </p:blipFill>
        <p:spPr>
          <a:xfrm>
            <a:off x="16061740" y="5093125"/>
            <a:ext cx="8609192" cy="4579613"/>
          </a:xfrm>
          <a:prstGeom prst="rect">
            <a:avLst/>
          </a:prstGeom>
        </p:spPr>
      </p:pic>
      <p:sp>
        <p:nvSpPr>
          <p:cNvPr id="170" name="8. Where do you see yourself in 5 years from now?"/>
          <p:cNvSpPr txBox="1"/>
          <p:nvPr>
            <p:ph type="title"/>
          </p:nvPr>
        </p:nvSpPr>
        <p:spPr>
          <a:xfrm>
            <a:off x="502194" y="1066800"/>
            <a:ext cx="16622716" cy="4062129"/>
          </a:xfrm>
          <a:prstGeom prst="rect">
            <a:avLst/>
          </a:prstGeom>
        </p:spPr>
        <p:txBody>
          <a:bodyPr/>
          <a:lstStyle/>
          <a:p>
            <a:pPr defTabSz="709930">
              <a:defRPr sz="6536"/>
            </a:pPr>
            <a:r>
              <a:t>8. Where do you see yourself in 5 years from now?</a:t>
            </a:r>
          </a:p>
          <a:p>
            <a:pPr defTabSz="709930">
              <a:defRPr sz="6536"/>
            </a:pPr>
          </a:p>
        </p:txBody>
      </p:sp>
      <p:sp>
        <p:nvSpPr>
          <p:cNvPr id="171" name="My first and foremost aim is to learn new skills and enhance my personality. Five years down that line, I see myself at senior positions while taking more responsibilities and contributing to growth of a reputed organization like yours."/>
          <p:cNvSpPr txBox="1"/>
          <p:nvPr>
            <p:ph type="body" sz="half" idx="1"/>
          </p:nvPr>
        </p:nvSpPr>
        <p:spPr>
          <a:xfrm>
            <a:off x="1790700" y="4444263"/>
            <a:ext cx="12420663" cy="8217637"/>
          </a:xfrm>
          <a:prstGeom prst="rect">
            <a:avLst/>
          </a:prstGeom>
        </p:spPr>
        <p:txBody>
          <a:bodyPr/>
          <a:lstStyle>
            <a:lvl1pPr>
              <a:defRPr sz="6200"/>
            </a:lvl1pPr>
          </a:lstStyle>
          <a:p>
            <a:pPr/>
            <a:r>
              <a:t>My first and foremost aim is to learn new skills and enhance my personality. Five years down that line, I see myself at senior positions while taking more responsibilities and contributing to growth of a reputed organization like yours.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9. What challenges you faced as a student and how you handled them?"/>
          <p:cNvSpPr txBox="1"/>
          <p:nvPr>
            <p:ph type="title"/>
          </p:nvPr>
        </p:nvSpPr>
        <p:spPr>
          <a:prstGeom prst="rect">
            <a:avLst/>
          </a:prstGeom>
        </p:spPr>
        <p:txBody>
          <a:bodyPr/>
          <a:lstStyle/>
          <a:p>
            <a:pPr defTabSz="792479">
              <a:defRPr sz="7392"/>
            </a:pPr>
            <a:r>
              <a:t>9. What challenges you faced as a student and how you handled them?</a:t>
            </a:r>
          </a:p>
          <a:p>
            <a:pPr defTabSz="792479">
              <a:defRPr sz="7392"/>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Why should we hire you for this position?…"/>
          <p:cNvSpPr txBox="1"/>
          <p:nvPr>
            <p:ph type="title"/>
          </p:nvPr>
        </p:nvSpPr>
        <p:spPr>
          <a:xfrm>
            <a:off x="1008706" y="741944"/>
            <a:ext cx="22516615" cy="11407648"/>
          </a:xfrm>
          <a:prstGeom prst="rect">
            <a:avLst/>
          </a:prstGeom>
        </p:spPr>
        <p:txBody>
          <a:bodyPr/>
          <a:lstStyle/>
          <a:p>
            <a:pPr defTabSz="495300">
              <a:defRPr sz="6720"/>
            </a:pPr>
            <a:r>
              <a:t>Why should we hire you for this position?</a:t>
            </a:r>
          </a:p>
          <a:p>
            <a:pPr defTabSz="495300">
              <a:defRPr sz="6720"/>
            </a:pPr>
          </a:p>
          <a:p>
            <a:pPr defTabSz="495300">
              <a:defRPr sz="6720"/>
            </a:pPr>
            <a:r>
              <a:t>Tell me about your achievement ?</a:t>
            </a:r>
          </a:p>
          <a:p>
            <a:pPr defTabSz="495300">
              <a:defRPr sz="6720"/>
            </a:pPr>
          </a:p>
          <a:p>
            <a:pPr defTabSz="495300">
              <a:defRPr sz="6720"/>
            </a:pPr>
            <a:r>
              <a:t>What do you look for in a job?</a:t>
            </a:r>
          </a:p>
          <a:p>
            <a:pPr defTabSz="495300">
              <a:defRPr sz="6720"/>
            </a:pPr>
          </a:p>
          <a:p>
            <a:pPr defTabSz="495300">
              <a:defRPr sz="6720"/>
            </a:pPr>
            <a:r>
              <a:t>Tell me about your weaknesses ?</a:t>
            </a:r>
          </a:p>
          <a:p>
            <a:pPr defTabSz="495300">
              <a:defRPr sz="6720"/>
            </a:pPr>
          </a:p>
          <a:p>
            <a:pPr defTabSz="495300">
              <a:defRPr sz="6720"/>
            </a:pPr>
            <a:r>
              <a:t>Why do you want to join our company?</a:t>
            </a:r>
          </a:p>
          <a:p>
            <a:pPr defTabSz="495300">
              <a:defRPr sz="6720"/>
            </a:pPr>
          </a:p>
          <a:p>
            <a:pPr defTabSz="495300">
              <a:defRPr sz="6720"/>
            </a:pPr>
            <a:r>
              <a:t>Tell me about your Carrer Goals?</a:t>
            </a:r>
          </a:p>
        </p:txBody>
      </p:sp>
      <p:sp>
        <p:nvSpPr>
          <p:cNvPr id="123" name="What are your Strenghts?"/>
          <p:cNvSpPr txBox="1"/>
          <p:nvPr/>
        </p:nvSpPr>
        <p:spPr>
          <a:xfrm>
            <a:off x="6054033" y="12473553"/>
            <a:ext cx="1288437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lvl1pPr>
          </a:lstStyle>
          <a:p>
            <a:pPr/>
            <a:r>
              <a:t>What are your Strenghts?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G_2206.jpeg" descr="IMG_2206.jpeg"/>
          <p:cNvPicPr>
            <a:picLocks noChangeAspect="1"/>
          </p:cNvPicPr>
          <p:nvPr>
            <p:ph type="pic" idx="21"/>
          </p:nvPr>
        </p:nvPicPr>
        <p:blipFill>
          <a:blip r:embed="rId2">
            <a:extLst/>
          </a:blip>
          <a:srcRect l="15921" t="0" r="15921" b="0"/>
          <a:stretch>
            <a:fillRect/>
          </a:stretch>
        </p:blipFill>
        <p:spPr>
          <a:xfrm>
            <a:off x="17366016" y="3317696"/>
            <a:ext cx="6560816" cy="7441025"/>
          </a:xfrm>
          <a:prstGeom prst="rect">
            <a:avLst/>
          </a:prstGeom>
        </p:spPr>
      </p:pic>
      <p:sp>
        <p:nvSpPr>
          <p:cNvPr id="176" name="9. What challenges you faced as a student and how you handled them?"/>
          <p:cNvSpPr txBox="1"/>
          <p:nvPr>
            <p:ph type="title"/>
          </p:nvPr>
        </p:nvSpPr>
        <p:spPr>
          <a:xfrm>
            <a:off x="67083" y="-1303173"/>
            <a:ext cx="20133847" cy="5142939"/>
          </a:xfrm>
          <a:prstGeom prst="rect">
            <a:avLst/>
          </a:prstGeom>
        </p:spPr>
        <p:txBody>
          <a:bodyPr/>
          <a:lstStyle/>
          <a:p>
            <a:pPr>
              <a:defRPr sz="5200"/>
            </a:pPr>
            <a:r>
              <a:t>9. What challenges you faced as a student and how you handled them?</a:t>
            </a:r>
          </a:p>
          <a:p>
            <a:pPr>
              <a:defRPr sz="5200"/>
            </a:pPr>
          </a:p>
        </p:txBody>
      </p:sp>
      <p:sp>
        <p:nvSpPr>
          <p:cNvPr id="177" name="Since we only grow when we face challenges, so I value each challenge of my life. I always had a problem coping up with subject of Economics. I did not want this to affect my result and career prospects. So I learnt time management to ensure extra time t"/>
          <p:cNvSpPr txBox="1"/>
          <p:nvPr>
            <p:ph type="body" idx="1"/>
          </p:nvPr>
        </p:nvSpPr>
        <p:spPr>
          <a:xfrm>
            <a:off x="-19098" y="2177439"/>
            <a:ext cx="17490104" cy="11876211"/>
          </a:xfrm>
          <a:prstGeom prst="rect">
            <a:avLst/>
          </a:prstGeom>
        </p:spPr>
        <p:txBody>
          <a:bodyPr/>
          <a:lstStyle/>
          <a:p>
            <a:pPr marL="488266" indent="-488266" algn="l" defTabSz="404495">
              <a:buSzPct val="75000"/>
              <a:buChar char="•"/>
              <a:defRPr sz="4165"/>
            </a:pPr>
            <a:r>
              <a:t>Since we only grow when we face challenges, so I value each challenge of my life. I always had a problem coping up with subject of Economics. I did not want this to affect my result and career prospects. So I learnt time management to ensure extra time to be spent on same. I went back to basics and sought help from my teachers and friends. And as a result of my determination, I scored 83% in Final Year.</a:t>
            </a:r>
          </a:p>
          <a:p>
            <a:pPr marL="488266" indent="-488266" algn="l" defTabSz="404495">
              <a:buSzPct val="75000"/>
              <a:buChar char="•"/>
              <a:defRPr sz="4165"/>
            </a:pPr>
          </a:p>
          <a:p>
            <a:pPr marL="488266" indent="-488266" algn="l" defTabSz="404495">
              <a:buSzPct val="75000"/>
              <a:buChar char="•"/>
              <a:defRPr sz="4165"/>
            </a:pPr>
            <a:r>
              <a:t>During my third year, I was Captain of College Basketball team. While we were preparing for one of our important match, the team was demotivated and was losing hope as our next match was with a very strong team who had tall players and was winning almost every match. As motivation can do wonders, I took it as a challenge to raise morals and ensure victory of our team despite all the factors against us. I drew a chart to highlight all our strengths, I referred to all our past victories and reasons behind them. I converted entire worry time of team into performance time. As a result, the match went very competitive, we gave our best and won that match.</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10. Tell us about your college and why you chose it?"/>
          <p:cNvSpPr txBox="1"/>
          <p:nvPr>
            <p:ph type="title"/>
          </p:nvPr>
        </p:nvSpPr>
        <p:spPr>
          <a:prstGeom prst="rect">
            <a:avLst/>
          </a:prstGeom>
        </p:spPr>
        <p:txBody>
          <a:bodyPr/>
          <a:lstStyle/>
          <a:p>
            <a:pPr>
              <a:defRPr sz="6400"/>
            </a:pPr>
            <a:r>
              <a:t>10. Tell us about your college and why you chose it?</a:t>
            </a:r>
          </a:p>
          <a:p>
            <a:pPr>
              <a:defRPr sz="440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IMG_2207.jpeg" descr="IMG_2207.jpeg"/>
          <p:cNvPicPr>
            <a:picLocks noChangeAspect="1"/>
          </p:cNvPicPr>
          <p:nvPr>
            <p:ph type="pic" idx="21"/>
          </p:nvPr>
        </p:nvPicPr>
        <p:blipFill>
          <a:blip r:embed="rId2">
            <a:extLst/>
          </a:blip>
          <a:srcRect l="24988" t="0" r="24988" b="0"/>
          <a:stretch>
            <a:fillRect/>
          </a:stretch>
        </p:blipFill>
        <p:spPr>
          <a:xfrm>
            <a:off x="16631166" y="3585178"/>
            <a:ext cx="6393080" cy="7250785"/>
          </a:xfrm>
          <a:prstGeom prst="rect">
            <a:avLst/>
          </a:prstGeom>
        </p:spPr>
      </p:pic>
      <p:sp>
        <p:nvSpPr>
          <p:cNvPr id="182" name="10. Tell us about your college and why you chose it?"/>
          <p:cNvSpPr txBox="1"/>
          <p:nvPr>
            <p:ph type="title"/>
          </p:nvPr>
        </p:nvSpPr>
        <p:spPr>
          <a:xfrm>
            <a:off x="842711" y="377353"/>
            <a:ext cx="21340377" cy="3251295"/>
          </a:xfrm>
          <a:prstGeom prst="rect">
            <a:avLst/>
          </a:prstGeom>
        </p:spPr>
        <p:txBody>
          <a:bodyPr/>
          <a:lstStyle/>
          <a:p>
            <a:pPr defTabSz="610870">
              <a:defRPr sz="6734"/>
            </a:pPr>
            <a:r>
              <a:t>10. Tell us about your college and why you chose it?</a:t>
            </a:r>
          </a:p>
          <a:p>
            <a:pPr defTabSz="610870">
              <a:defRPr sz="6734"/>
            </a:pPr>
          </a:p>
        </p:txBody>
      </p:sp>
      <p:sp>
        <p:nvSpPr>
          <p:cNvPr id="183" name="While looking for a right college, I got to know that one best thing about this college is that they focus on overall personality development of students. Apart from academics, important stress is laid on participation in events and activities which has "/>
          <p:cNvSpPr txBox="1"/>
          <p:nvPr>
            <p:ph type="body" sz="half" idx="1"/>
          </p:nvPr>
        </p:nvSpPr>
        <p:spPr>
          <a:xfrm>
            <a:off x="1790700" y="3649133"/>
            <a:ext cx="14230461" cy="9012767"/>
          </a:xfrm>
          <a:prstGeom prst="rect">
            <a:avLst/>
          </a:prstGeom>
        </p:spPr>
        <p:txBody>
          <a:bodyPr/>
          <a:lstStyle>
            <a:lvl1pPr defTabSz="817244">
              <a:defRPr sz="5247"/>
            </a:lvl1pPr>
          </a:lstStyle>
          <a:p>
            <a:pPr/>
            <a:r>
              <a:t>While looking for a right college, I got to know that one best thing about this college is that they focus on overall personality development of students. Apart from academics, important stress is laid on participation in events and activities which has helped students like me in developing confidence and team spirit. And in my tenure of three years in this college, the efforts of faculties are evident in the strong foundation which has been laid in each one of us.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11. What type of salary do you expect for this job?"/>
          <p:cNvSpPr txBox="1"/>
          <p:nvPr>
            <p:ph type="title"/>
          </p:nvPr>
        </p:nvSpPr>
        <p:spPr>
          <a:prstGeom prst="rect">
            <a:avLst/>
          </a:prstGeom>
        </p:spPr>
        <p:txBody>
          <a:bodyPr/>
          <a:lstStyle/>
          <a:p>
            <a:pPr>
              <a:defRPr sz="6800"/>
            </a:pPr>
            <a:r>
              <a:t>11. What type of salary do you expect for this job?</a:t>
            </a:r>
          </a:p>
          <a:p>
            <a:pPr>
              <a:defRPr sz="6800"/>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IMG_2208.png" descr="IMG_2208.png"/>
          <p:cNvPicPr>
            <a:picLocks noChangeAspect="1"/>
          </p:cNvPicPr>
          <p:nvPr>
            <p:ph type="pic" idx="21"/>
          </p:nvPr>
        </p:nvPicPr>
        <p:blipFill>
          <a:blip r:embed="rId2">
            <a:extLst/>
          </a:blip>
          <a:srcRect l="21125" t="0" r="21125" b="0"/>
          <a:stretch>
            <a:fillRect/>
          </a:stretch>
        </p:blipFill>
        <p:spPr>
          <a:xfrm>
            <a:off x="15771671" y="3568611"/>
            <a:ext cx="7638076" cy="8662812"/>
          </a:xfrm>
          <a:prstGeom prst="rect">
            <a:avLst/>
          </a:prstGeom>
        </p:spPr>
      </p:pic>
      <p:sp>
        <p:nvSpPr>
          <p:cNvPr id="188" name="11. What type of salary do you expect for this job?"/>
          <p:cNvSpPr txBox="1"/>
          <p:nvPr>
            <p:ph type="title"/>
          </p:nvPr>
        </p:nvSpPr>
        <p:spPr>
          <a:xfrm>
            <a:off x="1790700" y="800572"/>
            <a:ext cx="15036507" cy="3760257"/>
          </a:xfrm>
          <a:prstGeom prst="rect">
            <a:avLst/>
          </a:prstGeom>
        </p:spPr>
        <p:txBody>
          <a:bodyPr/>
          <a:lstStyle/>
          <a:p>
            <a:pPr defTabSz="685165">
              <a:defRPr sz="5976"/>
            </a:pPr>
            <a:r>
              <a:t>11. What type of salary do you expect for this job?</a:t>
            </a:r>
          </a:p>
          <a:p>
            <a:pPr defTabSz="685165">
              <a:defRPr sz="5976"/>
            </a:pPr>
          </a:p>
        </p:txBody>
      </p:sp>
      <p:sp>
        <p:nvSpPr>
          <p:cNvPr id="189" name="As a fresher, learning is more important than earning, so my main focus is to gain knowledge. And I do trust that the company pay will be in consistent to market."/>
          <p:cNvSpPr txBox="1"/>
          <p:nvPr>
            <p:ph type="body" sz="half" idx="1"/>
          </p:nvPr>
        </p:nvSpPr>
        <p:spPr>
          <a:xfrm>
            <a:off x="1569907" y="4313464"/>
            <a:ext cx="12646797" cy="8725569"/>
          </a:xfrm>
          <a:prstGeom prst="rect">
            <a:avLst/>
          </a:prstGeom>
        </p:spPr>
        <p:txBody>
          <a:bodyPr/>
          <a:lstStyle>
            <a:lvl1pPr>
              <a:defRPr sz="6000"/>
            </a:lvl1pPr>
          </a:lstStyle>
          <a:p>
            <a:pPr/>
            <a:r>
              <a:t>As a fresher, learning is more important than earning, so my main focus is to gain knowledge. And I do trust that the company pay will be in consistent to market.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IMG_2210.jpeg" descr="IMG_2210.jpeg"/>
          <p:cNvPicPr>
            <a:picLocks noChangeAspect="1"/>
          </p:cNvPicPr>
          <p:nvPr>
            <p:ph type="pic" idx="21"/>
          </p:nvPr>
        </p:nvPicPr>
        <p:blipFill>
          <a:blip r:embed="rId2">
            <a:extLst/>
          </a:blip>
          <a:srcRect l="4140" t="0" r="4140" b="0"/>
          <a:stretch>
            <a:fillRect/>
          </a:stretch>
        </p:blipFill>
        <p:spPr>
          <a:xfrm>
            <a:off x="12496800" y="2685926"/>
            <a:ext cx="10223501" cy="8359842"/>
          </a:xfrm>
          <a:prstGeom prst="rect">
            <a:avLst/>
          </a:prstGeom>
        </p:spPr>
      </p:pic>
      <p:sp>
        <p:nvSpPr>
          <p:cNvPr id="192" name="SALARY EXPECTATION"/>
          <p:cNvSpPr txBox="1"/>
          <p:nvPr>
            <p:ph type="title"/>
          </p:nvPr>
        </p:nvSpPr>
        <p:spPr>
          <a:xfrm>
            <a:off x="23993" y="827307"/>
            <a:ext cx="11774307" cy="2284692"/>
          </a:xfrm>
          <a:prstGeom prst="rect">
            <a:avLst/>
          </a:prstGeom>
        </p:spPr>
        <p:txBody>
          <a:bodyPr/>
          <a:lstStyle>
            <a:lvl1pPr>
              <a:defRPr sz="5900"/>
            </a:lvl1pPr>
          </a:lstStyle>
          <a:p>
            <a:pPr/>
            <a:r>
              <a:t>SALARY EXPECTATION</a:t>
            </a:r>
          </a:p>
        </p:txBody>
      </p:sp>
      <p:sp>
        <p:nvSpPr>
          <p:cNvPr id="193" name="1) Research well…"/>
          <p:cNvSpPr txBox="1"/>
          <p:nvPr>
            <p:ph type="body" sz="half" idx="1"/>
          </p:nvPr>
        </p:nvSpPr>
        <p:spPr>
          <a:xfrm>
            <a:off x="153264" y="3265014"/>
            <a:ext cx="12035597" cy="9953740"/>
          </a:xfrm>
          <a:prstGeom prst="rect">
            <a:avLst/>
          </a:prstGeom>
        </p:spPr>
        <p:txBody>
          <a:bodyPr/>
          <a:lstStyle/>
          <a:p>
            <a:pPr defTabSz="784225">
              <a:defRPr sz="4180"/>
            </a:pPr>
          </a:p>
          <a:p>
            <a:pPr defTabSz="784225">
              <a:defRPr sz="4180"/>
            </a:pPr>
            <a:r>
              <a:t>1) Research well</a:t>
            </a:r>
          </a:p>
          <a:p>
            <a:pPr defTabSz="784225">
              <a:defRPr sz="4180"/>
            </a:pPr>
          </a:p>
          <a:p>
            <a:pPr defTabSz="784225">
              <a:defRPr sz="4180"/>
            </a:pPr>
            <a:r>
              <a:t>2) Calculate</a:t>
            </a:r>
          </a:p>
          <a:p>
            <a:pPr defTabSz="784225">
              <a:defRPr sz="4180"/>
            </a:pPr>
          </a:p>
          <a:p>
            <a:pPr defTabSz="784225">
              <a:defRPr sz="4180"/>
            </a:pPr>
            <a:r>
              <a:t>3) Provide Range</a:t>
            </a:r>
          </a:p>
          <a:p>
            <a:pPr defTabSz="784225">
              <a:defRPr sz="4180"/>
            </a:pPr>
          </a:p>
          <a:p>
            <a:pPr defTabSz="784225">
              <a:defRPr sz="4180"/>
            </a:pPr>
            <a:r>
              <a:t>4) Question them</a:t>
            </a:r>
          </a:p>
          <a:p>
            <a:pPr defTabSz="784225">
              <a:defRPr sz="4180"/>
            </a:pPr>
          </a:p>
          <a:p>
            <a:pPr marL="490024" indent="-490024" defTabSz="784225">
              <a:buSzPct val="75000"/>
              <a:buChar char="•"/>
              <a:defRPr sz="4180"/>
            </a:pPr>
            <a:r>
              <a:t>I would like to understand more about job position, work profile and career prospects before I quote my salary expectations</a:t>
            </a:r>
          </a:p>
          <a:p>
            <a:pPr marL="490024" indent="-490024" defTabSz="784225">
              <a:buSzPct val="75000"/>
              <a:buChar char="•"/>
              <a:defRPr sz="4180"/>
            </a:pPr>
          </a:p>
          <a:p>
            <a:pPr marL="490024" indent="-490024" defTabSz="784225">
              <a:buSzPct val="75000"/>
              <a:buChar char="•"/>
              <a:defRPr sz="4180"/>
            </a:pPr>
            <a:r>
              <a:t>What is the standard salary package offered by your organization for this position?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12. Give me an example of your Leadership?"/>
          <p:cNvSpPr txBox="1"/>
          <p:nvPr>
            <p:ph type="title"/>
          </p:nvPr>
        </p:nvSpPr>
        <p:spPr>
          <a:prstGeom prst="rect">
            <a:avLst/>
          </a:prstGeom>
        </p:spPr>
        <p:txBody>
          <a:bodyPr/>
          <a:lstStyle>
            <a:lvl1pPr>
              <a:defRPr sz="7300"/>
            </a:lvl1pPr>
          </a:lstStyle>
          <a:p>
            <a:pPr/>
            <a:r>
              <a:t>12. Give me an example of your Leadership?</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IMG_2211.jpeg" descr="IMG_2211.jpeg"/>
          <p:cNvPicPr>
            <a:picLocks noChangeAspect="1"/>
          </p:cNvPicPr>
          <p:nvPr>
            <p:ph type="pic" idx="21"/>
          </p:nvPr>
        </p:nvPicPr>
        <p:blipFill>
          <a:blip r:embed="rId2">
            <a:extLst/>
          </a:blip>
          <a:srcRect l="11497" t="0" r="11497" b="0"/>
          <a:stretch>
            <a:fillRect/>
          </a:stretch>
        </p:blipFill>
        <p:spPr>
          <a:xfrm>
            <a:off x="15900942" y="4032144"/>
            <a:ext cx="7939710" cy="5651529"/>
          </a:xfrm>
          <a:prstGeom prst="rect">
            <a:avLst/>
          </a:prstGeom>
        </p:spPr>
      </p:pic>
      <p:sp>
        <p:nvSpPr>
          <p:cNvPr id="198" name="12. Give me an example of your Leadership?"/>
          <p:cNvSpPr txBox="1"/>
          <p:nvPr>
            <p:ph type="title"/>
          </p:nvPr>
        </p:nvSpPr>
        <p:spPr>
          <a:xfrm>
            <a:off x="411806" y="291172"/>
            <a:ext cx="17129568" cy="2448081"/>
          </a:xfrm>
          <a:prstGeom prst="rect">
            <a:avLst/>
          </a:prstGeom>
        </p:spPr>
        <p:txBody>
          <a:bodyPr/>
          <a:lstStyle>
            <a:lvl1pPr>
              <a:defRPr sz="6500"/>
            </a:lvl1pPr>
          </a:lstStyle>
          <a:p>
            <a:pPr/>
            <a:r>
              <a:t>12. Give me an example of your Leadership?</a:t>
            </a:r>
          </a:p>
        </p:txBody>
      </p:sp>
      <p:sp>
        <p:nvSpPr>
          <p:cNvPr id="199" name="I successfully led the event management team in our college tech fest. I was able to take everyone along while handling challenges and taking collective action. It was a successful event and our team was appreciated by everyone.…"/>
          <p:cNvSpPr txBox="1"/>
          <p:nvPr>
            <p:ph type="body" idx="1"/>
          </p:nvPr>
        </p:nvSpPr>
        <p:spPr>
          <a:xfrm>
            <a:off x="-62187" y="2601321"/>
            <a:ext cx="16212619" cy="11051659"/>
          </a:xfrm>
          <a:prstGeom prst="rect">
            <a:avLst/>
          </a:prstGeom>
        </p:spPr>
        <p:txBody>
          <a:bodyPr/>
          <a:lstStyle/>
          <a:p>
            <a:pPr marL="605145" indent="-605145" algn="l" defTabSz="734694">
              <a:buSzPct val="75000"/>
              <a:buChar char="•"/>
              <a:defRPr sz="5162"/>
            </a:pPr>
          </a:p>
          <a:p>
            <a:pPr marL="605145" indent="-605145" algn="l" defTabSz="734694">
              <a:buSzPct val="75000"/>
              <a:buChar char="•"/>
              <a:defRPr sz="5162"/>
            </a:pPr>
            <a:r>
              <a:t>I successfully led the event management team in our college tech fest. I was able to take everyone along while handling challenges and taking collective action. It was a successful event and our team was appreciated by everyone.</a:t>
            </a:r>
          </a:p>
          <a:p>
            <a:pPr marL="605145" indent="-605145" algn="l" defTabSz="734694">
              <a:buSzPct val="75000"/>
              <a:buChar char="•"/>
              <a:defRPr sz="5162"/>
            </a:pPr>
          </a:p>
          <a:p>
            <a:pPr marL="605145" indent="-605145" algn="l" defTabSz="734694">
              <a:buSzPct val="75000"/>
              <a:buChar char="•"/>
              <a:defRPr sz="5162"/>
            </a:pPr>
            <a:r>
              <a:t>As it is said that Knowledge should be shared, not hoarded. I created a WhatsApp group of my classmates to share new words, idioms, phrases etc. Initially, I was the one who used to contribute, gradually many of my classmates have started sharing and as a result we all are getting better daily.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13. Why did you choose career in this field?"/>
          <p:cNvSpPr txBox="1"/>
          <p:nvPr>
            <p:ph type="title"/>
          </p:nvPr>
        </p:nvSpPr>
        <p:spPr>
          <a:prstGeom prst="rect">
            <a:avLst/>
          </a:prstGeom>
        </p:spPr>
        <p:txBody>
          <a:bodyPr/>
          <a:lstStyle/>
          <a:p>
            <a:pPr>
              <a:defRPr sz="7100"/>
            </a:pPr>
            <a:r>
              <a:t>13. Why did you choose career in this field?</a:t>
            </a:r>
          </a:p>
          <a:p>
            <a:pPr>
              <a:defRPr sz="7100"/>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IMG_2212.jpeg" descr="IMG_2212.jpeg"/>
          <p:cNvPicPr>
            <a:picLocks noChangeAspect="1"/>
          </p:cNvPicPr>
          <p:nvPr>
            <p:ph type="pic" idx="21"/>
          </p:nvPr>
        </p:nvPicPr>
        <p:blipFill>
          <a:blip r:embed="rId2">
            <a:extLst/>
          </a:blip>
          <a:srcRect l="10869" t="0" r="10869" b="0"/>
          <a:stretch>
            <a:fillRect/>
          </a:stretch>
        </p:blipFill>
        <p:spPr>
          <a:xfrm>
            <a:off x="15900942" y="3699692"/>
            <a:ext cx="7508805" cy="6316669"/>
          </a:xfrm>
          <a:prstGeom prst="rect">
            <a:avLst/>
          </a:prstGeom>
        </p:spPr>
      </p:pic>
      <p:sp>
        <p:nvSpPr>
          <p:cNvPr id="204" name="13. Why did you choose career in this field?"/>
          <p:cNvSpPr txBox="1"/>
          <p:nvPr>
            <p:ph type="title"/>
          </p:nvPr>
        </p:nvSpPr>
        <p:spPr>
          <a:xfrm>
            <a:off x="1790700" y="1085850"/>
            <a:ext cx="13560461" cy="2652627"/>
          </a:xfrm>
          <a:prstGeom prst="rect">
            <a:avLst/>
          </a:prstGeom>
        </p:spPr>
        <p:txBody>
          <a:bodyPr/>
          <a:lstStyle/>
          <a:p>
            <a:pPr defTabSz="619125">
              <a:defRPr sz="5400"/>
            </a:pPr>
            <a:r>
              <a:t>13. Why did you choose career in this field?</a:t>
            </a:r>
          </a:p>
          <a:p>
            <a:pPr defTabSz="619125">
              <a:defRPr sz="5400"/>
            </a:pPr>
          </a:p>
        </p:txBody>
      </p:sp>
      <p:sp>
        <p:nvSpPr>
          <p:cNvPr id="205" name="I was always interested in knowing the other side of any product right from my schooling. And while doing my career research, I explored various career opportunities and discussed with teachers. These influences led me to choose MBA as a course and marke"/>
          <p:cNvSpPr txBox="1"/>
          <p:nvPr>
            <p:ph type="body" sz="half" idx="1"/>
          </p:nvPr>
        </p:nvSpPr>
        <p:spPr>
          <a:xfrm>
            <a:off x="1790700" y="4090872"/>
            <a:ext cx="11516280" cy="9863140"/>
          </a:xfrm>
          <a:prstGeom prst="rect">
            <a:avLst/>
          </a:prstGeom>
        </p:spPr>
        <p:txBody>
          <a:bodyPr/>
          <a:lstStyle>
            <a:lvl1pPr>
              <a:defRPr sz="5700"/>
            </a:lvl1pPr>
          </a:lstStyle>
          <a:p>
            <a:pPr/>
            <a:r>
              <a:t>I was always interested in knowing the other side of any product right from my schooling. And while doing my career research, I explored various career opportunities and discussed with teachers. These influences led me to choose MBA as a course and marketing as my specialization.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1. Why should we hire you for this position?"/>
          <p:cNvSpPr txBox="1"/>
          <p:nvPr>
            <p:ph type="title"/>
          </p:nvPr>
        </p:nvSpPr>
        <p:spPr>
          <a:prstGeom prst="rect">
            <a:avLst/>
          </a:prstGeom>
        </p:spPr>
        <p:txBody>
          <a:bodyPr/>
          <a:lstStyle/>
          <a:p>
            <a:pPr>
              <a:defRPr sz="6600"/>
            </a:pPr>
            <a:r>
              <a:t>1. Why should we hire you for this position?</a:t>
            </a:r>
          </a:p>
          <a:p>
            <a:pPr>
              <a:defRPr sz="6600"/>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14. What if I say that you are rejected?"/>
          <p:cNvSpPr txBox="1"/>
          <p:nvPr>
            <p:ph type="title"/>
          </p:nvPr>
        </p:nvSpPr>
        <p:spPr>
          <a:prstGeom prst="rect">
            <a:avLst/>
          </a:prstGeom>
        </p:spPr>
        <p:txBody>
          <a:bodyPr/>
          <a:lstStyle>
            <a:lvl1pPr>
              <a:defRPr sz="7200"/>
            </a:lvl1pPr>
          </a:lstStyle>
          <a:p>
            <a:pPr/>
            <a:r>
              <a:t>14. What if I say that you are rejected?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G_2213.jpeg" descr="IMG_2213.jpeg"/>
          <p:cNvPicPr>
            <a:picLocks noChangeAspect="1"/>
          </p:cNvPicPr>
          <p:nvPr>
            <p:ph type="pic" idx="21"/>
          </p:nvPr>
        </p:nvPicPr>
        <p:blipFill>
          <a:blip r:embed="rId2">
            <a:extLst/>
          </a:blip>
          <a:srcRect l="0" t="0" r="0" b="0"/>
          <a:stretch>
            <a:fillRect/>
          </a:stretch>
        </p:blipFill>
        <p:spPr>
          <a:xfrm>
            <a:off x="16030212" y="3955767"/>
            <a:ext cx="7120992" cy="3751820"/>
          </a:xfrm>
          <a:prstGeom prst="rect">
            <a:avLst/>
          </a:prstGeom>
        </p:spPr>
      </p:pic>
      <p:sp>
        <p:nvSpPr>
          <p:cNvPr id="210" name="14. What if I say that you are rejected?"/>
          <p:cNvSpPr txBox="1"/>
          <p:nvPr>
            <p:ph type="title"/>
          </p:nvPr>
        </p:nvSpPr>
        <p:spPr>
          <a:xfrm>
            <a:off x="1790700" y="1066800"/>
            <a:ext cx="14187370" cy="2525259"/>
          </a:xfrm>
          <a:prstGeom prst="rect">
            <a:avLst/>
          </a:prstGeom>
        </p:spPr>
        <p:txBody>
          <a:bodyPr/>
          <a:lstStyle>
            <a:lvl1pPr>
              <a:defRPr sz="6100"/>
            </a:lvl1pPr>
          </a:lstStyle>
          <a:p>
            <a:pPr/>
            <a:r>
              <a:t>14. What if I say that you are rejected?</a:t>
            </a:r>
          </a:p>
        </p:txBody>
      </p:sp>
      <p:sp>
        <p:nvSpPr>
          <p:cNvPr id="211" name="Though I prepared well and performed my level best. But if I am rejected, I will try to see opportunity of learning behind it. I will evaluate and improve myself further to make myself worth for positions like this"/>
          <p:cNvSpPr txBox="1"/>
          <p:nvPr>
            <p:ph type="body" sz="half" idx="1"/>
          </p:nvPr>
        </p:nvSpPr>
        <p:spPr>
          <a:xfrm>
            <a:off x="1790700" y="3914176"/>
            <a:ext cx="12851567" cy="8747724"/>
          </a:xfrm>
          <a:prstGeom prst="rect">
            <a:avLst/>
          </a:prstGeom>
        </p:spPr>
        <p:txBody>
          <a:bodyPr/>
          <a:lstStyle/>
          <a:p>
            <a:pPr>
              <a:defRPr sz="5800"/>
            </a:pPr>
          </a:p>
          <a:p>
            <a:pPr>
              <a:defRPr sz="5800"/>
            </a:pPr>
            <a:r>
              <a:t>Though I prepared well and performed my level best. But if I am rejected, I will try to see opportunity of learning behind it. I will evaluate and improve myself further to make myself worth for positions like this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15. What if I say that you are rejected?"/>
          <p:cNvSpPr txBox="1"/>
          <p:nvPr>
            <p:ph type="title"/>
          </p:nvPr>
        </p:nvSpPr>
        <p:spPr>
          <a:prstGeom prst="rect">
            <a:avLst/>
          </a:prstGeom>
        </p:spPr>
        <p:txBody>
          <a:bodyPr/>
          <a:lstStyle>
            <a:lvl1pPr>
              <a:defRPr sz="7900"/>
            </a:lvl1pPr>
          </a:lstStyle>
          <a:p>
            <a:pPr/>
            <a:r>
              <a:t>15. What if I say that you are rejected?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IMG_2214.jpeg" descr="IMG_2214.jpeg"/>
          <p:cNvPicPr>
            <a:picLocks noChangeAspect="1"/>
          </p:cNvPicPr>
          <p:nvPr>
            <p:ph type="pic" idx="21"/>
          </p:nvPr>
        </p:nvPicPr>
        <p:blipFill>
          <a:blip r:embed="rId2">
            <a:extLst/>
          </a:blip>
          <a:srcRect l="11702" t="0" r="11702" b="0"/>
          <a:stretch>
            <a:fillRect/>
          </a:stretch>
        </p:blipFill>
        <p:spPr>
          <a:xfrm>
            <a:off x="14952952" y="3676900"/>
            <a:ext cx="7767348" cy="6377894"/>
          </a:xfrm>
          <a:prstGeom prst="rect">
            <a:avLst/>
          </a:prstGeom>
        </p:spPr>
      </p:pic>
      <p:sp>
        <p:nvSpPr>
          <p:cNvPr id="216" name="15. What if I say that you are rejected?"/>
          <p:cNvSpPr txBox="1"/>
          <p:nvPr>
            <p:ph type="title"/>
          </p:nvPr>
        </p:nvSpPr>
        <p:spPr>
          <a:xfrm>
            <a:off x="1790700" y="1066800"/>
            <a:ext cx="11645035" cy="3241987"/>
          </a:xfrm>
          <a:prstGeom prst="rect">
            <a:avLst/>
          </a:prstGeom>
        </p:spPr>
        <p:txBody>
          <a:bodyPr/>
          <a:lstStyle>
            <a:lvl1pPr>
              <a:defRPr sz="6700"/>
            </a:lvl1pPr>
          </a:lstStyle>
          <a:p>
            <a:pPr/>
            <a:r>
              <a:t>15. What if I say that you are rejected?</a:t>
            </a:r>
          </a:p>
        </p:txBody>
      </p:sp>
      <p:sp>
        <p:nvSpPr>
          <p:cNvPr id="217" name="While compiling one of our project report in college, I assumed and misunderstood instructions of my team leader which led to delay in completion. So to avoid any such time and energy waste in future, I took a lesson that instead of assuming, it's always"/>
          <p:cNvSpPr txBox="1"/>
          <p:nvPr>
            <p:ph type="body" sz="half" idx="1"/>
          </p:nvPr>
        </p:nvSpPr>
        <p:spPr>
          <a:xfrm>
            <a:off x="885800" y="4052796"/>
            <a:ext cx="13885738" cy="9114757"/>
          </a:xfrm>
          <a:prstGeom prst="rect">
            <a:avLst/>
          </a:prstGeom>
        </p:spPr>
        <p:txBody>
          <a:bodyPr/>
          <a:lstStyle/>
          <a:p>
            <a:pPr>
              <a:defRPr sz="6000"/>
            </a:pPr>
          </a:p>
          <a:p>
            <a:pPr>
              <a:defRPr sz="6000"/>
            </a:pPr>
            <a:r>
              <a:t>While compiling one of our project report in college, I assumed and misunderstood instructions of my team leader which led to delay in completion. So to avoid any such time and energy waste in future, I took a lesson that instead of assuming, it's always better to ask questions and clarify.</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16. Describe ideal working environment for you in an organization?"/>
          <p:cNvSpPr txBox="1"/>
          <p:nvPr>
            <p:ph type="title"/>
          </p:nvPr>
        </p:nvSpPr>
        <p:spPr>
          <a:prstGeom prst="rect">
            <a:avLst/>
          </a:prstGeom>
        </p:spPr>
        <p:txBody>
          <a:bodyPr/>
          <a:lstStyle/>
          <a:p>
            <a:pPr>
              <a:defRPr sz="7400"/>
            </a:pPr>
            <a:r>
              <a:t>16. Describe ideal working environment for you in an organization?</a:t>
            </a:r>
          </a:p>
          <a:p>
            <a:pPr>
              <a:defRPr sz="7400"/>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IMG_2216.jpeg" descr="IMG_2216.jpeg"/>
          <p:cNvPicPr>
            <a:picLocks noChangeAspect="1"/>
          </p:cNvPicPr>
          <p:nvPr>
            <p:ph type="pic" idx="21"/>
          </p:nvPr>
        </p:nvPicPr>
        <p:blipFill>
          <a:blip r:embed="rId2">
            <a:extLst/>
          </a:blip>
          <a:srcRect l="13636" t="0" r="13636" b="0"/>
          <a:stretch>
            <a:fillRect/>
          </a:stretch>
        </p:blipFill>
        <p:spPr>
          <a:xfrm>
            <a:off x="16428198" y="3441946"/>
            <a:ext cx="6842107" cy="6271932"/>
          </a:xfrm>
          <a:prstGeom prst="rect">
            <a:avLst/>
          </a:prstGeom>
        </p:spPr>
      </p:pic>
      <p:sp>
        <p:nvSpPr>
          <p:cNvPr id="222" name="16. Describe ideal working environment for you in an organization?"/>
          <p:cNvSpPr txBox="1"/>
          <p:nvPr>
            <p:ph type="title"/>
          </p:nvPr>
        </p:nvSpPr>
        <p:spPr>
          <a:xfrm>
            <a:off x="67083" y="-10461"/>
            <a:ext cx="22417639" cy="2824489"/>
          </a:xfrm>
          <a:prstGeom prst="rect">
            <a:avLst/>
          </a:prstGeom>
        </p:spPr>
        <p:txBody>
          <a:bodyPr/>
          <a:lstStyle/>
          <a:p>
            <a:pPr defTabSz="742950">
              <a:defRPr sz="5850"/>
            </a:pPr>
            <a:r>
              <a:t>16. Describe ideal working environment for you in an organization?</a:t>
            </a:r>
          </a:p>
          <a:p>
            <a:pPr defTabSz="742950">
              <a:defRPr sz="5850"/>
            </a:pPr>
          </a:p>
        </p:txBody>
      </p:sp>
      <p:sp>
        <p:nvSpPr>
          <p:cNvPr id="223" name="Since modern workplace is so dynamic, one should be able to excel in diverse environments. I am more productive in an environment that has good communication and great teamwork, so I believe that will be the ideal working environment for me.…"/>
          <p:cNvSpPr txBox="1"/>
          <p:nvPr>
            <p:ph type="body" idx="1"/>
          </p:nvPr>
        </p:nvSpPr>
        <p:spPr>
          <a:xfrm>
            <a:off x="454897" y="1739785"/>
            <a:ext cx="15583290" cy="11757436"/>
          </a:xfrm>
          <a:prstGeom prst="rect">
            <a:avLst/>
          </a:prstGeom>
        </p:spPr>
        <p:txBody>
          <a:bodyPr/>
          <a:lstStyle/>
          <a:p>
            <a:pPr marL="485452" indent="-485452" algn="l" defTabSz="338454">
              <a:buSzPct val="75000"/>
              <a:buChar char="•"/>
              <a:defRPr sz="4141"/>
            </a:pPr>
            <a:r>
              <a:t>Since modern workplace is so dynamic, one should be able to excel in diverse environments. I am more productive in an environment that has good communication and great teamwork, so I believe that will be the ideal working environment for me.</a:t>
            </a:r>
          </a:p>
          <a:p>
            <a:pPr marL="485452" indent="-485452" algn="l" defTabSz="338454">
              <a:buSzPct val="75000"/>
              <a:buChar char="•"/>
              <a:defRPr sz="4141"/>
            </a:pPr>
          </a:p>
          <a:p>
            <a:pPr marL="485452" indent="-485452" algn="l" defTabSz="338454">
              <a:buSzPct val="75000"/>
              <a:buChar char="•"/>
              <a:defRPr sz="4141"/>
            </a:pPr>
            <a:r>
              <a:t>Since modern workplace is so dynamic, one should be able to excel in diverse environments. I am more productive in an environment that has good communication and great teamwork, so I believe that will be the ideal working environment for me.</a:t>
            </a:r>
          </a:p>
          <a:p>
            <a:pPr marL="485452" indent="-485452" algn="l" defTabSz="338454">
              <a:buSzPct val="75000"/>
              <a:buChar char="•"/>
              <a:defRPr sz="4141"/>
            </a:pPr>
          </a:p>
          <a:p>
            <a:pPr defTabSz="338454">
              <a:defRPr sz="4141"/>
            </a:pPr>
            <a:r>
              <a:t>How do you know that we emphasise on team building?</a:t>
            </a:r>
          </a:p>
          <a:p>
            <a:pPr marL="485452" indent="-485452" algn="l" defTabSz="338454">
              <a:buSzPct val="75000"/>
              <a:buChar char="•"/>
              <a:defRPr sz="4141"/>
            </a:pPr>
          </a:p>
          <a:p>
            <a:pPr marL="485452" indent="-485452" algn="l" defTabSz="338454">
              <a:buSzPct val="75000"/>
              <a:buChar char="•"/>
              <a:defRPr sz="4141"/>
            </a:pPr>
            <a:r>
              <a:t>I went through your company's website and Facebook page while doing the organization research. I noticed lot of team building activities taking place while top management equally involved in them.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17. What kind of people you find difficult to work with?"/>
          <p:cNvSpPr txBox="1"/>
          <p:nvPr>
            <p:ph type="title"/>
          </p:nvPr>
        </p:nvSpPr>
        <p:spPr>
          <a:prstGeom prst="rect">
            <a:avLst/>
          </a:prstGeom>
        </p:spPr>
        <p:txBody>
          <a:bodyPr/>
          <a:lstStyle>
            <a:lvl1pPr>
              <a:defRPr sz="7200"/>
            </a:lvl1pPr>
          </a:lstStyle>
          <a:p>
            <a:pPr/>
            <a:r>
              <a:t>17. What kind of people you find difficult to work with?</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IMG_2217.jpeg" descr="IMG_2217.jpeg"/>
          <p:cNvPicPr>
            <a:picLocks noChangeAspect="1"/>
          </p:cNvPicPr>
          <p:nvPr>
            <p:ph type="pic" idx="21"/>
          </p:nvPr>
        </p:nvPicPr>
        <p:blipFill>
          <a:blip r:embed="rId2">
            <a:extLst/>
          </a:blip>
          <a:srcRect l="0" t="0" r="27818" b="0"/>
          <a:stretch>
            <a:fillRect/>
          </a:stretch>
        </p:blipFill>
        <p:spPr>
          <a:xfrm>
            <a:off x="16902402" y="1897050"/>
            <a:ext cx="7387863" cy="6823437"/>
          </a:xfrm>
          <a:prstGeom prst="rect">
            <a:avLst/>
          </a:prstGeom>
        </p:spPr>
      </p:pic>
      <p:sp>
        <p:nvSpPr>
          <p:cNvPr id="228" name="17. What kind of people you find difficult to work with?"/>
          <p:cNvSpPr txBox="1"/>
          <p:nvPr>
            <p:ph type="title"/>
          </p:nvPr>
        </p:nvSpPr>
        <p:spPr>
          <a:xfrm>
            <a:off x="1790700" y="1066800"/>
            <a:ext cx="13799557" cy="3498750"/>
          </a:xfrm>
          <a:prstGeom prst="rect">
            <a:avLst/>
          </a:prstGeom>
        </p:spPr>
        <p:txBody>
          <a:bodyPr/>
          <a:lstStyle>
            <a:lvl1pPr defTabSz="610870">
              <a:defRPr sz="7400"/>
            </a:lvl1pPr>
          </a:lstStyle>
          <a:p>
            <a:pPr/>
            <a:r>
              <a:t>17. What kind of people you find difficult to work with?</a:t>
            </a:r>
          </a:p>
        </p:txBody>
      </p:sp>
      <p:sp>
        <p:nvSpPr>
          <p:cNvPr id="229" name="Though I am flexible with all sorts of people as I believe everyone has his or her own way of perceiving things. At times, people who do not stay by their commitments are tough to deal with, but I always try to find ways to ensure that deadlines are met "/>
          <p:cNvSpPr txBox="1"/>
          <p:nvPr>
            <p:ph type="body" idx="1"/>
          </p:nvPr>
        </p:nvSpPr>
        <p:spPr>
          <a:xfrm>
            <a:off x="411806" y="4193987"/>
            <a:ext cx="15518386" cy="9723566"/>
          </a:xfrm>
          <a:prstGeom prst="rect">
            <a:avLst/>
          </a:prstGeom>
        </p:spPr>
        <p:txBody>
          <a:bodyPr/>
          <a:lstStyle/>
          <a:p>
            <a:pPr>
              <a:defRPr sz="6600"/>
            </a:pPr>
          </a:p>
          <a:p>
            <a:pPr>
              <a:defRPr sz="6600"/>
            </a:pPr>
            <a:r>
              <a:t>Though I am flexible with all sorts of people as I believe everyone has his or her own way of perceiving things. At times, people who do not stay by their commitments are tough to deal with, but I always try to find ways to ensure that deadlines are met without any personal disagreement.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18. What makes a true manager ?"/>
          <p:cNvSpPr txBox="1"/>
          <p:nvPr>
            <p:ph type="title"/>
          </p:nvPr>
        </p:nvSpPr>
        <p:spPr>
          <a:prstGeom prst="rect">
            <a:avLst/>
          </a:prstGeom>
        </p:spPr>
        <p:txBody>
          <a:bodyPr/>
          <a:lstStyle>
            <a:lvl1pPr>
              <a:defRPr sz="8600"/>
            </a:lvl1pPr>
          </a:lstStyle>
          <a:p>
            <a:pPr/>
            <a:r>
              <a:t>18. What makes a true manager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IMG_2219.jpeg" descr="IMG_2219.jpeg"/>
          <p:cNvPicPr>
            <a:picLocks noChangeAspect="1"/>
          </p:cNvPicPr>
          <p:nvPr>
            <p:ph type="pic" idx="21"/>
          </p:nvPr>
        </p:nvPicPr>
        <p:blipFill>
          <a:blip r:embed="rId2">
            <a:extLst/>
          </a:blip>
          <a:srcRect l="21037" t="0" r="20181" b="0"/>
          <a:stretch>
            <a:fillRect/>
          </a:stretch>
        </p:blipFill>
        <p:spPr>
          <a:xfrm>
            <a:off x="16275630" y="1874676"/>
            <a:ext cx="7091026" cy="8042369"/>
          </a:xfrm>
          <a:prstGeom prst="rect">
            <a:avLst/>
          </a:prstGeom>
        </p:spPr>
      </p:pic>
      <p:sp>
        <p:nvSpPr>
          <p:cNvPr id="234" name="18. What makes a true manager ?"/>
          <p:cNvSpPr txBox="1"/>
          <p:nvPr>
            <p:ph type="title"/>
          </p:nvPr>
        </p:nvSpPr>
        <p:spPr>
          <a:xfrm>
            <a:off x="-277640" y="118810"/>
            <a:ext cx="13584105" cy="2988607"/>
          </a:xfrm>
          <a:prstGeom prst="rect">
            <a:avLst/>
          </a:prstGeom>
        </p:spPr>
        <p:txBody>
          <a:bodyPr/>
          <a:lstStyle>
            <a:lvl1pPr defTabSz="726440">
              <a:defRPr sz="7040"/>
            </a:lvl1pPr>
          </a:lstStyle>
          <a:p>
            <a:pPr/>
            <a:r>
              <a:t>18. What makes a true manager ?</a:t>
            </a:r>
          </a:p>
        </p:txBody>
      </p:sp>
      <p:sp>
        <p:nvSpPr>
          <p:cNvPr id="235" name="A true manager is someone who can guide and direct an entire team in a results-oriented business environment. They understand how to motivate, delegate and follow up, to get the job done. They have a clear perception of what it is that they want and how "/>
          <p:cNvSpPr txBox="1"/>
          <p:nvPr>
            <p:ph type="body" idx="1"/>
          </p:nvPr>
        </p:nvSpPr>
        <p:spPr>
          <a:xfrm>
            <a:off x="454897" y="2933231"/>
            <a:ext cx="13099916" cy="11764113"/>
          </a:xfrm>
          <a:prstGeom prst="rect">
            <a:avLst/>
          </a:prstGeom>
        </p:spPr>
        <p:txBody>
          <a:bodyPr/>
          <a:lstStyle/>
          <a:p>
            <a:pPr>
              <a:defRPr sz="6000"/>
            </a:pPr>
          </a:p>
          <a:p>
            <a:pPr>
              <a:defRPr sz="6000"/>
            </a:pPr>
            <a:r>
              <a:t>A true manager is someone who can guide and direct an entire team in a results-oriented business environment. They understand how to motivate, delegate and follow up, to get the job done. They have a clear perception of what it is that they want and how to deliver it to meet and exceed expectations.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IMG_2197.jpeg" descr="IMG_2197.jpeg"/>
          <p:cNvPicPr>
            <a:picLocks noChangeAspect="1"/>
          </p:cNvPicPr>
          <p:nvPr>
            <p:ph type="pic" idx="21"/>
          </p:nvPr>
        </p:nvPicPr>
        <p:blipFill>
          <a:blip r:embed="rId2">
            <a:extLst/>
          </a:blip>
          <a:srcRect l="15550" t="0" r="15550" b="0"/>
          <a:stretch>
            <a:fillRect/>
          </a:stretch>
        </p:blipFill>
        <p:spPr>
          <a:xfrm>
            <a:off x="16016785" y="3497752"/>
            <a:ext cx="8268198" cy="6720206"/>
          </a:xfrm>
          <a:prstGeom prst="rect">
            <a:avLst/>
          </a:prstGeom>
        </p:spPr>
      </p:pic>
      <p:sp>
        <p:nvSpPr>
          <p:cNvPr id="128" name="1. Why should we hire you for this position?"/>
          <p:cNvSpPr txBox="1"/>
          <p:nvPr>
            <p:ph type="title"/>
          </p:nvPr>
        </p:nvSpPr>
        <p:spPr>
          <a:xfrm>
            <a:off x="1532157" y="463534"/>
            <a:ext cx="11196887" cy="3954601"/>
          </a:xfrm>
          <a:prstGeom prst="rect">
            <a:avLst/>
          </a:prstGeom>
        </p:spPr>
        <p:txBody>
          <a:bodyPr/>
          <a:lstStyle/>
          <a:p>
            <a:pPr defTabSz="421004">
              <a:defRPr sz="6221"/>
            </a:pPr>
            <a:r>
              <a:t>1. Why should we hire you for this position?</a:t>
            </a:r>
          </a:p>
          <a:p>
            <a:pPr defTabSz="421004">
              <a:defRPr sz="6221"/>
            </a:pPr>
          </a:p>
        </p:txBody>
      </p:sp>
      <p:sp>
        <p:nvSpPr>
          <p:cNvPr id="129" name="Since this position involves interaction with customers as well as engineering team, my passion for development projects is evident from my choice of engineering as a career. I have also done internship with ABC Software where I learnt about Java and C++"/>
          <p:cNvSpPr txBox="1"/>
          <p:nvPr>
            <p:ph type="body" idx="1"/>
          </p:nvPr>
        </p:nvSpPr>
        <p:spPr>
          <a:xfrm>
            <a:off x="153264" y="4062562"/>
            <a:ext cx="15006088" cy="9676598"/>
          </a:xfrm>
          <a:prstGeom prst="rect">
            <a:avLst/>
          </a:prstGeom>
        </p:spPr>
        <p:txBody>
          <a:bodyPr/>
          <a:lstStyle>
            <a:lvl1pPr>
              <a:defRPr sz="5900"/>
            </a:lvl1pPr>
          </a:lstStyle>
          <a:p>
            <a:pPr/>
            <a:r>
              <a:t>Since this position involves interaction with customers as well as engineering team, my passion for development projects is evident from my choice of engineering as a career. I have also done internship with ABC Software where I learnt about Java and C++. My people skills combined with decision making ability will certainly add value to this position.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19. Have you ever failed in any of your decision? How and why?"/>
          <p:cNvSpPr txBox="1"/>
          <p:nvPr>
            <p:ph type="title"/>
          </p:nvPr>
        </p:nvSpPr>
        <p:spPr>
          <a:prstGeom prst="rect">
            <a:avLst/>
          </a:prstGeom>
        </p:spPr>
        <p:txBody>
          <a:bodyPr/>
          <a:lstStyle>
            <a:lvl1pPr>
              <a:defRPr sz="7000"/>
            </a:lvl1pPr>
          </a:lstStyle>
          <a:p>
            <a:pPr/>
            <a:r>
              <a:t>19. Have you ever failed in any of your decision? How and why?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IMG_2220.jpeg" descr="IMG_2220.jpeg"/>
          <p:cNvPicPr>
            <a:picLocks noChangeAspect="1"/>
          </p:cNvPicPr>
          <p:nvPr>
            <p:ph type="pic" idx="21"/>
          </p:nvPr>
        </p:nvPicPr>
        <p:blipFill>
          <a:blip r:embed="rId2">
            <a:extLst/>
          </a:blip>
          <a:srcRect l="0" t="0" r="15173" b="0"/>
          <a:stretch>
            <a:fillRect/>
          </a:stretch>
        </p:blipFill>
        <p:spPr>
          <a:xfrm>
            <a:off x="17136952" y="3951417"/>
            <a:ext cx="6628161" cy="4778766"/>
          </a:xfrm>
          <a:prstGeom prst="rect">
            <a:avLst/>
          </a:prstGeom>
        </p:spPr>
      </p:pic>
      <p:sp>
        <p:nvSpPr>
          <p:cNvPr id="240" name="19. Have you ever failed in any of your decision? How and why?"/>
          <p:cNvSpPr txBox="1"/>
          <p:nvPr>
            <p:ph type="title"/>
          </p:nvPr>
        </p:nvSpPr>
        <p:spPr>
          <a:xfrm>
            <a:off x="-62188" y="-53551"/>
            <a:ext cx="13282472" cy="3750405"/>
          </a:xfrm>
          <a:prstGeom prst="rect">
            <a:avLst/>
          </a:prstGeom>
        </p:spPr>
        <p:txBody>
          <a:bodyPr/>
          <a:lstStyle>
            <a:lvl1pPr>
              <a:defRPr sz="5900"/>
            </a:lvl1pPr>
          </a:lstStyle>
          <a:p>
            <a:pPr/>
            <a:r>
              <a:t>19. Have you ever failed in any of your decision? How and why?</a:t>
            </a:r>
          </a:p>
        </p:txBody>
      </p:sp>
      <p:sp>
        <p:nvSpPr>
          <p:cNvPr id="241" name="As students of journalism, we organized a news reading competition in our college. We managed to get good entries, sponsors, logistics and everything was in place. But on the day of event, audience footfall was 20% of what we expected. We took responsibi"/>
          <p:cNvSpPr txBox="1"/>
          <p:nvPr>
            <p:ph type="body" idx="1"/>
          </p:nvPr>
        </p:nvSpPr>
        <p:spPr>
          <a:xfrm>
            <a:off x="239445" y="3354640"/>
            <a:ext cx="15513297" cy="10580472"/>
          </a:xfrm>
          <a:prstGeom prst="rect">
            <a:avLst/>
          </a:prstGeom>
        </p:spPr>
        <p:txBody>
          <a:bodyPr/>
          <a:lstStyle/>
          <a:p>
            <a:pPr>
              <a:defRPr sz="5200"/>
            </a:pPr>
          </a:p>
          <a:p>
            <a:pPr>
              <a:defRPr sz="5200"/>
            </a:pPr>
            <a:r>
              <a:t>As students of journalism, we organized a news reading competition in our college. We managed to get good entries, sponsors, logistics and everything was in place. But on the day of event, audience footfall was 20% of what we expected. We took responsibility of not promoting it well and tried to learn lessons from it. We did not give up and tried again next year, we used active promotion strategies to create interest and increase footfall while making the event successful.</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20. What did you learn from your Internship?"/>
          <p:cNvSpPr txBox="1"/>
          <p:nvPr>
            <p:ph type="title"/>
          </p:nvPr>
        </p:nvSpPr>
        <p:spPr>
          <a:prstGeom prst="rect">
            <a:avLst/>
          </a:prstGeom>
        </p:spPr>
        <p:txBody>
          <a:bodyPr/>
          <a:lstStyle>
            <a:lvl1pPr>
              <a:defRPr sz="8400"/>
            </a:lvl1pPr>
          </a:lstStyle>
          <a:p>
            <a:pPr/>
            <a:r>
              <a:t>20. What did you learn from your Internship?</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5" name="IMG_2222.jpeg" descr="IMG_2222.jpeg"/>
          <p:cNvPicPr>
            <a:picLocks noChangeAspect="1"/>
          </p:cNvPicPr>
          <p:nvPr>
            <p:ph type="pic" idx="21"/>
          </p:nvPr>
        </p:nvPicPr>
        <p:blipFill>
          <a:blip r:embed="rId2">
            <a:extLst/>
          </a:blip>
          <a:srcRect l="15048" t="0" r="15048" b="0"/>
          <a:stretch>
            <a:fillRect/>
          </a:stretch>
        </p:blipFill>
        <p:spPr>
          <a:xfrm>
            <a:off x="14620124" y="2855579"/>
            <a:ext cx="9031010" cy="6668058"/>
          </a:xfrm>
          <a:prstGeom prst="rect">
            <a:avLst/>
          </a:prstGeom>
        </p:spPr>
      </p:pic>
      <p:sp>
        <p:nvSpPr>
          <p:cNvPr id="246" name="20. What did you learn from your Internship?"/>
          <p:cNvSpPr txBox="1"/>
          <p:nvPr>
            <p:ph type="title"/>
          </p:nvPr>
        </p:nvSpPr>
        <p:spPr>
          <a:xfrm>
            <a:off x="1790700" y="1066800"/>
            <a:ext cx="11127951" cy="2212791"/>
          </a:xfrm>
          <a:prstGeom prst="rect">
            <a:avLst/>
          </a:prstGeom>
        </p:spPr>
        <p:txBody>
          <a:bodyPr/>
          <a:lstStyle>
            <a:lvl1pPr defTabSz="676909">
              <a:defRPr sz="6887"/>
            </a:lvl1pPr>
          </a:lstStyle>
          <a:p>
            <a:pPr/>
            <a:r>
              <a:t>20. What did you learn from your Internship?</a:t>
            </a:r>
          </a:p>
        </p:txBody>
      </p:sp>
      <p:sp>
        <p:nvSpPr>
          <p:cNvPr id="247" name="In my final year, I had an opportunity to work as intern in Oberoi Group into Food and Beverages Department for 2 months. The practical training about customer service and kitchen operations was very helpful for me. I got more insights on ensuring qualit"/>
          <p:cNvSpPr txBox="1"/>
          <p:nvPr>
            <p:ph type="body" sz="half" idx="1"/>
          </p:nvPr>
        </p:nvSpPr>
        <p:spPr>
          <a:xfrm>
            <a:off x="1790700" y="3824300"/>
            <a:ext cx="10007600" cy="8837600"/>
          </a:xfrm>
          <a:prstGeom prst="rect">
            <a:avLst/>
          </a:prstGeom>
        </p:spPr>
        <p:txBody>
          <a:bodyPr/>
          <a:lstStyle>
            <a:lvl1pPr defTabSz="800735">
              <a:defRPr sz="5141"/>
            </a:lvl1pPr>
          </a:lstStyle>
          <a:p>
            <a:pPr/>
            <a:r>
              <a:t>In my final year, I had an opportunity to work as intern in Oberoi Group into Food and Beverages Department for 2 months. The practical training about customer service and kitchen operations was very helpful for me. I got more insights on ensuring quality standards in the back end while achieving customer satisfaction in front end.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2. What are your Strengths?"/>
          <p:cNvSpPr txBox="1"/>
          <p:nvPr>
            <p:ph type="title"/>
          </p:nvPr>
        </p:nvSpPr>
        <p:spPr>
          <a:prstGeom prst="rect">
            <a:avLst/>
          </a:prstGeom>
        </p:spPr>
        <p:txBody>
          <a:bodyPr/>
          <a:lstStyle>
            <a:lvl1pPr>
              <a:defRPr sz="7100"/>
            </a:lvl1pPr>
          </a:lstStyle>
          <a:p>
            <a:pPr/>
            <a:r>
              <a:t>2. What are your Strengths?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G_2198.jpeg" descr="IMG_2198.jpeg"/>
          <p:cNvPicPr>
            <a:picLocks noChangeAspect="1"/>
          </p:cNvPicPr>
          <p:nvPr>
            <p:ph type="pic" idx="21"/>
          </p:nvPr>
        </p:nvPicPr>
        <p:blipFill>
          <a:blip r:embed="rId2">
            <a:extLst/>
          </a:blip>
          <a:srcRect l="20609" t="0" r="20609" b="0"/>
          <a:stretch>
            <a:fillRect/>
          </a:stretch>
        </p:blipFill>
        <p:spPr>
          <a:xfrm>
            <a:off x="16162015" y="3013550"/>
            <a:ext cx="7591063" cy="8609491"/>
          </a:xfrm>
          <a:prstGeom prst="rect">
            <a:avLst/>
          </a:prstGeom>
        </p:spPr>
      </p:pic>
      <p:sp>
        <p:nvSpPr>
          <p:cNvPr id="134" name="2. What are your Strengths?"/>
          <p:cNvSpPr txBox="1"/>
          <p:nvPr>
            <p:ph type="title"/>
          </p:nvPr>
        </p:nvSpPr>
        <p:spPr>
          <a:xfrm>
            <a:off x="1790700" y="274043"/>
            <a:ext cx="13557849" cy="3445619"/>
          </a:xfrm>
          <a:prstGeom prst="rect">
            <a:avLst/>
          </a:prstGeom>
        </p:spPr>
        <p:txBody>
          <a:bodyPr/>
          <a:lstStyle>
            <a:lvl1pPr>
              <a:defRPr sz="7800"/>
            </a:lvl1pPr>
          </a:lstStyle>
          <a:p>
            <a:pPr/>
            <a:r>
              <a:t>2. What are your Strengths?</a:t>
            </a:r>
          </a:p>
        </p:txBody>
      </p:sp>
      <p:sp>
        <p:nvSpPr>
          <p:cNvPr id="135" name="Communication skills is one my strength as I work well with different kind of people and understand different perspective of everyone. Apart from that I am determined, hard worker and active team player…"/>
          <p:cNvSpPr txBox="1"/>
          <p:nvPr>
            <p:ph type="body" idx="1"/>
          </p:nvPr>
        </p:nvSpPr>
        <p:spPr>
          <a:xfrm>
            <a:off x="1142815" y="3028392"/>
            <a:ext cx="15122703" cy="10294768"/>
          </a:xfrm>
          <a:prstGeom prst="rect">
            <a:avLst/>
          </a:prstGeom>
        </p:spPr>
        <p:txBody>
          <a:bodyPr/>
          <a:lstStyle/>
          <a:p>
            <a:pPr marL="314647" indent="-314647" defTabSz="503555">
              <a:buSzPct val="75000"/>
              <a:buChar char="•"/>
              <a:defRPr sz="2684"/>
            </a:pPr>
          </a:p>
          <a:p>
            <a:pPr lvl="1" marL="1008301" indent="-636445" algn="l" defTabSz="503555">
              <a:buSzPct val="75000"/>
              <a:buChar char="•"/>
              <a:defRPr sz="5429"/>
            </a:pPr>
            <a:r>
              <a:t>Communication skills is one my strength as I work well with different kind of people and understand different perspective of everyone. Apart from that I am determined, hard worker and active team player</a:t>
            </a:r>
          </a:p>
          <a:p>
            <a:pPr lvl="1" marL="1008301" indent="-636445" algn="l" defTabSz="503555">
              <a:buSzPct val="75000"/>
              <a:buChar char="•"/>
              <a:defRPr sz="5429"/>
            </a:pPr>
          </a:p>
          <a:p>
            <a:pPr lvl="1" marL="1008301" indent="-636445" algn="l" defTabSz="503555">
              <a:buSzPct val="75000"/>
              <a:buChar char="•"/>
              <a:defRPr sz="5429"/>
            </a:pPr>
            <a:r>
              <a:t>One of my most important strengths include commitment as I always ensure meeting my deadlines and work consistently towards my goals. My other strengths include positive thinking, punctuality and interpersonal skills.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3. Tell me about your weaknesses?"/>
          <p:cNvSpPr txBox="1"/>
          <p:nvPr>
            <p:ph type="title"/>
          </p:nvPr>
        </p:nvSpPr>
        <p:spPr>
          <a:prstGeom prst="rect">
            <a:avLst/>
          </a:prstGeom>
        </p:spPr>
        <p:txBody>
          <a:bodyPr/>
          <a:lstStyle>
            <a:lvl1pPr>
              <a:defRPr sz="4400"/>
            </a:lvl1pPr>
          </a:lstStyle>
          <a:p>
            <a:pPr/>
            <a:r>
              <a:t>3. Tell me about your weaknesses?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IMG_2199.jpeg" descr="IMG_2199.jpeg"/>
          <p:cNvPicPr>
            <a:picLocks noChangeAspect="1"/>
          </p:cNvPicPr>
          <p:nvPr>
            <p:ph type="pic" idx="21"/>
          </p:nvPr>
        </p:nvPicPr>
        <p:blipFill>
          <a:blip r:embed="rId2">
            <a:extLst/>
          </a:blip>
          <a:srcRect l="5914" t="0" r="5914" b="0"/>
          <a:stretch>
            <a:fillRect/>
          </a:stretch>
        </p:blipFill>
        <p:spPr>
          <a:xfrm>
            <a:off x="12496800" y="1068296"/>
            <a:ext cx="10223500" cy="11595101"/>
          </a:xfrm>
          <a:prstGeom prst="rect">
            <a:avLst/>
          </a:prstGeom>
        </p:spPr>
      </p:pic>
      <p:sp>
        <p:nvSpPr>
          <p:cNvPr id="140" name="3. Tell me about your weaknesses?"/>
          <p:cNvSpPr txBox="1"/>
          <p:nvPr>
            <p:ph type="title"/>
          </p:nvPr>
        </p:nvSpPr>
        <p:spPr>
          <a:xfrm>
            <a:off x="1790700" y="654510"/>
            <a:ext cx="10007600" cy="3053179"/>
          </a:xfrm>
          <a:prstGeom prst="rect">
            <a:avLst/>
          </a:prstGeom>
        </p:spPr>
        <p:txBody>
          <a:bodyPr/>
          <a:lstStyle>
            <a:lvl1pPr defTabSz="676909">
              <a:defRPr sz="6396"/>
            </a:lvl1pPr>
          </a:lstStyle>
          <a:p>
            <a:pPr/>
            <a:r>
              <a:t>3. Tell me about your weaknesses?</a:t>
            </a:r>
          </a:p>
        </p:txBody>
      </p:sp>
      <p:sp>
        <p:nvSpPr>
          <p:cNvPr id="141" name="I had a habit of procrastinating, now I am improving and becoming more organized by using to do lists and reminders."/>
          <p:cNvSpPr txBox="1"/>
          <p:nvPr>
            <p:ph type="body" sz="half" idx="1"/>
          </p:nvPr>
        </p:nvSpPr>
        <p:spPr>
          <a:xfrm>
            <a:off x="1790700" y="4061423"/>
            <a:ext cx="10007600" cy="8600477"/>
          </a:xfrm>
          <a:prstGeom prst="rect">
            <a:avLst/>
          </a:prstGeom>
        </p:spPr>
        <p:txBody>
          <a:bodyPr/>
          <a:lstStyle/>
          <a:p>
            <a:pPr>
              <a:defRPr sz="6200"/>
            </a:pPr>
          </a:p>
          <a:p>
            <a:pPr>
              <a:defRPr sz="6200"/>
            </a:pPr>
            <a:r>
              <a:t>I had a habit of procrastinating, now I am improving and becoming more organized by using to do lists and reminders.</a:t>
            </a:r>
          </a:p>
          <a:p>
            <a:pPr>
              <a:defRPr sz="6200"/>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4. Why do you want to join our company?"/>
          <p:cNvSpPr txBox="1"/>
          <p:nvPr>
            <p:ph type="title"/>
          </p:nvPr>
        </p:nvSpPr>
        <p:spPr>
          <a:prstGeom prst="rect">
            <a:avLst/>
          </a:prstGeom>
        </p:spPr>
        <p:txBody>
          <a:bodyPr/>
          <a:lstStyle>
            <a:lvl1pPr>
              <a:defRPr sz="7800"/>
            </a:lvl1pPr>
          </a:lstStyle>
          <a:p>
            <a:pPr/>
            <a:r>
              <a:t>4. Why do you want to join our company?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