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60" r:id="rId3"/>
    <p:sldId id="261" r:id="rId4"/>
    <p:sldId id="262" r:id="rId5"/>
    <p:sldId id="263" r:id="rId6"/>
    <p:sldId id="264" r:id="rId7"/>
    <p:sldId id="266" r:id="rId8"/>
    <p:sldId id="267" r:id="rId9"/>
    <p:sldId id="268" r:id="rId10"/>
    <p:sldId id="269" r:id="rId11"/>
    <p:sldId id="270" r:id="rId12"/>
    <p:sldId id="271" r:id="rId13"/>
    <p:sldId id="272" r:id="rId14"/>
    <p:sldId id="273" r:id="rId15"/>
    <p:sldId id="265" r:id="rId16"/>
    <p:sldId id="274" r:id="rId17"/>
    <p:sldId id="275" r:id="rId18"/>
    <p:sldId id="259" r:id="rId19"/>
  </p:sldIdLst>
  <p:sldSz cx="12192000" cy="6858000"/>
  <p:notesSz cx="6858000" cy="9144000"/>
  <p:embeddedFontLst>
    <p:embeddedFont>
      <p:font typeface="Lato Black" panose="020F0502020204030203" pitchFamily="3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54204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30000"/>
            <a:lum/>
          </a:blip>
          <a:srcRect/>
          <a:stretch>
            <a:fillRect l="8000" t="8000" r="8000" b="8000"/>
          </a:stretch>
        </a:blip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_rels/slide1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1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391886"/>
            <a:ext cx="12190815" cy="6694098"/>
          </a:xfrm>
          <a:prstGeom prst="rect">
            <a:avLst/>
          </a:prstGeom>
          <a:noFill/>
          <a:ln>
            <a:noFill/>
          </a:ln>
        </p:spPr>
      </p:pic>
      <p:sp>
        <p:nvSpPr>
          <p:cNvPr id="99" name="Google Shape;99;p1"/>
          <p:cNvSpPr txBox="1"/>
          <p:nvPr/>
        </p:nvSpPr>
        <p:spPr>
          <a:xfrm>
            <a:off x="2472904" y="3736647"/>
            <a:ext cx="7246189" cy="461624"/>
          </a:xfrm>
          <a:prstGeom prst="rect">
            <a:avLst/>
          </a:prstGeom>
          <a:noFill/>
          <a:ln>
            <a:noFill/>
          </a:ln>
        </p:spPr>
        <p:txBody>
          <a:bodyPr spcFirstLastPara="1" wrap="square" lIns="91425" tIns="45700" rIns="91425" bIns="45700" anchor="t" anchorCtr="0">
            <a:spAutoFit/>
          </a:bodyPr>
          <a:lstStyle/>
          <a:p>
            <a:pPr lvl="0" algn="ctr">
              <a:buSzPts val="1800"/>
            </a:pPr>
            <a:r>
              <a:rPr lang="en-IN" sz="2400" b="1" dirty="0">
                <a:solidFill>
                  <a:srgbClr val="FF0000"/>
                </a:solidFill>
                <a:ea typeface="Calibri"/>
                <a:cs typeface="Calibri"/>
                <a:sym typeface="Calibri"/>
              </a:rPr>
              <a:t>Employee </a:t>
            </a:r>
            <a:r>
              <a:rPr lang="en-IN" sz="2400" b="1" dirty="0">
                <a:solidFill>
                  <a:schemeClr val="tx1"/>
                </a:solidFill>
                <a:ea typeface="Calibri"/>
                <a:cs typeface="Calibri"/>
                <a:sym typeface="Calibri"/>
              </a:rPr>
              <a:t>Database</a:t>
            </a:r>
            <a:r>
              <a:rPr lang="en-IN" sz="2400" b="1" dirty="0">
                <a:solidFill>
                  <a:srgbClr val="FF0000"/>
                </a:solidFill>
                <a:ea typeface="Calibri"/>
                <a:cs typeface="Calibri"/>
                <a:sym typeface="Calibri"/>
              </a:rPr>
              <a:t> Analysis</a:t>
            </a:r>
            <a:endParaRPr sz="18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3230D2BA-3D13-C835-90DF-CAAA57B5C73B}"/>
              </a:ext>
            </a:extLst>
          </p:cNvPr>
          <p:cNvPicPr>
            <a:picLocks noChangeAspect="1"/>
          </p:cNvPicPr>
          <p:nvPr/>
        </p:nvPicPr>
        <p:blipFill>
          <a:blip r:embed="rId4"/>
          <a:stretch>
            <a:fillRect/>
          </a:stretch>
        </p:blipFill>
        <p:spPr>
          <a:xfrm>
            <a:off x="683079" y="4198271"/>
            <a:ext cx="1943100" cy="190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anim calcmode="lin" valueType="num">
                                      <p:cBhvr>
                                        <p:cTn id="8" dur="1000" fill="hold"/>
                                        <p:tgtEl>
                                          <p:spTgt spid="99"/>
                                        </p:tgtEl>
                                        <p:attrNameLst>
                                          <p:attrName>ppt_x</p:attrName>
                                        </p:attrNameLst>
                                      </p:cBhvr>
                                      <p:tavLst>
                                        <p:tav tm="0">
                                          <p:val>
                                            <p:strVal val="#ppt_x"/>
                                          </p:val>
                                        </p:tav>
                                        <p:tav tm="100000">
                                          <p:val>
                                            <p:strVal val="#ppt_x"/>
                                          </p:val>
                                        </p:tav>
                                      </p:tavLst>
                                    </p:anim>
                                    <p:anim calcmode="lin" valueType="num">
                                      <p:cBhvr>
                                        <p:cTn id="9"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3E946-8A0F-F10D-86FA-710BA6A2A3B4}"/>
              </a:ext>
            </a:extLst>
          </p:cNvPr>
          <p:cNvSpPr txBox="1"/>
          <p:nvPr/>
        </p:nvSpPr>
        <p:spPr>
          <a:xfrm>
            <a:off x="220669" y="391811"/>
            <a:ext cx="5415021" cy="646331"/>
          </a:xfrm>
          <a:prstGeom prst="rect">
            <a:avLst/>
          </a:prstGeom>
          <a:solidFill>
            <a:schemeClr val="accent5">
              <a:lumMod val="40000"/>
              <a:lumOff val="60000"/>
            </a:schemeClr>
          </a:solidFill>
        </p:spPr>
        <p:txBody>
          <a:bodyPr wrap="square" rtlCol="0">
            <a:spAutoFit/>
          </a:bodyPr>
          <a:lstStyle/>
          <a:p>
            <a:r>
              <a:rPr lang="en-GB" sz="1800" dirty="0"/>
              <a:t>Which departments have the highest total salary allocation?</a:t>
            </a:r>
          </a:p>
        </p:txBody>
      </p:sp>
      <p:pic>
        <p:nvPicPr>
          <p:cNvPr id="6" name="Picture 5">
            <a:extLst>
              <a:ext uri="{FF2B5EF4-FFF2-40B4-BE49-F238E27FC236}">
                <a16:creationId xmlns:a16="http://schemas.microsoft.com/office/drawing/2014/main" id="{D11318AC-B390-5C46-7AF2-37A50E342CDB}"/>
              </a:ext>
            </a:extLst>
          </p:cNvPr>
          <p:cNvPicPr>
            <a:picLocks noChangeAspect="1"/>
          </p:cNvPicPr>
          <p:nvPr/>
        </p:nvPicPr>
        <p:blipFill>
          <a:blip r:embed="rId2"/>
          <a:stretch>
            <a:fillRect/>
          </a:stretch>
        </p:blipFill>
        <p:spPr>
          <a:xfrm>
            <a:off x="7193902" y="1940767"/>
            <a:ext cx="3171164" cy="2661557"/>
          </a:xfrm>
          <a:prstGeom prst="rect">
            <a:avLst/>
          </a:prstGeom>
          <a:effectLst>
            <a:glow rad="139700">
              <a:schemeClr val="accent1">
                <a:satMod val="175000"/>
                <a:alpha val="40000"/>
              </a:schemeClr>
            </a:glow>
          </a:effectLst>
        </p:spPr>
      </p:pic>
      <p:pic>
        <p:nvPicPr>
          <p:cNvPr id="8" name="Picture 7">
            <a:extLst>
              <a:ext uri="{FF2B5EF4-FFF2-40B4-BE49-F238E27FC236}">
                <a16:creationId xmlns:a16="http://schemas.microsoft.com/office/drawing/2014/main" id="{25D368C4-D27E-B58D-479C-B483306E992D}"/>
              </a:ext>
            </a:extLst>
          </p:cNvPr>
          <p:cNvPicPr>
            <a:picLocks noChangeAspect="1"/>
          </p:cNvPicPr>
          <p:nvPr/>
        </p:nvPicPr>
        <p:blipFill>
          <a:blip r:embed="rId3"/>
          <a:stretch>
            <a:fillRect/>
          </a:stretch>
        </p:blipFill>
        <p:spPr>
          <a:xfrm>
            <a:off x="886018" y="1940767"/>
            <a:ext cx="4563059" cy="3256384"/>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99919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B105C0-1317-5BB2-B684-5F338BC0F488}"/>
              </a:ext>
            </a:extLst>
          </p:cNvPr>
          <p:cNvSpPr txBox="1"/>
          <p:nvPr/>
        </p:nvSpPr>
        <p:spPr>
          <a:xfrm>
            <a:off x="220669" y="881277"/>
            <a:ext cx="5415021" cy="646331"/>
          </a:xfrm>
          <a:prstGeom prst="rect">
            <a:avLst/>
          </a:prstGeom>
          <a:solidFill>
            <a:schemeClr val="accent5">
              <a:lumMod val="40000"/>
              <a:lumOff val="60000"/>
            </a:schemeClr>
          </a:solidFill>
        </p:spPr>
        <p:txBody>
          <a:bodyPr wrap="square" rtlCol="0">
            <a:spAutoFit/>
          </a:bodyPr>
          <a:lstStyle/>
          <a:p>
            <a:r>
              <a:rPr lang="en-GB" sz="1800" dirty="0"/>
              <a:t>How many employees have at least one qualification listed?</a:t>
            </a:r>
          </a:p>
        </p:txBody>
      </p:sp>
      <p:sp>
        <p:nvSpPr>
          <p:cNvPr id="6" name="TextBox 5">
            <a:extLst>
              <a:ext uri="{FF2B5EF4-FFF2-40B4-BE49-F238E27FC236}">
                <a16:creationId xmlns:a16="http://schemas.microsoft.com/office/drawing/2014/main" id="{A82BC905-166E-66A1-829A-E1656F6C2D6C}"/>
              </a:ext>
            </a:extLst>
          </p:cNvPr>
          <p:cNvSpPr txBox="1"/>
          <p:nvPr/>
        </p:nvSpPr>
        <p:spPr>
          <a:xfrm>
            <a:off x="559835" y="326571"/>
            <a:ext cx="6214187" cy="400110"/>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rPr>
              <a:t>3. QUALIFICATION AND SKILLS ANALYSIS</a:t>
            </a:r>
          </a:p>
        </p:txBody>
      </p:sp>
      <p:pic>
        <p:nvPicPr>
          <p:cNvPr id="8" name="Picture 7">
            <a:extLst>
              <a:ext uri="{FF2B5EF4-FFF2-40B4-BE49-F238E27FC236}">
                <a16:creationId xmlns:a16="http://schemas.microsoft.com/office/drawing/2014/main" id="{C8D2805F-ECCB-ED4B-F71B-03FBE1F5D2DC}"/>
              </a:ext>
            </a:extLst>
          </p:cNvPr>
          <p:cNvPicPr>
            <a:picLocks noChangeAspect="1"/>
          </p:cNvPicPr>
          <p:nvPr/>
        </p:nvPicPr>
        <p:blipFill>
          <a:blip r:embed="rId2"/>
          <a:stretch>
            <a:fillRect/>
          </a:stretch>
        </p:blipFill>
        <p:spPr>
          <a:xfrm>
            <a:off x="507430" y="2120743"/>
            <a:ext cx="5128260" cy="1434220"/>
          </a:xfrm>
          <a:prstGeom prst="rect">
            <a:avLst/>
          </a:prstGeom>
          <a:ln>
            <a:solidFill>
              <a:schemeClr val="tx1"/>
            </a:solidFill>
          </a:ln>
          <a:effectLst>
            <a:glow rad="139700">
              <a:schemeClr val="accent1">
                <a:satMod val="175000"/>
                <a:alpha val="40000"/>
              </a:schemeClr>
            </a:glow>
          </a:effectLst>
        </p:spPr>
      </p:pic>
      <p:pic>
        <p:nvPicPr>
          <p:cNvPr id="10" name="Picture 9">
            <a:extLst>
              <a:ext uri="{FF2B5EF4-FFF2-40B4-BE49-F238E27FC236}">
                <a16:creationId xmlns:a16="http://schemas.microsoft.com/office/drawing/2014/main" id="{EE80F96A-87E8-DAE3-48EE-9784B9434069}"/>
              </a:ext>
            </a:extLst>
          </p:cNvPr>
          <p:cNvPicPr>
            <a:picLocks noChangeAspect="1"/>
          </p:cNvPicPr>
          <p:nvPr/>
        </p:nvPicPr>
        <p:blipFill>
          <a:blip r:embed="rId3"/>
          <a:stretch>
            <a:fillRect/>
          </a:stretch>
        </p:blipFill>
        <p:spPr>
          <a:xfrm>
            <a:off x="1630447" y="4148098"/>
            <a:ext cx="1821180" cy="1070746"/>
          </a:xfrm>
          <a:prstGeom prst="rect">
            <a:avLst/>
          </a:prstGeom>
          <a:ln>
            <a:solidFill>
              <a:schemeClr val="tx1"/>
            </a:solidFill>
          </a:ln>
          <a:effectLst>
            <a:glow rad="139700">
              <a:schemeClr val="accent1">
                <a:satMod val="175000"/>
                <a:alpha val="40000"/>
              </a:schemeClr>
            </a:glow>
          </a:effectLst>
        </p:spPr>
      </p:pic>
      <p:sp>
        <p:nvSpPr>
          <p:cNvPr id="11" name="TextBox 10">
            <a:extLst>
              <a:ext uri="{FF2B5EF4-FFF2-40B4-BE49-F238E27FC236}">
                <a16:creationId xmlns:a16="http://schemas.microsoft.com/office/drawing/2014/main" id="{2C15C954-EEEC-4A9D-ACA7-EAE622A1177B}"/>
              </a:ext>
            </a:extLst>
          </p:cNvPr>
          <p:cNvSpPr txBox="1"/>
          <p:nvPr/>
        </p:nvSpPr>
        <p:spPr>
          <a:xfrm>
            <a:off x="6556312" y="881277"/>
            <a:ext cx="5415021" cy="369332"/>
          </a:xfrm>
          <a:prstGeom prst="rect">
            <a:avLst/>
          </a:prstGeom>
          <a:solidFill>
            <a:schemeClr val="accent5">
              <a:lumMod val="40000"/>
              <a:lumOff val="60000"/>
            </a:schemeClr>
          </a:solidFill>
        </p:spPr>
        <p:txBody>
          <a:bodyPr wrap="square" rtlCol="0">
            <a:spAutoFit/>
          </a:bodyPr>
          <a:lstStyle/>
          <a:p>
            <a:r>
              <a:rPr lang="en-GB" sz="1800" dirty="0"/>
              <a:t>Which positions require the most qualifications?</a:t>
            </a:r>
          </a:p>
        </p:txBody>
      </p:sp>
      <p:pic>
        <p:nvPicPr>
          <p:cNvPr id="13" name="Picture 12">
            <a:extLst>
              <a:ext uri="{FF2B5EF4-FFF2-40B4-BE49-F238E27FC236}">
                <a16:creationId xmlns:a16="http://schemas.microsoft.com/office/drawing/2014/main" id="{0D2DD691-7476-3A5B-9C48-5E44964672D0}"/>
              </a:ext>
            </a:extLst>
          </p:cNvPr>
          <p:cNvPicPr>
            <a:picLocks noChangeAspect="1"/>
          </p:cNvPicPr>
          <p:nvPr/>
        </p:nvPicPr>
        <p:blipFill>
          <a:blip r:embed="rId4"/>
          <a:stretch>
            <a:fillRect/>
          </a:stretch>
        </p:blipFill>
        <p:spPr>
          <a:xfrm>
            <a:off x="7287206" y="1828800"/>
            <a:ext cx="4133464" cy="1819469"/>
          </a:xfrm>
          <a:prstGeom prst="rect">
            <a:avLst/>
          </a:prstGeom>
          <a:ln>
            <a:solidFill>
              <a:schemeClr val="tx1"/>
            </a:solidFill>
          </a:ln>
          <a:effectLst>
            <a:glow rad="139700">
              <a:schemeClr val="accent1">
                <a:satMod val="175000"/>
                <a:alpha val="40000"/>
              </a:schemeClr>
            </a:glow>
          </a:effectLst>
        </p:spPr>
      </p:pic>
      <p:pic>
        <p:nvPicPr>
          <p:cNvPr id="15" name="Picture 14">
            <a:extLst>
              <a:ext uri="{FF2B5EF4-FFF2-40B4-BE49-F238E27FC236}">
                <a16:creationId xmlns:a16="http://schemas.microsoft.com/office/drawing/2014/main" id="{856D244F-0BAC-BC86-07C9-097707A260A6}"/>
              </a:ext>
            </a:extLst>
          </p:cNvPr>
          <p:cNvPicPr>
            <a:picLocks noChangeAspect="1"/>
          </p:cNvPicPr>
          <p:nvPr/>
        </p:nvPicPr>
        <p:blipFill>
          <a:blip r:embed="rId5"/>
          <a:stretch>
            <a:fillRect/>
          </a:stretch>
        </p:blipFill>
        <p:spPr>
          <a:xfrm>
            <a:off x="7287206" y="4195275"/>
            <a:ext cx="2377440" cy="1515060"/>
          </a:xfrm>
          <a:prstGeom prst="rect">
            <a:avLst/>
          </a:prstGeom>
          <a:ln>
            <a:solidFill>
              <a:schemeClr val="tx1"/>
            </a:solidFill>
          </a:ln>
          <a:effectLst>
            <a:glow rad="139700">
              <a:schemeClr val="accent1">
                <a:satMod val="175000"/>
                <a:alpha val="40000"/>
              </a:schemeClr>
            </a:glow>
          </a:effectLst>
        </p:spPr>
      </p:pic>
    </p:spTree>
    <p:extLst>
      <p:ext uri="{BB962C8B-B14F-4D97-AF65-F5344CB8AC3E}">
        <p14:creationId xmlns:p14="http://schemas.microsoft.com/office/powerpoint/2010/main" val="65724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7B1FEF-2BA2-932F-0E61-FB31EDDFA125}"/>
              </a:ext>
            </a:extLst>
          </p:cNvPr>
          <p:cNvSpPr txBox="1"/>
          <p:nvPr/>
        </p:nvSpPr>
        <p:spPr>
          <a:xfrm>
            <a:off x="248661" y="424077"/>
            <a:ext cx="6534694" cy="369332"/>
          </a:xfrm>
          <a:prstGeom prst="rect">
            <a:avLst/>
          </a:prstGeom>
          <a:solidFill>
            <a:schemeClr val="accent5">
              <a:lumMod val="40000"/>
              <a:lumOff val="60000"/>
            </a:schemeClr>
          </a:solidFill>
        </p:spPr>
        <p:txBody>
          <a:bodyPr wrap="square" rtlCol="0">
            <a:spAutoFit/>
          </a:bodyPr>
          <a:lstStyle/>
          <a:p>
            <a:r>
              <a:rPr lang="en-GB" sz="1800" dirty="0"/>
              <a:t>Which employees have the highest number of qualifications?</a:t>
            </a:r>
          </a:p>
        </p:txBody>
      </p:sp>
      <p:pic>
        <p:nvPicPr>
          <p:cNvPr id="4" name="Picture 3">
            <a:extLst>
              <a:ext uri="{FF2B5EF4-FFF2-40B4-BE49-F238E27FC236}">
                <a16:creationId xmlns:a16="http://schemas.microsoft.com/office/drawing/2014/main" id="{9E05F40C-C758-F544-CF8A-BA9F00D01FED}"/>
              </a:ext>
            </a:extLst>
          </p:cNvPr>
          <p:cNvPicPr>
            <a:picLocks noChangeAspect="1"/>
          </p:cNvPicPr>
          <p:nvPr/>
        </p:nvPicPr>
        <p:blipFill>
          <a:blip r:embed="rId3"/>
          <a:stretch>
            <a:fillRect/>
          </a:stretch>
        </p:blipFill>
        <p:spPr>
          <a:xfrm>
            <a:off x="407280" y="2033606"/>
            <a:ext cx="5845239" cy="2790787"/>
          </a:xfrm>
          <a:prstGeom prst="rect">
            <a:avLst/>
          </a:prstGeom>
          <a:ln>
            <a:solidFill>
              <a:schemeClr val="tx1">
                <a:lumMod val="95000"/>
                <a:lumOff val="5000"/>
              </a:schemeClr>
            </a:solidFill>
          </a:ln>
          <a:effectLst>
            <a:glow rad="139700">
              <a:schemeClr val="accent1">
                <a:satMod val="175000"/>
                <a:alpha val="40000"/>
              </a:schemeClr>
            </a:glow>
          </a:effectLst>
        </p:spPr>
      </p:pic>
      <p:pic>
        <p:nvPicPr>
          <p:cNvPr id="6" name="Picture 5">
            <a:extLst>
              <a:ext uri="{FF2B5EF4-FFF2-40B4-BE49-F238E27FC236}">
                <a16:creationId xmlns:a16="http://schemas.microsoft.com/office/drawing/2014/main" id="{E42CC7E7-C979-DDAD-0313-5BEECF2646CE}"/>
              </a:ext>
            </a:extLst>
          </p:cNvPr>
          <p:cNvPicPr>
            <a:picLocks noChangeAspect="1"/>
          </p:cNvPicPr>
          <p:nvPr/>
        </p:nvPicPr>
        <p:blipFill>
          <a:blip r:embed="rId4"/>
          <a:stretch>
            <a:fillRect/>
          </a:stretch>
        </p:blipFill>
        <p:spPr>
          <a:xfrm>
            <a:off x="7597839" y="2517011"/>
            <a:ext cx="3608225" cy="1823978"/>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84354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41FDB-22E6-4525-262F-7CF5CB372C28}"/>
              </a:ext>
            </a:extLst>
          </p:cNvPr>
          <p:cNvSpPr txBox="1"/>
          <p:nvPr/>
        </p:nvSpPr>
        <p:spPr>
          <a:xfrm>
            <a:off x="559835" y="326571"/>
            <a:ext cx="6214187" cy="400110"/>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rPr>
              <a:t>4. LEAVE AND ABSENCE PATTERNS</a:t>
            </a:r>
          </a:p>
        </p:txBody>
      </p:sp>
      <p:sp>
        <p:nvSpPr>
          <p:cNvPr id="3" name="TextBox 2">
            <a:extLst>
              <a:ext uri="{FF2B5EF4-FFF2-40B4-BE49-F238E27FC236}">
                <a16:creationId xmlns:a16="http://schemas.microsoft.com/office/drawing/2014/main" id="{EA2F1ED9-3809-D176-3721-D8F6EDDAEDA4}"/>
              </a:ext>
            </a:extLst>
          </p:cNvPr>
          <p:cNvSpPr txBox="1"/>
          <p:nvPr/>
        </p:nvSpPr>
        <p:spPr>
          <a:xfrm>
            <a:off x="559835" y="924268"/>
            <a:ext cx="6534694" cy="369332"/>
          </a:xfrm>
          <a:prstGeom prst="rect">
            <a:avLst/>
          </a:prstGeom>
          <a:solidFill>
            <a:schemeClr val="accent5">
              <a:lumMod val="40000"/>
              <a:lumOff val="60000"/>
            </a:schemeClr>
          </a:solidFill>
        </p:spPr>
        <p:txBody>
          <a:bodyPr wrap="square" rtlCol="0">
            <a:spAutoFit/>
          </a:bodyPr>
          <a:lstStyle/>
          <a:p>
            <a:r>
              <a:rPr lang="en-GB" sz="1800" dirty="0"/>
              <a:t>Which year had the most employees taking leaves?</a:t>
            </a:r>
          </a:p>
        </p:txBody>
      </p:sp>
      <p:pic>
        <p:nvPicPr>
          <p:cNvPr id="5" name="Picture 4">
            <a:extLst>
              <a:ext uri="{FF2B5EF4-FFF2-40B4-BE49-F238E27FC236}">
                <a16:creationId xmlns:a16="http://schemas.microsoft.com/office/drawing/2014/main" id="{A41EE2BD-EC3A-DF56-857D-E31D6802BA9D}"/>
              </a:ext>
            </a:extLst>
          </p:cNvPr>
          <p:cNvPicPr>
            <a:picLocks noChangeAspect="1"/>
          </p:cNvPicPr>
          <p:nvPr/>
        </p:nvPicPr>
        <p:blipFill>
          <a:blip r:embed="rId2"/>
          <a:stretch>
            <a:fillRect/>
          </a:stretch>
        </p:blipFill>
        <p:spPr>
          <a:xfrm>
            <a:off x="559835" y="1879180"/>
            <a:ext cx="5536165" cy="2362355"/>
          </a:xfrm>
          <a:prstGeom prst="rect">
            <a:avLst/>
          </a:prstGeom>
          <a:effectLst>
            <a:glow rad="101600">
              <a:schemeClr val="accent1">
                <a:satMod val="175000"/>
                <a:alpha val="40000"/>
              </a:schemeClr>
            </a:glow>
          </a:effectLst>
        </p:spPr>
      </p:pic>
      <p:pic>
        <p:nvPicPr>
          <p:cNvPr id="7" name="Picture 6">
            <a:extLst>
              <a:ext uri="{FF2B5EF4-FFF2-40B4-BE49-F238E27FC236}">
                <a16:creationId xmlns:a16="http://schemas.microsoft.com/office/drawing/2014/main" id="{4C50BDD2-7306-D688-8845-856DCD006335}"/>
              </a:ext>
            </a:extLst>
          </p:cNvPr>
          <p:cNvPicPr>
            <a:picLocks noChangeAspect="1"/>
          </p:cNvPicPr>
          <p:nvPr/>
        </p:nvPicPr>
        <p:blipFill>
          <a:blip r:embed="rId3"/>
          <a:stretch>
            <a:fillRect/>
          </a:stretch>
        </p:blipFill>
        <p:spPr>
          <a:xfrm>
            <a:off x="7418070" y="4344171"/>
            <a:ext cx="3032216" cy="1627725"/>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267070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963C78-519C-32CB-4449-5B89CB310E9F}"/>
              </a:ext>
            </a:extLst>
          </p:cNvPr>
          <p:cNvPicPr>
            <a:picLocks noChangeAspect="1"/>
          </p:cNvPicPr>
          <p:nvPr/>
        </p:nvPicPr>
        <p:blipFill>
          <a:blip r:embed="rId2"/>
          <a:stretch>
            <a:fillRect/>
          </a:stretch>
        </p:blipFill>
        <p:spPr>
          <a:xfrm>
            <a:off x="1100389" y="1775537"/>
            <a:ext cx="4908524" cy="2488552"/>
          </a:xfrm>
          <a:prstGeom prst="rect">
            <a:avLst/>
          </a:prstGeom>
          <a:effectLst>
            <a:glow rad="139700">
              <a:schemeClr val="accent1">
                <a:satMod val="175000"/>
                <a:alpha val="40000"/>
              </a:schemeClr>
            </a:glow>
          </a:effectLst>
        </p:spPr>
      </p:pic>
      <p:pic>
        <p:nvPicPr>
          <p:cNvPr id="5" name="Picture 4">
            <a:extLst>
              <a:ext uri="{FF2B5EF4-FFF2-40B4-BE49-F238E27FC236}">
                <a16:creationId xmlns:a16="http://schemas.microsoft.com/office/drawing/2014/main" id="{BF678C3E-802B-F66F-4E90-054E8DF1C01A}"/>
              </a:ext>
            </a:extLst>
          </p:cNvPr>
          <p:cNvPicPr>
            <a:picLocks noChangeAspect="1"/>
          </p:cNvPicPr>
          <p:nvPr/>
        </p:nvPicPr>
        <p:blipFill>
          <a:blip r:embed="rId3"/>
          <a:stretch>
            <a:fillRect/>
          </a:stretch>
        </p:blipFill>
        <p:spPr>
          <a:xfrm>
            <a:off x="7843080" y="4770664"/>
            <a:ext cx="2887980" cy="1104900"/>
          </a:xfrm>
          <a:prstGeom prst="rect">
            <a:avLst/>
          </a:prstGeom>
          <a:effectLst>
            <a:glow rad="139700">
              <a:schemeClr val="accent1">
                <a:satMod val="175000"/>
                <a:alpha val="40000"/>
              </a:schemeClr>
            </a:glow>
          </a:effectLst>
        </p:spPr>
      </p:pic>
      <p:sp>
        <p:nvSpPr>
          <p:cNvPr id="6" name="TextBox 5">
            <a:extLst>
              <a:ext uri="{FF2B5EF4-FFF2-40B4-BE49-F238E27FC236}">
                <a16:creationId xmlns:a16="http://schemas.microsoft.com/office/drawing/2014/main" id="{890CC678-EECD-0BC6-EBD2-6BDA32291F46}"/>
              </a:ext>
            </a:extLst>
          </p:cNvPr>
          <p:cNvSpPr txBox="1"/>
          <p:nvPr/>
        </p:nvSpPr>
        <p:spPr>
          <a:xfrm>
            <a:off x="287304" y="377423"/>
            <a:ext cx="6534694" cy="369332"/>
          </a:xfrm>
          <a:prstGeom prst="rect">
            <a:avLst/>
          </a:prstGeom>
          <a:solidFill>
            <a:schemeClr val="accent5">
              <a:lumMod val="40000"/>
              <a:lumOff val="60000"/>
            </a:schemeClr>
          </a:solidFill>
        </p:spPr>
        <p:txBody>
          <a:bodyPr wrap="square" rtlCol="0">
            <a:spAutoFit/>
          </a:bodyPr>
          <a:lstStyle/>
          <a:p>
            <a:r>
              <a:rPr lang="en-GB" sz="1800" dirty="0"/>
              <a:t>Which employees have taken the most leaves?</a:t>
            </a:r>
          </a:p>
        </p:txBody>
      </p:sp>
    </p:spTree>
    <p:extLst>
      <p:ext uri="{BB962C8B-B14F-4D97-AF65-F5344CB8AC3E}">
        <p14:creationId xmlns:p14="http://schemas.microsoft.com/office/powerpoint/2010/main" val="302153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803158-75AE-72FB-D745-20E3C8EBF8D2}"/>
              </a:ext>
            </a:extLst>
          </p:cNvPr>
          <p:cNvSpPr txBox="1"/>
          <p:nvPr/>
        </p:nvSpPr>
        <p:spPr>
          <a:xfrm>
            <a:off x="522512" y="335902"/>
            <a:ext cx="6214187" cy="400110"/>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rPr>
              <a:t>5. PAYROLL AND COMPENSATION ANALYSIS</a:t>
            </a:r>
          </a:p>
        </p:txBody>
      </p:sp>
      <p:sp>
        <p:nvSpPr>
          <p:cNvPr id="3" name="TextBox 2">
            <a:extLst>
              <a:ext uri="{FF2B5EF4-FFF2-40B4-BE49-F238E27FC236}">
                <a16:creationId xmlns:a16="http://schemas.microsoft.com/office/drawing/2014/main" id="{5BF8B3EB-D8AD-BAE4-4740-D2A4A7BBB1C4}"/>
              </a:ext>
            </a:extLst>
          </p:cNvPr>
          <p:cNvSpPr txBox="1"/>
          <p:nvPr/>
        </p:nvSpPr>
        <p:spPr>
          <a:xfrm>
            <a:off x="522512" y="1086549"/>
            <a:ext cx="6534694" cy="369332"/>
          </a:xfrm>
          <a:prstGeom prst="rect">
            <a:avLst/>
          </a:prstGeom>
          <a:solidFill>
            <a:schemeClr val="accent5">
              <a:lumMod val="40000"/>
              <a:lumOff val="60000"/>
            </a:schemeClr>
          </a:solidFill>
        </p:spPr>
        <p:txBody>
          <a:bodyPr wrap="square" rtlCol="0">
            <a:spAutoFit/>
          </a:bodyPr>
          <a:lstStyle/>
          <a:p>
            <a:r>
              <a:rPr lang="en-GB" sz="1800" dirty="0"/>
              <a:t>What is the average bonus given per department?</a:t>
            </a:r>
          </a:p>
        </p:txBody>
      </p:sp>
      <p:pic>
        <p:nvPicPr>
          <p:cNvPr id="5" name="Picture 4">
            <a:extLst>
              <a:ext uri="{FF2B5EF4-FFF2-40B4-BE49-F238E27FC236}">
                <a16:creationId xmlns:a16="http://schemas.microsoft.com/office/drawing/2014/main" id="{66750118-C8A9-A26A-589F-C77C5006B1FD}"/>
              </a:ext>
            </a:extLst>
          </p:cNvPr>
          <p:cNvPicPr>
            <a:picLocks noChangeAspect="1"/>
          </p:cNvPicPr>
          <p:nvPr/>
        </p:nvPicPr>
        <p:blipFill>
          <a:blip r:embed="rId2"/>
          <a:stretch>
            <a:fillRect/>
          </a:stretch>
        </p:blipFill>
        <p:spPr>
          <a:xfrm>
            <a:off x="984766" y="1959428"/>
            <a:ext cx="5111233" cy="2239347"/>
          </a:xfrm>
          <a:prstGeom prst="rect">
            <a:avLst/>
          </a:prstGeom>
          <a:effectLst>
            <a:glow rad="101600">
              <a:schemeClr val="accent1">
                <a:satMod val="175000"/>
                <a:alpha val="40000"/>
              </a:schemeClr>
            </a:glow>
          </a:effectLst>
        </p:spPr>
      </p:pic>
      <p:pic>
        <p:nvPicPr>
          <p:cNvPr id="7" name="Picture 6">
            <a:extLst>
              <a:ext uri="{FF2B5EF4-FFF2-40B4-BE49-F238E27FC236}">
                <a16:creationId xmlns:a16="http://schemas.microsoft.com/office/drawing/2014/main" id="{5B13B76C-B4EB-E24A-A1AA-37017401DBEF}"/>
              </a:ext>
            </a:extLst>
          </p:cNvPr>
          <p:cNvPicPr>
            <a:picLocks noChangeAspect="1"/>
          </p:cNvPicPr>
          <p:nvPr/>
        </p:nvPicPr>
        <p:blipFill>
          <a:blip r:embed="rId3"/>
          <a:stretch>
            <a:fillRect/>
          </a:stretch>
        </p:blipFill>
        <p:spPr>
          <a:xfrm>
            <a:off x="7057206" y="4198775"/>
            <a:ext cx="2991863" cy="1875454"/>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231756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534547-BD41-5262-9324-DDF9DC38DA41}"/>
              </a:ext>
            </a:extLst>
          </p:cNvPr>
          <p:cNvSpPr txBox="1"/>
          <p:nvPr/>
        </p:nvSpPr>
        <p:spPr>
          <a:xfrm>
            <a:off x="494521" y="386754"/>
            <a:ext cx="6534694" cy="369332"/>
          </a:xfrm>
          <a:prstGeom prst="rect">
            <a:avLst/>
          </a:prstGeom>
          <a:solidFill>
            <a:schemeClr val="accent5">
              <a:lumMod val="40000"/>
              <a:lumOff val="60000"/>
            </a:schemeClr>
          </a:solidFill>
        </p:spPr>
        <p:txBody>
          <a:bodyPr wrap="square" rtlCol="0">
            <a:spAutoFit/>
          </a:bodyPr>
          <a:lstStyle/>
          <a:p>
            <a:r>
              <a:rPr lang="en-GB" sz="1800" dirty="0"/>
              <a:t>Which department receives the highest total bonuses?</a:t>
            </a:r>
          </a:p>
        </p:txBody>
      </p:sp>
      <p:pic>
        <p:nvPicPr>
          <p:cNvPr id="4" name="Picture 3">
            <a:extLst>
              <a:ext uri="{FF2B5EF4-FFF2-40B4-BE49-F238E27FC236}">
                <a16:creationId xmlns:a16="http://schemas.microsoft.com/office/drawing/2014/main" id="{23112140-F18A-EA3B-2430-04C87BD50399}"/>
              </a:ext>
            </a:extLst>
          </p:cNvPr>
          <p:cNvPicPr>
            <a:picLocks noChangeAspect="1"/>
          </p:cNvPicPr>
          <p:nvPr/>
        </p:nvPicPr>
        <p:blipFill>
          <a:blip r:embed="rId2"/>
          <a:stretch>
            <a:fillRect/>
          </a:stretch>
        </p:blipFill>
        <p:spPr>
          <a:xfrm>
            <a:off x="1083595" y="1334278"/>
            <a:ext cx="4878666" cy="2612571"/>
          </a:xfrm>
          <a:prstGeom prst="rect">
            <a:avLst/>
          </a:prstGeom>
          <a:effectLst>
            <a:glow rad="101600">
              <a:schemeClr val="accent1">
                <a:satMod val="175000"/>
                <a:alpha val="40000"/>
              </a:schemeClr>
            </a:glow>
          </a:effectLst>
        </p:spPr>
      </p:pic>
      <p:pic>
        <p:nvPicPr>
          <p:cNvPr id="6" name="Picture 5">
            <a:extLst>
              <a:ext uri="{FF2B5EF4-FFF2-40B4-BE49-F238E27FC236}">
                <a16:creationId xmlns:a16="http://schemas.microsoft.com/office/drawing/2014/main" id="{4352D61C-E74F-B8D6-E6A9-4C7426E57931}"/>
              </a:ext>
            </a:extLst>
          </p:cNvPr>
          <p:cNvPicPr>
            <a:picLocks noChangeAspect="1"/>
          </p:cNvPicPr>
          <p:nvPr/>
        </p:nvPicPr>
        <p:blipFill>
          <a:blip r:embed="rId3"/>
          <a:stretch>
            <a:fillRect/>
          </a:stretch>
        </p:blipFill>
        <p:spPr>
          <a:xfrm>
            <a:off x="7029215" y="3946849"/>
            <a:ext cx="2369355" cy="1492898"/>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316643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8000" t="8000" r="8000" b="8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5B58E-C7C6-8FDF-D749-12C59BC112CB}"/>
              </a:ext>
            </a:extLst>
          </p:cNvPr>
          <p:cNvSpPr txBox="1"/>
          <p:nvPr/>
        </p:nvSpPr>
        <p:spPr>
          <a:xfrm>
            <a:off x="597156" y="382555"/>
            <a:ext cx="6214187" cy="523220"/>
          </a:xfrm>
          <a:prstGeom prst="rect">
            <a:avLst/>
          </a:prstGeom>
          <a:noFill/>
        </p:spPr>
        <p:txBody>
          <a:bodyPr wrap="square" rtlCol="0">
            <a:spAutoFit/>
          </a:bodyPr>
          <a:lstStyle/>
          <a:p>
            <a:r>
              <a:rPr lang="en-GB" sz="2800" dirty="0">
                <a:effectLst>
                  <a:outerShdw blurRad="38100" dist="38100" dir="2700000" algn="tl">
                    <a:srgbClr val="000000">
                      <a:alpha val="43137"/>
                    </a:srgbClr>
                  </a:outerShdw>
                </a:effectLst>
              </a:rPr>
              <a:t>Conclusion</a:t>
            </a:r>
            <a:endParaRPr lang="en-IN" sz="28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5E2C97DC-1C5C-8FA2-6D42-84A412D372A1}"/>
              </a:ext>
            </a:extLst>
          </p:cNvPr>
          <p:cNvSpPr txBox="1"/>
          <p:nvPr/>
        </p:nvSpPr>
        <p:spPr>
          <a:xfrm>
            <a:off x="737118" y="1129003"/>
            <a:ext cx="5624771" cy="1477328"/>
          </a:xfrm>
          <a:prstGeom prst="rect">
            <a:avLst/>
          </a:prstGeom>
          <a:noFill/>
        </p:spPr>
        <p:txBody>
          <a:bodyPr wrap="square" rtlCol="0">
            <a:spAutoFit/>
          </a:bodyPr>
          <a:lstStyle/>
          <a:p>
            <a:r>
              <a:rPr lang="en-GB" sz="1800" dirty="0"/>
              <a:t>The Organization is using SQL queries to monitor and </a:t>
            </a:r>
            <a:r>
              <a:rPr lang="en-GB" sz="1800" dirty="0" err="1"/>
              <a:t>analyze</a:t>
            </a:r>
            <a:r>
              <a:rPr lang="en-GB" sz="1800" dirty="0"/>
              <a:t> monthly payroll spending, bonus distribution across departments based on employee performance</a:t>
            </a:r>
            <a:r>
              <a:rPr lang="en-IN" sz="1800" dirty="0"/>
              <a:t> &amp; the financial impact of employee on the profit of organization</a:t>
            </a:r>
            <a:endParaRPr lang="en-GB" sz="1800" dirty="0"/>
          </a:p>
        </p:txBody>
      </p:sp>
    </p:spTree>
    <p:extLst>
      <p:ext uri="{BB962C8B-B14F-4D97-AF65-F5344CB8AC3E}">
        <p14:creationId xmlns:p14="http://schemas.microsoft.com/office/powerpoint/2010/main" val="290271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2" name="Picture 1">
            <a:extLst>
              <a:ext uri="{FF2B5EF4-FFF2-40B4-BE49-F238E27FC236}">
                <a16:creationId xmlns:a16="http://schemas.microsoft.com/office/drawing/2014/main" id="{3E0F0DFA-6971-12E2-36EA-684F7DFD5596}"/>
              </a:ext>
            </a:extLst>
          </p:cNvPr>
          <p:cNvPicPr>
            <a:picLocks noChangeAspect="1"/>
          </p:cNvPicPr>
          <p:nvPr/>
        </p:nvPicPr>
        <p:blipFill>
          <a:blip r:embed="rId3"/>
          <a:stretch>
            <a:fillRect/>
          </a:stretch>
        </p:blipFill>
        <p:spPr>
          <a:xfrm>
            <a:off x="2509621" y="1464907"/>
            <a:ext cx="7172758" cy="3712418"/>
          </a:xfrm>
          <a:prstGeom prst="rect">
            <a:avLst/>
          </a:prstGeom>
          <a:effectLst>
            <a:innerShdw blurRad="63500" dist="50800" dir="2700000">
              <a:prstClr val="black">
                <a:alpha val="50000"/>
              </a:prstClr>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14CA9D-5574-C0D9-C301-F6216051A3B0}"/>
              </a:ext>
            </a:extLst>
          </p:cNvPr>
          <p:cNvSpPr txBox="1"/>
          <p:nvPr/>
        </p:nvSpPr>
        <p:spPr>
          <a:xfrm>
            <a:off x="342900" y="1465490"/>
            <a:ext cx="11478986" cy="3183436"/>
          </a:xfrm>
          <a:prstGeom prst="rect">
            <a:avLst/>
          </a:prstGeom>
          <a:noFill/>
        </p:spPr>
        <p:txBody>
          <a:bodyPr wrap="square">
            <a:spAutoFit/>
          </a:bodyPr>
          <a:lstStyle/>
          <a:p>
            <a:pPr marL="457200" marR="0" lvl="0" indent="-342900" algn="l" defTabSz="914400" rtl="0" eaLnBrk="1" fontAlgn="auto" latinLnBrk="0" hangingPunct="1">
              <a:lnSpc>
                <a:spcPct val="90000"/>
              </a:lnSpc>
              <a:spcBef>
                <a:spcPts val="1000"/>
              </a:spcBef>
              <a:spcAft>
                <a:spcPts val="0"/>
              </a:spcAft>
              <a:buClr>
                <a:prstClr val="black"/>
              </a:buClr>
              <a:buSzPts val="1800"/>
              <a:buFont typeface="Wingdings" panose="05000000000000000000" pitchFamily="2" charset="2"/>
              <a:buChar char="Ø"/>
              <a:tabLst/>
              <a:defRPr/>
            </a:pPr>
            <a:r>
              <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Calibri"/>
              </a:rPr>
              <a:t>Good [morning/afternoon], Myself Sarthak Baravkar, and I’m currently pursuing  a </a:t>
            </a:r>
            <a:r>
              <a:rPr kumimoji="0" lang="en-GB" sz="1600" b="0" i="0" u="none" strike="noStrike" kern="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sym typeface="Calibri"/>
              </a:rPr>
              <a:t>B.Tech</a:t>
            </a:r>
            <a:r>
              <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Calibri"/>
              </a:rPr>
              <a:t> degree in Artificial Intelligence and Data Science at Savitribai Phule Pune University.</a:t>
            </a:r>
          </a:p>
          <a:p>
            <a:pPr marL="114300" marR="0" lvl="0" indent="0" algn="l" defTabSz="914400" rtl="0" eaLnBrk="1" fontAlgn="auto" latinLnBrk="0" hangingPunct="1">
              <a:lnSpc>
                <a:spcPct val="90000"/>
              </a:lnSpc>
              <a:spcBef>
                <a:spcPts val="1000"/>
              </a:spcBef>
              <a:spcAft>
                <a:spcPts val="0"/>
              </a:spcAft>
              <a:buClr>
                <a:prstClr val="black"/>
              </a:buClr>
              <a:buSzPts val="1800"/>
              <a:buFont typeface="Arial"/>
              <a:buNone/>
              <a:tabLst/>
              <a:defRPr/>
            </a:pPr>
            <a:endPar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Calibri"/>
            </a:endParaRPr>
          </a:p>
          <a:p>
            <a:pPr marL="114300" marR="0" lvl="0" indent="0" algn="l" defTabSz="914400" rtl="0" eaLnBrk="1" fontAlgn="auto" latinLnBrk="0" hangingPunct="1">
              <a:lnSpc>
                <a:spcPct val="90000"/>
              </a:lnSpc>
              <a:spcBef>
                <a:spcPts val="1000"/>
              </a:spcBef>
              <a:spcAft>
                <a:spcPts val="0"/>
              </a:spcAft>
              <a:buClr>
                <a:prstClr val="black"/>
              </a:buClr>
              <a:buSzPts val="1800"/>
              <a:buFont typeface="Arial"/>
              <a:buNone/>
              <a:tabLst/>
              <a:defRPr/>
            </a:pPr>
            <a:endParaRPr lang="en-GB" sz="1600" dirty="0">
              <a:solidFill>
                <a:prstClr val="black"/>
              </a:solidFill>
              <a:latin typeface="Arial" panose="020B0604020202020204" pitchFamily="34" charset="0"/>
              <a:cs typeface="Arial" panose="020B0604020202020204" pitchFamily="34" charset="0"/>
              <a:sym typeface="Calibri"/>
            </a:endParaRPr>
          </a:p>
          <a:p>
            <a:pPr marL="114300" marR="0" lvl="0" indent="0" algn="l" defTabSz="914400" rtl="0" eaLnBrk="1" fontAlgn="auto" latinLnBrk="0" hangingPunct="1">
              <a:lnSpc>
                <a:spcPct val="90000"/>
              </a:lnSpc>
              <a:spcBef>
                <a:spcPts val="1000"/>
              </a:spcBef>
              <a:spcAft>
                <a:spcPts val="0"/>
              </a:spcAft>
              <a:buClr>
                <a:prstClr val="black"/>
              </a:buClr>
              <a:buSzPts val="1800"/>
              <a:buFont typeface="Arial"/>
              <a:buNone/>
              <a:tabLst/>
              <a:defRPr/>
            </a:pPr>
            <a:r>
              <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Calibri"/>
              </a:rPr>
              <a:t>I choose to learn data science because it allows me to uncover valuable insights from data ,</a:t>
            </a:r>
            <a:r>
              <a:rPr kumimoji="0" lang="en-GB" sz="1600" b="0" i="0" u="none" strike="noStrike" kern="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sym typeface="Calibri"/>
              </a:rPr>
              <a:t>slove</a:t>
            </a:r>
            <a:r>
              <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Calibri"/>
              </a:rPr>
              <a:t> real world problems using data driven decision skills that are high demand across industries.</a:t>
            </a:r>
          </a:p>
          <a:p>
            <a:pPr marL="114300" marR="0" lvl="0" indent="0" algn="l" defTabSz="914400" rtl="0" eaLnBrk="1" fontAlgn="auto" latinLnBrk="0" hangingPunct="1">
              <a:lnSpc>
                <a:spcPct val="90000"/>
              </a:lnSpc>
              <a:spcBef>
                <a:spcPts val="1000"/>
              </a:spcBef>
              <a:spcAft>
                <a:spcPts val="0"/>
              </a:spcAft>
              <a:buClr>
                <a:prstClr val="black"/>
              </a:buClr>
              <a:buSzPts val="1800"/>
              <a:buFont typeface="Arial"/>
              <a:buNone/>
              <a:tabLst/>
              <a:defRPr/>
            </a:pPr>
            <a:endPar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Calibri"/>
            </a:endParaRPr>
          </a:p>
          <a:p>
            <a:pPr marL="114300" marR="0" lvl="0" indent="0" algn="l" defTabSz="914400" rtl="0" eaLnBrk="1" fontAlgn="auto" latinLnBrk="0" hangingPunct="1">
              <a:lnSpc>
                <a:spcPct val="90000"/>
              </a:lnSpc>
              <a:spcBef>
                <a:spcPts val="1000"/>
              </a:spcBef>
              <a:spcAft>
                <a:spcPts val="0"/>
              </a:spcAft>
              <a:buClr>
                <a:prstClr val="black"/>
              </a:buClr>
              <a:buSzPts val="1800"/>
              <a:buFont typeface="Arial"/>
              <a:buNone/>
              <a:tabLst/>
              <a:defRPr/>
            </a:pPr>
            <a:endParaRPr lang="en-GB" sz="1600" dirty="0">
              <a:solidFill>
                <a:prstClr val="black"/>
              </a:solidFill>
              <a:latin typeface="Arial" panose="020B0604020202020204" pitchFamily="34" charset="0"/>
              <a:cs typeface="Arial" panose="020B0604020202020204" pitchFamily="34" charset="0"/>
              <a:sym typeface="Calibri"/>
            </a:endParaRPr>
          </a:p>
          <a:p>
            <a:r>
              <a:rPr kumimoji="0" lang="en-GB" sz="1600" b="0" i="0" u="none" strike="noStrike" kern="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sym typeface="Calibri"/>
              </a:rPr>
              <a:t>Linkedin</a:t>
            </a:r>
            <a:r>
              <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Calibri"/>
              </a:rPr>
              <a:t>:</a:t>
            </a:r>
            <a:endParaRPr lang="en-IN" dirty="0"/>
          </a:p>
          <a:p>
            <a:r>
              <a:rPr lang="en-IN" dirty="0"/>
              <a:t> https://www.linkedin.com/in/sarthak-baravkar-397795248/ </a:t>
            </a:r>
          </a:p>
          <a:p>
            <a:endPar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Calibri"/>
            </a:endParaRPr>
          </a:p>
        </p:txBody>
      </p:sp>
      <p:sp>
        <p:nvSpPr>
          <p:cNvPr id="5" name="TextBox 4">
            <a:extLst>
              <a:ext uri="{FF2B5EF4-FFF2-40B4-BE49-F238E27FC236}">
                <a16:creationId xmlns:a16="http://schemas.microsoft.com/office/drawing/2014/main" id="{9979BE24-B37B-A0AB-E1D4-089218EB0D20}"/>
              </a:ext>
            </a:extLst>
          </p:cNvPr>
          <p:cNvSpPr txBox="1"/>
          <p:nvPr/>
        </p:nvSpPr>
        <p:spPr>
          <a:xfrm>
            <a:off x="342900" y="281311"/>
            <a:ext cx="6097554" cy="491738"/>
          </a:xfrm>
          <a:prstGeom prst="rect">
            <a:avLst/>
          </a:prstGeom>
          <a:noFill/>
        </p:spPr>
        <p:txBody>
          <a:bodyPr wrap="square">
            <a:spAutoFit/>
          </a:bodyPr>
          <a:lstStyle/>
          <a:p>
            <a:pPr marL="0" marR="0" lvl="0" indent="0" algn="l" defTabSz="914400" rtl="0" eaLnBrk="1" fontAlgn="auto" latinLnBrk="0" hangingPunct="1">
              <a:lnSpc>
                <a:spcPct val="80000"/>
              </a:lnSpc>
              <a:spcBef>
                <a:spcPts val="0"/>
              </a:spcBef>
              <a:spcAft>
                <a:spcPts val="0"/>
              </a:spcAft>
              <a:buClr>
                <a:srgbClr val="FF0000"/>
              </a:buClr>
              <a:buSzPts val="3200"/>
              <a:buFont typeface="Lato Black"/>
              <a:buNone/>
              <a:tabLst/>
              <a:defRPr/>
            </a:pPr>
            <a:r>
              <a:rPr kumimoji="0" lang="en-IN" sz="3200" b="0" i="0" u="none" strike="noStrike" kern="0" cap="none" spc="0" normalizeH="0" baseline="0" noProof="0" dirty="0">
                <a:ln>
                  <a:noFill/>
                </a:ln>
                <a:solidFill>
                  <a:srgbClr val="FF0000"/>
                </a:solidFill>
                <a:effectLst/>
                <a:uLnTx/>
                <a:uFillTx/>
                <a:latin typeface="Lato Black"/>
                <a:ea typeface="Lato Black"/>
                <a:cs typeface="Lato Black"/>
                <a:sym typeface="Lato Black"/>
              </a:rPr>
              <a:t>About me</a:t>
            </a:r>
            <a:endParaRPr kumimoji="0" lang="en-IN" sz="1800" b="0" i="0" u="none" strike="noStrike" kern="0" cap="none" spc="0" normalizeH="0" baseline="0" noProof="0" dirty="0">
              <a:ln>
                <a:noFill/>
              </a:ln>
              <a:solidFill>
                <a:srgbClr val="FF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39860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DB831-096B-2B03-48E5-C2700B3A70F4}"/>
              </a:ext>
            </a:extLst>
          </p:cNvPr>
          <p:cNvSpPr txBox="1"/>
          <p:nvPr/>
        </p:nvSpPr>
        <p:spPr>
          <a:xfrm>
            <a:off x="-534177" y="249695"/>
            <a:ext cx="6097554"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en-IN" sz="2400" b="1" i="0" u="none" strike="noStrike" kern="0" cap="none" spc="0" normalizeH="0" baseline="0" noProof="0" dirty="0">
                <a:ln>
                  <a:noFill/>
                </a:ln>
                <a:solidFill>
                  <a:srgbClr val="FF0000"/>
                </a:solidFill>
                <a:effectLst/>
                <a:uLnTx/>
                <a:uFillTx/>
                <a:latin typeface="Arial"/>
                <a:ea typeface="Calibri"/>
                <a:cs typeface="Calibri"/>
                <a:sym typeface="Calibri"/>
              </a:rPr>
              <a:t>Employee </a:t>
            </a:r>
            <a:r>
              <a:rPr kumimoji="0" lang="en-IN" sz="2400" b="1" i="0" u="none" strike="noStrike" kern="0" cap="none" spc="0" normalizeH="0" baseline="0" noProof="0" dirty="0">
                <a:ln>
                  <a:noFill/>
                </a:ln>
                <a:solidFill>
                  <a:srgbClr val="000000"/>
                </a:solidFill>
                <a:effectLst/>
                <a:uLnTx/>
                <a:uFillTx/>
                <a:latin typeface="Arial"/>
                <a:ea typeface="Calibri"/>
                <a:cs typeface="Calibri"/>
                <a:sym typeface="Calibri"/>
              </a:rPr>
              <a:t>Database</a:t>
            </a:r>
            <a:r>
              <a:rPr kumimoji="0" lang="en-IN" sz="2400" b="1" i="0" u="none" strike="noStrike" kern="0" cap="none" spc="0" normalizeH="0" baseline="0" noProof="0" dirty="0">
                <a:ln>
                  <a:noFill/>
                </a:ln>
                <a:solidFill>
                  <a:srgbClr val="FF0000"/>
                </a:solidFill>
                <a:effectLst/>
                <a:uLnTx/>
                <a:uFillTx/>
                <a:latin typeface="Arial"/>
                <a:ea typeface="Calibri"/>
                <a:cs typeface="Calibri"/>
                <a:sym typeface="Calibri"/>
              </a:rPr>
              <a:t> Analysis</a:t>
            </a:r>
            <a:endParaRPr kumimoji="0" lang="en-IN"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TextBox 4">
            <a:extLst>
              <a:ext uri="{FF2B5EF4-FFF2-40B4-BE49-F238E27FC236}">
                <a16:creationId xmlns:a16="http://schemas.microsoft.com/office/drawing/2014/main" id="{76CDDA9C-2968-0331-2DE4-FDEB72FB9EBE}"/>
              </a:ext>
            </a:extLst>
          </p:cNvPr>
          <p:cNvSpPr txBox="1"/>
          <p:nvPr/>
        </p:nvSpPr>
        <p:spPr>
          <a:xfrm>
            <a:off x="457200" y="961053"/>
            <a:ext cx="11476653" cy="2492990"/>
          </a:xfrm>
          <a:prstGeom prst="rect">
            <a:avLst/>
          </a:prstGeom>
          <a:noFill/>
        </p:spPr>
        <p:txBody>
          <a:bodyPr wrap="square" rtlCol="0">
            <a:spAutoFit/>
          </a:bodyPr>
          <a:lstStyle/>
          <a:p>
            <a:r>
              <a:rPr lang="en-GB" sz="1800" dirty="0"/>
              <a:t>Objective:</a:t>
            </a:r>
          </a:p>
          <a:p>
            <a:pPr algn="l"/>
            <a:endParaRPr lang="en-IN" sz="2000" b="0" i="0" u="none" strike="noStrike" baseline="0" dirty="0">
              <a:solidFill>
                <a:srgbClr val="000000"/>
              </a:solidFill>
              <a:latin typeface="Arial" panose="020B0604020202020204" pitchFamily="34" charset="0"/>
            </a:endParaRPr>
          </a:p>
          <a:p>
            <a:r>
              <a:rPr lang="en-GB" sz="1600" b="0" i="0" u="none" strike="noStrike" baseline="0" dirty="0">
                <a:latin typeface="Arial" panose="020B0604020202020204" pitchFamily="34" charset="0"/>
              </a:rPr>
              <a:t>The objective of this project is to design and implement an </a:t>
            </a:r>
            <a:r>
              <a:rPr lang="en-GB" sz="1600" b="1" i="0" u="none" strike="noStrike" baseline="0" dirty="0">
                <a:latin typeface="Arial" panose="020B0604020202020204" pitchFamily="34" charset="0"/>
              </a:rPr>
              <a:t>Employee Management System </a:t>
            </a:r>
            <a:r>
              <a:rPr lang="en-GB" sz="1600" b="0" i="0" u="none" strike="noStrike" baseline="0" dirty="0">
                <a:latin typeface="Arial" panose="020B0604020202020204" pitchFamily="34" charset="0"/>
              </a:rPr>
              <a:t>that efficiently stores and manages employee-related data within an organization. The system needs to track various aspects of employee information, including personal details, job roles, salary structures, qualifications, leave records, and payroll data. The system should ensure the integrity and consistency of data by using relational tables with appropriate foreign keys and cascading actions </a:t>
            </a:r>
            <a:endParaRPr lang="en-GB" sz="1600" dirty="0"/>
          </a:p>
          <a:p>
            <a:endParaRPr lang="en-IN" sz="1800" dirty="0"/>
          </a:p>
          <a:p>
            <a:endParaRPr lang="en-IN" sz="1600" dirty="0"/>
          </a:p>
          <a:p>
            <a:r>
              <a:rPr lang="en-IN" sz="1600" dirty="0"/>
              <a:t>Below is mentioned tables present in database and their description:</a:t>
            </a:r>
          </a:p>
        </p:txBody>
      </p:sp>
      <p:pic>
        <p:nvPicPr>
          <p:cNvPr id="7" name="Picture 6">
            <a:extLst>
              <a:ext uri="{FF2B5EF4-FFF2-40B4-BE49-F238E27FC236}">
                <a16:creationId xmlns:a16="http://schemas.microsoft.com/office/drawing/2014/main" id="{4FE6E1CE-5438-F310-572D-6F8747FBEB38}"/>
              </a:ext>
            </a:extLst>
          </p:cNvPr>
          <p:cNvPicPr>
            <a:picLocks noChangeAspect="1"/>
          </p:cNvPicPr>
          <p:nvPr/>
        </p:nvPicPr>
        <p:blipFill>
          <a:blip r:embed="rId2"/>
          <a:stretch>
            <a:fillRect/>
          </a:stretch>
        </p:blipFill>
        <p:spPr>
          <a:xfrm>
            <a:off x="457199" y="3703736"/>
            <a:ext cx="8584163" cy="2583180"/>
          </a:xfrm>
          <a:prstGeom prst="rect">
            <a:avLst/>
          </a:prstGeom>
        </p:spPr>
      </p:pic>
    </p:spTree>
    <p:extLst>
      <p:ext uri="{BB962C8B-B14F-4D97-AF65-F5344CB8AC3E}">
        <p14:creationId xmlns:p14="http://schemas.microsoft.com/office/powerpoint/2010/main" val="75859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86098-0392-46CB-02C1-B41F16ED57F9}"/>
              </a:ext>
            </a:extLst>
          </p:cNvPr>
          <p:cNvSpPr txBox="1"/>
          <p:nvPr/>
        </p:nvSpPr>
        <p:spPr>
          <a:xfrm>
            <a:off x="261257" y="270588"/>
            <a:ext cx="5533053" cy="523220"/>
          </a:xfrm>
          <a:prstGeom prst="rect">
            <a:avLst/>
          </a:prstGeom>
          <a:noFill/>
        </p:spPr>
        <p:txBody>
          <a:bodyPr wrap="square" rtlCol="0">
            <a:spAutoFit/>
          </a:bodyPr>
          <a:lstStyle/>
          <a:p>
            <a:r>
              <a:rPr lang="en-GB" sz="2800" dirty="0">
                <a:solidFill>
                  <a:srgbClr val="FF0000"/>
                </a:solidFill>
              </a:rPr>
              <a:t>ER </a:t>
            </a:r>
            <a:r>
              <a:rPr lang="en-GB" sz="2800" dirty="0">
                <a:solidFill>
                  <a:schemeClr val="tx1"/>
                </a:solidFill>
              </a:rPr>
              <a:t>Diagram</a:t>
            </a:r>
            <a:endParaRPr lang="en-IN" sz="2800" dirty="0">
              <a:solidFill>
                <a:schemeClr val="tx1"/>
              </a:solidFill>
            </a:endParaRPr>
          </a:p>
        </p:txBody>
      </p:sp>
      <p:pic>
        <p:nvPicPr>
          <p:cNvPr id="5" name="Picture 4">
            <a:extLst>
              <a:ext uri="{FF2B5EF4-FFF2-40B4-BE49-F238E27FC236}">
                <a16:creationId xmlns:a16="http://schemas.microsoft.com/office/drawing/2014/main" id="{67AE8835-FB26-0E38-B39D-EAE887998934}"/>
              </a:ext>
            </a:extLst>
          </p:cNvPr>
          <p:cNvPicPr>
            <a:picLocks noChangeAspect="1"/>
          </p:cNvPicPr>
          <p:nvPr/>
        </p:nvPicPr>
        <p:blipFill>
          <a:blip r:embed="rId2"/>
          <a:stretch>
            <a:fillRect/>
          </a:stretch>
        </p:blipFill>
        <p:spPr>
          <a:xfrm>
            <a:off x="1104200" y="1023646"/>
            <a:ext cx="1455420" cy="1638300"/>
          </a:xfrm>
          <a:prstGeom prst="rect">
            <a:avLst/>
          </a:prstGeom>
          <a:effectLst>
            <a:glow rad="139700">
              <a:schemeClr val="accent1">
                <a:satMod val="175000"/>
                <a:alpha val="40000"/>
              </a:schemeClr>
            </a:glow>
          </a:effectLst>
        </p:spPr>
      </p:pic>
      <p:pic>
        <p:nvPicPr>
          <p:cNvPr id="7" name="Picture 6">
            <a:extLst>
              <a:ext uri="{FF2B5EF4-FFF2-40B4-BE49-F238E27FC236}">
                <a16:creationId xmlns:a16="http://schemas.microsoft.com/office/drawing/2014/main" id="{7E879085-ECB8-7599-712A-4B114A5060BA}"/>
              </a:ext>
            </a:extLst>
          </p:cNvPr>
          <p:cNvPicPr>
            <a:picLocks noChangeAspect="1"/>
          </p:cNvPicPr>
          <p:nvPr/>
        </p:nvPicPr>
        <p:blipFill>
          <a:blip r:embed="rId3"/>
          <a:stretch>
            <a:fillRect/>
          </a:stretch>
        </p:blipFill>
        <p:spPr>
          <a:xfrm>
            <a:off x="3338182" y="2706266"/>
            <a:ext cx="1615440" cy="1615440"/>
          </a:xfrm>
          <a:prstGeom prst="rect">
            <a:avLst/>
          </a:prstGeom>
          <a:effectLst>
            <a:glow rad="63500">
              <a:schemeClr val="accent1">
                <a:satMod val="175000"/>
                <a:alpha val="40000"/>
              </a:schemeClr>
            </a:glow>
          </a:effectLst>
        </p:spPr>
      </p:pic>
      <p:pic>
        <p:nvPicPr>
          <p:cNvPr id="17" name="Picture 16">
            <a:extLst>
              <a:ext uri="{FF2B5EF4-FFF2-40B4-BE49-F238E27FC236}">
                <a16:creationId xmlns:a16="http://schemas.microsoft.com/office/drawing/2014/main" id="{DEFE4E44-E66F-09D9-A7B5-A14FA111AACE}"/>
              </a:ext>
            </a:extLst>
          </p:cNvPr>
          <p:cNvPicPr>
            <a:picLocks noChangeAspect="1"/>
          </p:cNvPicPr>
          <p:nvPr/>
        </p:nvPicPr>
        <p:blipFill>
          <a:blip r:embed="rId4"/>
          <a:stretch>
            <a:fillRect/>
          </a:stretch>
        </p:blipFill>
        <p:spPr>
          <a:xfrm>
            <a:off x="5959073" y="3970175"/>
            <a:ext cx="1592580" cy="2255520"/>
          </a:xfrm>
          <a:prstGeom prst="rect">
            <a:avLst/>
          </a:prstGeom>
          <a:effectLst>
            <a:glow rad="101600">
              <a:schemeClr val="accent1">
                <a:satMod val="175000"/>
                <a:alpha val="40000"/>
              </a:schemeClr>
            </a:glow>
          </a:effectLst>
        </p:spPr>
      </p:pic>
      <p:pic>
        <p:nvPicPr>
          <p:cNvPr id="19" name="Picture 18">
            <a:extLst>
              <a:ext uri="{FF2B5EF4-FFF2-40B4-BE49-F238E27FC236}">
                <a16:creationId xmlns:a16="http://schemas.microsoft.com/office/drawing/2014/main" id="{46FE6EE0-220A-CCB4-7389-EC38F07049E7}"/>
              </a:ext>
            </a:extLst>
          </p:cNvPr>
          <p:cNvPicPr>
            <a:picLocks noChangeAspect="1"/>
          </p:cNvPicPr>
          <p:nvPr/>
        </p:nvPicPr>
        <p:blipFill>
          <a:blip r:embed="rId5"/>
          <a:stretch>
            <a:fillRect/>
          </a:stretch>
        </p:blipFill>
        <p:spPr>
          <a:xfrm>
            <a:off x="9067332" y="3628285"/>
            <a:ext cx="1168349" cy="1615439"/>
          </a:xfrm>
          <a:prstGeom prst="rect">
            <a:avLst/>
          </a:prstGeom>
          <a:effectLst>
            <a:glow rad="101600">
              <a:schemeClr val="accent1">
                <a:satMod val="175000"/>
                <a:alpha val="40000"/>
              </a:schemeClr>
            </a:glow>
          </a:effectLst>
        </p:spPr>
      </p:pic>
      <p:pic>
        <p:nvPicPr>
          <p:cNvPr id="21" name="Picture 20">
            <a:extLst>
              <a:ext uri="{FF2B5EF4-FFF2-40B4-BE49-F238E27FC236}">
                <a16:creationId xmlns:a16="http://schemas.microsoft.com/office/drawing/2014/main" id="{24F62B84-0B37-321C-AF0B-96C43AB79B50}"/>
              </a:ext>
            </a:extLst>
          </p:cNvPr>
          <p:cNvPicPr>
            <a:picLocks noChangeAspect="1"/>
          </p:cNvPicPr>
          <p:nvPr/>
        </p:nvPicPr>
        <p:blipFill>
          <a:blip r:embed="rId6"/>
          <a:stretch>
            <a:fillRect/>
          </a:stretch>
        </p:blipFill>
        <p:spPr>
          <a:xfrm>
            <a:off x="1045263" y="4095050"/>
            <a:ext cx="1554480" cy="2484120"/>
          </a:xfrm>
          <a:prstGeom prst="rect">
            <a:avLst/>
          </a:prstGeom>
          <a:effectLst>
            <a:glow rad="101600">
              <a:schemeClr val="accent1">
                <a:satMod val="175000"/>
                <a:alpha val="40000"/>
              </a:schemeClr>
            </a:glow>
          </a:effectLst>
        </p:spPr>
      </p:pic>
      <p:cxnSp>
        <p:nvCxnSpPr>
          <p:cNvPr id="23" name="Straight Arrow Connector 22">
            <a:extLst>
              <a:ext uri="{FF2B5EF4-FFF2-40B4-BE49-F238E27FC236}">
                <a16:creationId xmlns:a16="http://schemas.microsoft.com/office/drawing/2014/main" id="{7B25F19F-C2EC-4831-CA7B-3C4597024E11}"/>
              </a:ext>
            </a:extLst>
          </p:cNvPr>
          <p:cNvCxnSpPr/>
          <p:nvPr/>
        </p:nvCxnSpPr>
        <p:spPr>
          <a:xfrm>
            <a:off x="2559620" y="1520890"/>
            <a:ext cx="34920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82167EA-BF57-FD9E-0EC6-856F849894BC}"/>
              </a:ext>
            </a:extLst>
          </p:cNvPr>
          <p:cNvCxnSpPr>
            <a:stCxn id="5" idx="2"/>
            <a:endCxn id="21" idx="0"/>
          </p:cNvCxnSpPr>
          <p:nvPr/>
        </p:nvCxnSpPr>
        <p:spPr>
          <a:xfrm flipH="1">
            <a:off x="1822503" y="2661946"/>
            <a:ext cx="9407" cy="14331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CC762A1-A0CD-177F-34C0-6D3E61DC0948}"/>
              </a:ext>
            </a:extLst>
          </p:cNvPr>
          <p:cNvCxnSpPr/>
          <p:nvPr/>
        </p:nvCxnSpPr>
        <p:spPr>
          <a:xfrm>
            <a:off x="2559620" y="2211355"/>
            <a:ext cx="282414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DDD410B8-ABF6-027C-04A2-3CC3804AC259}"/>
              </a:ext>
            </a:extLst>
          </p:cNvPr>
          <p:cNvCxnSpPr/>
          <p:nvPr/>
        </p:nvCxnSpPr>
        <p:spPr>
          <a:xfrm>
            <a:off x="5383763" y="2202024"/>
            <a:ext cx="0" cy="2453951"/>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D3D402E-1680-40BE-2E26-B27F65A744F3}"/>
              </a:ext>
            </a:extLst>
          </p:cNvPr>
          <p:cNvCxnSpPr>
            <a:cxnSpLocks/>
          </p:cNvCxnSpPr>
          <p:nvPr/>
        </p:nvCxnSpPr>
        <p:spPr>
          <a:xfrm>
            <a:off x="5383763" y="4655975"/>
            <a:ext cx="57531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E6E3DF4-EBFC-706D-AAF2-BC19EFADA938}"/>
              </a:ext>
            </a:extLst>
          </p:cNvPr>
          <p:cNvCxnSpPr/>
          <p:nvPr/>
        </p:nvCxnSpPr>
        <p:spPr>
          <a:xfrm>
            <a:off x="6690049" y="2745533"/>
            <a:ext cx="0" cy="12246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FEAB52F-65CB-CFE3-FF82-5BEB392360E1}"/>
              </a:ext>
            </a:extLst>
          </p:cNvPr>
          <p:cNvCxnSpPr>
            <a:cxnSpLocks/>
          </p:cNvCxnSpPr>
          <p:nvPr/>
        </p:nvCxnSpPr>
        <p:spPr>
          <a:xfrm>
            <a:off x="7551653" y="4655975"/>
            <a:ext cx="151567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AE951F56-E8A9-F506-DDDA-BD479B3E43CC}"/>
              </a:ext>
            </a:extLst>
          </p:cNvPr>
          <p:cNvCxnSpPr>
            <a:endCxn id="21" idx="3"/>
          </p:cNvCxnSpPr>
          <p:nvPr/>
        </p:nvCxnSpPr>
        <p:spPr>
          <a:xfrm flipH="1">
            <a:off x="2599743" y="5337110"/>
            <a:ext cx="335933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E2489238-158D-28A5-2DDC-768D18A226EF}"/>
              </a:ext>
            </a:extLst>
          </p:cNvPr>
          <p:cNvCxnSpPr/>
          <p:nvPr/>
        </p:nvCxnSpPr>
        <p:spPr>
          <a:xfrm>
            <a:off x="2559620" y="6344816"/>
            <a:ext cx="600588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8A6C3B8-AFBB-F5C0-0344-89B1D019D0B8}"/>
              </a:ext>
            </a:extLst>
          </p:cNvPr>
          <p:cNvCxnSpPr/>
          <p:nvPr/>
        </p:nvCxnSpPr>
        <p:spPr>
          <a:xfrm flipV="1">
            <a:off x="8565502" y="5001208"/>
            <a:ext cx="0" cy="1343608"/>
          </a:xfrm>
          <a:prstGeom prst="line">
            <a:avLst/>
          </a:prstGeom>
          <a:ln w="19050"/>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5593DA17-7F4A-6EED-EB0D-3DA1F4713784}"/>
              </a:ext>
            </a:extLst>
          </p:cNvPr>
          <p:cNvCxnSpPr/>
          <p:nvPr/>
        </p:nvCxnSpPr>
        <p:spPr>
          <a:xfrm>
            <a:off x="8565502" y="5019869"/>
            <a:ext cx="56916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35263A6-9964-8A4C-15C9-C73D1E5F3A55}"/>
              </a:ext>
            </a:extLst>
          </p:cNvPr>
          <p:cNvCxnSpPr/>
          <p:nvPr/>
        </p:nvCxnSpPr>
        <p:spPr>
          <a:xfrm>
            <a:off x="2444620" y="3357854"/>
            <a:ext cx="89356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36393E1-D825-A13A-AB2B-6F8F825B37CA}"/>
              </a:ext>
            </a:extLst>
          </p:cNvPr>
          <p:cNvCxnSpPr/>
          <p:nvPr/>
        </p:nvCxnSpPr>
        <p:spPr>
          <a:xfrm>
            <a:off x="2463282" y="3378498"/>
            <a:ext cx="0" cy="71655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64" name="Picture 63">
            <a:extLst>
              <a:ext uri="{FF2B5EF4-FFF2-40B4-BE49-F238E27FC236}">
                <a16:creationId xmlns:a16="http://schemas.microsoft.com/office/drawing/2014/main" id="{C2F3BF7B-6F7E-E778-CEF7-2CE1B2B5A665}"/>
              </a:ext>
            </a:extLst>
          </p:cNvPr>
          <p:cNvPicPr>
            <a:picLocks noChangeAspect="1"/>
          </p:cNvPicPr>
          <p:nvPr/>
        </p:nvPicPr>
        <p:blipFill>
          <a:blip r:embed="rId7"/>
          <a:stretch>
            <a:fillRect/>
          </a:stretch>
        </p:blipFill>
        <p:spPr>
          <a:xfrm>
            <a:off x="6051620" y="793807"/>
            <a:ext cx="1348740" cy="1912457"/>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73484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barn(inVertical)">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arn(inVertic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barn(inVertical)">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barn(inVertical)">
                                      <p:cBhvr>
                                        <p:cTn id="47" dur="500"/>
                                        <p:tgtEl>
                                          <p:spTgt spid="4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barn(inVertical)">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barn(inVertical)">
                                      <p:cBhvr>
                                        <p:cTn id="67" dur="500"/>
                                        <p:tgtEl>
                                          <p:spTgt spid="48"/>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barn(inVertical)">
                                      <p:cBhvr>
                                        <p:cTn id="72" dur="500"/>
                                        <p:tgtEl>
                                          <p:spTgt spid="51"/>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barn(inVertical)">
                                      <p:cBhvr>
                                        <p:cTn id="77" dur="500"/>
                                        <p:tgtEl>
                                          <p:spTgt spid="5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barn(inVertical)">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fade">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barn(inVertical)">
                                      <p:cBhvr>
                                        <p:cTn id="92" dur="500"/>
                                        <p:tgtEl>
                                          <p:spTgt spid="60"/>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barn(inVertical)">
                                      <p:cBhvr>
                                        <p:cTn id="9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9C0180-A9F6-78D9-FD69-75A4F4B33116}"/>
              </a:ext>
            </a:extLst>
          </p:cNvPr>
          <p:cNvSpPr txBox="1"/>
          <p:nvPr/>
        </p:nvSpPr>
        <p:spPr>
          <a:xfrm>
            <a:off x="503853" y="167598"/>
            <a:ext cx="5029200" cy="523220"/>
          </a:xfrm>
          <a:prstGeom prst="rect">
            <a:avLst/>
          </a:prstGeom>
          <a:noFill/>
        </p:spPr>
        <p:txBody>
          <a:bodyPr wrap="square" rtlCol="0">
            <a:spAutoFit/>
          </a:bodyPr>
          <a:lstStyle/>
          <a:p>
            <a:r>
              <a:rPr lang="en-GB" sz="2800" dirty="0">
                <a:solidFill>
                  <a:srgbClr val="FF0000"/>
                </a:solidFill>
              </a:rPr>
              <a:t>Analysis</a:t>
            </a:r>
            <a:r>
              <a:rPr lang="en-GB" sz="2800" dirty="0"/>
              <a:t> Questions</a:t>
            </a:r>
            <a:endParaRPr lang="en-IN" sz="2800" dirty="0"/>
          </a:p>
        </p:txBody>
      </p:sp>
      <p:pic>
        <p:nvPicPr>
          <p:cNvPr id="4" name="Picture 3">
            <a:extLst>
              <a:ext uri="{FF2B5EF4-FFF2-40B4-BE49-F238E27FC236}">
                <a16:creationId xmlns:a16="http://schemas.microsoft.com/office/drawing/2014/main" id="{BCC6D3C7-0D14-A42C-EA2F-DA4B1BC59706}"/>
              </a:ext>
            </a:extLst>
          </p:cNvPr>
          <p:cNvPicPr>
            <a:picLocks noChangeAspect="1"/>
          </p:cNvPicPr>
          <p:nvPr/>
        </p:nvPicPr>
        <p:blipFill>
          <a:blip r:embed="rId2"/>
          <a:stretch>
            <a:fillRect/>
          </a:stretch>
        </p:blipFill>
        <p:spPr>
          <a:xfrm>
            <a:off x="261257" y="2331534"/>
            <a:ext cx="5673012" cy="1239338"/>
          </a:xfrm>
          <a:prstGeom prst="rect">
            <a:avLst/>
          </a:prstGeom>
          <a:solidFill>
            <a:schemeClr val="accent5">
              <a:lumMod val="40000"/>
              <a:lumOff val="60000"/>
            </a:schemeClr>
          </a:solidFill>
          <a:ln w="88900" cap="sq">
            <a:solidFill>
              <a:srgbClr val="FFFFFF"/>
            </a:solidFill>
            <a:miter lim="800000"/>
          </a:ln>
          <a:effectLst>
            <a:glow rad="139700">
              <a:schemeClr val="accent1">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D290FB5-D20A-20E6-CDBC-521D6F1C1B0A}"/>
              </a:ext>
            </a:extLst>
          </p:cNvPr>
          <p:cNvPicPr>
            <a:picLocks noChangeAspect="1"/>
          </p:cNvPicPr>
          <p:nvPr/>
        </p:nvPicPr>
        <p:blipFill>
          <a:blip r:embed="rId3"/>
          <a:stretch>
            <a:fillRect/>
          </a:stretch>
        </p:blipFill>
        <p:spPr>
          <a:xfrm>
            <a:off x="2144874" y="4975971"/>
            <a:ext cx="2210578" cy="1310484"/>
          </a:xfrm>
          <a:prstGeom prst="rect">
            <a:avLst/>
          </a:prstGeom>
          <a:solidFill>
            <a:srgbClr val="FFFFFF">
              <a:shade val="85000"/>
            </a:srgbClr>
          </a:solidFill>
          <a:ln w="88900" cap="sq">
            <a:solidFill>
              <a:srgbClr val="FFFFFF"/>
            </a:solidFill>
            <a:miter lim="800000"/>
          </a:ln>
          <a:effectLst>
            <a:glow rad="139700">
              <a:schemeClr val="accent1">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041EA4F4-FF56-ADEF-4874-CAF801C431E8}"/>
              </a:ext>
            </a:extLst>
          </p:cNvPr>
          <p:cNvSpPr txBox="1"/>
          <p:nvPr/>
        </p:nvSpPr>
        <p:spPr>
          <a:xfrm>
            <a:off x="503853" y="1346362"/>
            <a:ext cx="5029200" cy="646331"/>
          </a:xfrm>
          <a:prstGeom prst="rect">
            <a:avLst/>
          </a:prstGeom>
          <a:solidFill>
            <a:schemeClr val="accent5">
              <a:lumMod val="40000"/>
              <a:lumOff val="60000"/>
            </a:schemeClr>
          </a:solidFill>
        </p:spPr>
        <p:txBody>
          <a:bodyPr wrap="square" rtlCol="0">
            <a:spAutoFit/>
          </a:bodyPr>
          <a:lstStyle/>
          <a:p>
            <a:r>
              <a:rPr lang="en-GB" sz="1800" dirty="0"/>
              <a:t>Which departments have the highest number of employees?</a:t>
            </a:r>
            <a:endParaRPr lang="en-IN" sz="1800" dirty="0"/>
          </a:p>
        </p:txBody>
      </p:sp>
      <p:sp>
        <p:nvSpPr>
          <p:cNvPr id="7" name="TextBox 6">
            <a:extLst>
              <a:ext uri="{FF2B5EF4-FFF2-40B4-BE49-F238E27FC236}">
                <a16:creationId xmlns:a16="http://schemas.microsoft.com/office/drawing/2014/main" id="{AE05BC33-DA9C-1DEB-89C1-1983D62837D9}"/>
              </a:ext>
            </a:extLst>
          </p:cNvPr>
          <p:cNvSpPr txBox="1"/>
          <p:nvPr/>
        </p:nvSpPr>
        <p:spPr>
          <a:xfrm>
            <a:off x="6096000" y="1397027"/>
            <a:ext cx="6097554" cy="369332"/>
          </a:xfrm>
          <a:prstGeom prst="rect">
            <a:avLst/>
          </a:prstGeom>
          <a:solidFill>
            <a:schemeClr val="accent5">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0" i="0" u="none" strike="noStrike" kern="0" cap="none" spc="0" normalizeH="0" baseline="0" noProof="0" dirty="0">
                <a:ln>
                  <a:noFill/>
                </a:ln>
                <a:solidFill>
                  <a:srgbClr val="000000"/>
                </a:solidFill>
                <a:effectLst/>
                <a:uLnTx/>
                <a:uFillTx/>
                <a:latin typeface="Arial"/>
                <a:cs typeface="Arial"/>
                <a:sym typeface="Arial"/>
              </a:rPr>
              <a:t>How many unique employees are currently in the system?</a:t>
            </a: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8" name="Picture 7">
            <a:extLst>
              <a:ext uri="{FF2B5EF4-FFF2-40B4-BE49-F238E27FC236}">
                <a16:creationId xmlns:a16="http://schemas.microsoft.com/office/drawing/2014/main" id="{ABB5C273-6F1E-1BE0-59D8-5A8D70DCF419}"/>
              </a:ext>
            </a:extLst>
          </p:cNvPr>
          <p:cNvPicPr>
            <a:picLocks noChangeAspect="1"/>
          </p:cNvPicPr>
          <p:nvPr/>
        </p:nvPicPr>
        <p:blipFill>
          <a:blip r:embed="rId4"/>
          <a:stretch>
            <a:fillRect/>
          </a:stretch>
        </p:blipFill>
        <p:spPr>
          <a:xfrm>
            <a:off x="6422883" y="2331534"/>
            <a:ext cx="5440680" cy="663593"/>
          </a:xfrm>
          <a:prstGeom prst="rect">
            <a:avLst/>
          </a:prstGeom>
          <a:effectLst>
            <a:glow rad="139700">
              <a:schemeClr val="accent1">
                <a:satMod val="175000"/>
                <a:alpha val="40000"/>
              </a:schemeClr>
            </a:glow>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B5EFAA81-58CD-648D-1A92-B68C276747E5}"/>
              </a:ext>
            </a:extLst>
          </p:cNvPr>
          <p:cNvPicPr>
            <a:picLocks noChangeAspect="1"/>
          </p:cNvPicPr>
          <p:nvPr/>
        </p:nvPicPr>
        <p:blipFill>
          <a:blip r:embed="rId5"/>
          <a:stretch>
            <a:fillRect/>
          </a:stretch>
        </p:blipFill>
        <p:spPr>
          <a:xfrm>
            <a:off x="7888255" y="4273422"/>
            <a:ext cx="1703614" cy="876222"/>
          </a:xfrm>
          <a:prstGeom prst="rect">
            <a:avLst/>
          </a:prstGeom>
          <a:effectLst>
            <a:glow rad="139700">
              <a:schemeClr val="accent1">
                <a:satMod val="175000"/>
                <a:alpha val="40000"/>
              </a:schemeClr>
            </a:glow>
          </a:effectLst>
        </p:spPr>
      </p:pic>
      <p:sp>
        <p:nvSpPr>
          <p:cNvPr id="13" name="TextBox 12">
            <a:extLst>
              <a:ext uri="{FF2B5EF4-FFF2-40B4-BE49-F238E27FC236}">
                <a16:creationId xmlns:a16="http://schemas.microsoft.com/office/drawing/2014/main" id="{1A6FE9D6-4266-94DF-E022-0431A51E4C8A}"/>
              </a:ext>
            </a:extLst>
          </p:cNvPr>
          <p:cNvSpPr txBox="1"/>
          <p:nvPr/>
        </p:nvSpPr>
        <p:spPr>
          <a:xfrm>
            <a:off x="503853" y="890034"/>
            <a:ext cx="5029200" cy="400110"/>
          </a:xfrm>
          <a:prstGeom prst="rect">
            <a:avLst/>
          </a:prstGeom>
          <a:noFill/>
        </p:spPr>
        <p:txBody>
          <a:bodyPr wrap="square" rtlCol="0">
            <a:spAutoFit/>
          </a:bodyPr>
          <a:lstStyle/>
          <a:p>
            <a:r>
              <a:rPr lang="en-GB" sz="2000" dirty="0">
                <a:effectLst>
                  <a:outerShdw blurRad="38100" dist="38100" dir="2700000" algn="tl">
                    <a:srgbClr val="000000">
                      <a:alpha val="43137"/>
                    </a:srgbClr>
                  </a:outerShdw>
                </a:effectLst>
              </a:rPr>
              <a:t>1 .Employee Insights</a:t>
            </a:r>
            <a:endParaRPr lang="en-IN" sz="2000" dirty="0">
              <a:effectLst>
                <a:outerShdw blurRad="38100" dist="38100" dir="2700000" algn="tl">
                  <a:srgbClr val="000000">
                    <a:alpha val="43137"/>
                  </a:srgbClr>
                </a:outerShdw>
              </a:effectLst>
            </a:endParaRPr>
          </a:p>
        </p:txBody>
      </p:sp>
      <p:cxnSp>
        <p:nvCxnSpPr>
          <p:cNvPr id="9" name="Straight Arrow Connector 8">
            <a:extLst>
              <a:ext uri="{FF2B5EF4-FFF2-40B4-BE49-F238E27FC236}">
                <a16:creationId xmlns:a16="http://schemas.microsoft.com/office/drawing/2014/main" id="{05C19CFD-7171-09BA-9193-6C1C967C6A4C}"/>
              </a:ext>
            </a:extLst>
          </p:cNvPr>
          <p:cNvCxnSpPr/>
          <p:nvPr/>
        </p:nvCxnSpPr>
        <p:spPr>
          <a:xfrm>
            <a:off x="3088433" y="3760237"/>
            <a:ext cx="0" cy="1063690"/>
          </a:xfrm>
          <a:prstGeom prst="straightConnector1">
            <a:avLst/>
          </a:prstGeom>
          <a:ln>
            <a:tailEnd type="triangle"/>
          </a:ln>
          <a:effectLst>
            <a:glow rad="1397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88FB561-7D9A-13BD-9E08-511FD7E52EB5}"/>
              </a:ext>
            </a:extLst>
          </p:cNvPr>
          <p:cNvCxnSpPr/>
          <p:nvPr/>
        </p:nvCxnSpPr>
        <p:spPr>
          <a:xfrm>
            <a:off x="8696130" y="3046445"/>
            <a:ext cx="0" cy="1063690"/>
          </a:xfrm>
          <a:prstGeom prst="straightConnector1">
            <a:avLst/>
          </a:prstGeom>
          <a:ln>
            <a:tailEnd type="triangle"/>
          </a:ln>
          <a:effectLst>
            <a:glow rad="1397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740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823136-F0EE-92D2-5A0E-EA0E3DB6A796}"/>
              </a:ext>
            </a:extLst>
          </p:cNvPr>
          <p:cNvPicPr>
            <a:picLocks noChangeAspect="1"/>
          </p:cNvPicPr>
          <p:nvPr/>
        </p:nvPicPr>
        <p:blipFill>
          <a:blip r:embed="rId2"/>
          <a:stretch>
            <a:fillRect/>
          </a:stretch>
        </p:blipFill>
        <p:spPr>
          <a:xfrm>
            <a:off x="923963" y="3699588"/>
            <a:ext cx="3099785" cy="2225584"/>
          </a:xfrm>
          <a:prstGeom prst="rect">
            <a:avLst/>
          </a:prstGeom>
          <a:effectLst>
            <a:glow rad="139700">
              <a:schemeClr val="accent1">
                <a:satMod val="175000"/>
                <a:alpha val="40000"/>
              </a:schemeClr>
            </a:glow>
          </a:effectLst>
        </p:spPr>
      </p:pic>
      <p:pic>
        <p:nvPicPr>
          <p:cNvPr id="3" name="Picture 2">
            <a:extLst>
              <a:ext uri="{FF2B5EF4-FFF2-40B4-BE49-F238E27FC236}">
                <a16:creationId xmlns:a16="http://schemas.microsoft.com/office/drawing/2014/main" id="{7A115ACE-4098-FA03-E091-926C1CC13652}"/>
              </a:ext>
            </a:extLst>
          </p:cNvPr>
          <p:cNvPicPr>
            <a:picLocks noChangeAspect="1"/>
          </p:cNvPicPr>
          <p:nvPr/>
        </p:nvPicPr>
        <p:blipFill>
          <a:blip r:embed="rId3"/>
          <a:stretch>
            <a:fillRect/>
          </a:stretch>
        </p:blipFill>
        <p:spPr>
          <a:xfrm>
            <a:off x="923963" y="1231407"/>
            <a:ext cx="8219555" cy="1166560"/>
          </a:xfrm>
          <a:prstGeom prst="rect">
            <a:avLst/>
          </a:prstGeom>
          <a:ln>
            <a:noFill/>
          </a:ln>
          <a:effectLst>
            <a:glow rad="139700">
              <a:schemeClr val="accent1">
                <a:satMod val="175000"/>
                <a:alpha val="40000"/>
              </a:schemeClr>
            </a:glow>
          </a:effectLst>
          <a:scene3d>
            <a:camera prst="orthographicFront">
              <a:rot lat="0" lon="0" rev="0"/>
            </a:camera>
            <a:lightRig rig="glow" dir="t">
              <a:rot lat="0" lon="0" rev="4800000"/>
            </a:lightRig>
          </a:scene3d>
          <a:sp3d prstMaterial="matte">
            <a:bevelT w="127000" h="63500"/>
          </a:sp3d>
        </p:spPr>
      </p:pic>
      <p:sp>
        <p:nvSpPr>
          <p:cNvPr id="6" name="TextBox 5">
            <a:extLst>
              <a:ext uri="{FF2B5EF4-FFF2-40B4-BE49-F238E27FC236}">
                <a16:creationId xmlns:a16="http://schemas.microsoft.com/office/drawing/2014/main" id="{5B35A8A0-24AD-88E0-6E57-E3D056AAFF74}"/>
              </a:ext>
            </a:extLst>
          </p:cNvPr>
          <p:cNvSpPr txBox="1"/>
          <p:nvPr/>
        </p:nvSpPr>
        <p:spPr>
          <a:xfrm>
            <a:off x="923963" y="395931"/>
            <a:ext cx="8089408" cy="369332"/>
          </a:xfrm>
          <a:prstGeom prst="rect">
            <a:avLst/>
          </a:prstGeom>
          <a:solidFill>
            <a:schemeClr val="accent5">
              <a:lumMod val="40000"/>
              <a:lumOff val="60000"/>
            </a:schemeClr>
          </a:solidFill>
        </p:spPr>
        <p:txBody>
          <a:bodyPr wrap="square" rtlCol="0">
            <a:spAutoFit/>
          </a:bodyPr>
          <a:lstStyle/>
          <a:p>
            <a:r>
              <a:rPr lang="en-GB" sz="1800" dirty="0"/>
              <a:t>What is the average salary per department?</a:t>
            </a:r>
            <a:endParaRPr lang="en-IN" sz="1800" dirty="0"/>
          </a:p>
        </p:txBody>
      </p:sp>
    </p:spTree>
    <p:extLst>
      <p:ext uri="{BB962C8B-B14F-4D97-AF65-F5344CB8AC3E}">
        <p14:creationId xmlns:p14="http://schemas.microsoft.com/office/powerpoint/2010/main" val="118952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28DB2-DEE8-B354-593A-1FB5CE5BE547}"/>
              </a:ext>
            </a:extLst>
          </p:cNvPr>
          <p:cNvSpPr txBox="1"/>
          <p:nvPr/>
        </p:nvSpPr>
        <p:spPr>
          <a:xfrm>
            <a:off x="457200" y="419877"/>
            <a:ext cx="6858000" cy="369332"/>
          </a:xfrm>
          <a:prstGeom prst="rect">
            <a:avLst/>
          </a:prstGeom>
          <a:solidFill>
            <a:schemeClr val="accent5">
              <a:lumMod val="40000"/>
              <a:lumOff val="60000"/>
            </a:schemeClr>
          </a:solidFill>
        </p:spPr>
        <p:txBody>
          <a:bodyPr wrap="square" rtlCol="0">
            <a:spAutoFit/>
          </a:bodyPr>
          <a:lstStyle/>
          <a:p>
            <a:r>
              <a:rPr lang="en-GB" sz="1800" dirty="0"/>
              <a:t>Who are the top 5 highest-paid employees?</a:t>
            </a:r>
            <a:endParaRPr lang="en-IN" sz="1800" dirty="0"/>
          </a:p>
        </p:txBody>
      </p:sp>
      <p:pic>
        <p:nvPicPr>
          <p:cNvPr id="5" name="Picture 4">
            <a:extLst>
              <a:ext uri="{FF2B5EF4-FFF2-40B4-BE49-F238E27FC236}">
                <a16:creationId xmlns:a16="http://schemas.microsoft.com/office/drawing/2014/main" id="{E07E591F-19B1-D121-DBBF-9C89C2F92C5C}"/>
              </a:ext>
            </a:extLst>
          </p:cNvPr>
          <p:cNvPicPr>
            <a:picLocks noChangeAspect="1"/>
          </p:cNvPicPr>
          <p:nvPr/>
        </p:nvPicPr>
        <p:blipFill>
          <a:blip r:embed="rId2"/>
          <a:stretch>
            <a:fillRect/>
          </a:stretch>
        </p:blipFill>
        <p:spPr>
          <a:xfrm>
            <a:off x="6783356" y="3429001"/>
            <a:ext cx="3685592" cy="2299374"/>
          </a:xfrm>
          <a:prstGeom prst="rect">
            <a:avLst/>
          </a:prstGeom>
          <a:effectLst>
            <a:glow rad="139700">
              <a:schemeClr val="accent1">
                <a:satMod val="175000"/>
                <a:alpha val="40000"/>
              </a:schemeClr>
            </a:glow>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F7018FC1-A436-35C0-132C-5793E7CDFFDD}"/>
              </a:ext>
            </a:extLst>
          </p:cNvPr>
          <p:cNvPicPr>
            <a:picLocks noChangeAspect="1"/>
          </p:cNvPicPr>
          <p:nvPr/>
        </p:nvPicPr>
        <p:blipFill>
          <a:blip r:embed="rId3"/>
          <a:stretch>
            <a:fillRect/>
          </a:stretch>
        </p:blipFill>
        <p:spPr>
          <a:xfrm>
            <a:off x="457200" y="1231641"/>
            <a:ext cx="5099492" cy="2393302"/>
          </a:xfrm>
          <a:prstGeom prst="rect">
            <a:avLst/>
          </a:prstGeom>
          <a:effectLst>
            <a:glow rad="139700">
              <a:schemeClr val="accent1">
                <a:satMod val="175000"/>
                <a:alpha val="40000"/>
              </a:schemeClr>
            </a:glow>
            <a:outerShdw blurRad="63500" sx="102000" sy="102000" algn="ctr" rotWithShape="0">
              <a:prstClr val="black">
                <a:alpha val="40000"/>
              </a:prstClr>
            </a:outerShdw>
          </a:effectLst>
        </p:spPr>
      </p:pic>
    </p:spTree>
    <p:extLst>
      <p:ext uri="{BB962C8B-B14F-4D97-AF65-F5344CB8AC3E}">
        <p14:creationId xmlns:p14="http://schemas.microsoft.com/office/powerpoint/2010/main" val="47962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129A7B-51DF-1114-C721-8ABA40FD878C}"/>
              </a:ext>
            </a:extLst>
          </p:cNvPr>
          <p:cNvSpPr txBox="1"/>
          <p:nvPr/>
        </p:nvSpPr>
        <p:spPr>
          <a:xfrm>
            <a:off x="559835" y="326571"/>
            <a:ext cx="6214187" cy="400110"/>
          </a:xfrm>
          <a:prstGeom prst="rect">
            <a:avLst/>
          </a:prstGeom>
          <a:noFill/>
        </p:spPr>
        <p:txBody>
          <a:bodyPr wrap="square" rtlCol="0">
            <a:spAutoFit/>
          </a:bodyPr>
          <a:lstStyle/>
          <a:p>
            <a:r>
              <a:rPr lang="en-IN" sz="2000" dirty="0">
                <a:effectLst>
                  <a:outerShdw blurRad="38100" dist="38100" dir="2700000" algn="tl">
                    <a:srgbClr val="000000">
                      <a:alpha val="43137"/>
                    </a:srgbClr>
                  </a:outerShdw>
                </a:effectLst>
              </a:rPr>
              <a:t>2. Job and Department Analysis</a:t>
            </a:r>
          </a:p>
        </p:txBody>
      </p:sp>
      <p:sp>
        <p:nvSpPr>
          <p:cNvPr id="4" name="TextBox 3">
            <a:extLst>
              <a:ext uri="{FF2B5EF4-FFF2-40B4-BE49-F238E27FC236}">
                <a16:creationId xmlns:a16="http://schemas.microsoft.com/office/drawing/2014/main" id="{28AA75FA-4E69-8820-ED50-D72ABEC18283}"/>
              </a:ext>
            </a:extLst>
          </p:cNvPr>
          <p:cNvSpPr txBox="1"/>
          <p:nvPr/>
        </p:nvSpPr>
        <p:spPr>
          <a:xfrm>
            <a:off x="559836" y="818441"/>
            <a:ext cx="6214187" cy="338554"/>
          </a:xfrm>
          <a:prstGeom prst="rect">
            <a:avLst/>
          </a:prstGeom>
          <a:solidFill>
            <a:schemeClr val="accent5">
              <a:lumMod val="40000"/>
              <a:lumOff val="60000"/>
            </a:schemeClr>
          </a:solidFill>
        </p:spPr>
        <p:txBody>
          <a:bodyPr wrap="square" rtlCol="0">
            <a:spAutoFit/>
          </a:bodyPr>
          <a:lstStyle/>
          <a:p>
            <a:r>
              <a:rPr lang="en-GB" sz="1600" dirty="0"/>
              <a:t>How many different job roles exist in each department? </a:t>
            </a:r>
            <a:endParaRPr lang="en-IN" sz="1600" dirty="0"/>
          </a:p>
        </p:txBody>
      </p:sp>
      <p:pic>
        <p:nvPicPr>
          <p:cNvPr id="6" name="Picture 5">
            <a:extLst>
              <a:ext uri="{FF2B5EF4-FFF2-40B4-BE49-F238E27FC236}">
                <a16:creationId xmlns:a16="http://schemas.microsoft.com/office/drawing/2014/main" id="{278827BF-2497-37C9-4982-45C140659B47}"/>
              </a:ext>
            </a:extLst>
          </p:cNvPr>
          <p:cNvPicPr>
            <a:picLocks noChangeAspect="1"/>
          </p:cNvPicPr>
          <p:nvPr/>
        </p:nvPicPr>
        <p:blipFill>
          <a:blip r:embed="rId2"/>
          <a:stretch>
            <a:fillRect/>
          </a:stretch>
        </p:blipFill>
        <p:spPr>
          <a:xfrm>
            <a:off x="559835" y="1605021"/>
            <a:ext cx="6130213" cy="1147510"/>
          </a:xfrm>
          <a:prstGeom prst="rect">
            <a:avLst/>
          </a:prstGeom>
          <a:effectLst>
            <a:glow rad="101600">
              <a:schemeClr val="accent1">
                <a:satMod val="175000"/>
                <a:alpha val="40000"/>
              </a:schemeClr>
            </a:glow>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3BB00593-DFF1-B281-AB34-F5B4F4AF6019}"/>
              </a:ext>
            </a:extLst>
          </p:cNvPr>
          <p:cNvPicPr>
            <a:picLocks noChangeAspect="1"/>
          </p:cNvPicPr>
          <p:nvPr/>
        </p:nvPicPr>
        <p:blipFill>
          <a:blip r:embed="rId3"/>
          <a:stretch>
            <a:fillRect/>
          </a:stretch>
        </p:blipFill>
        <p:spPr>
          <a:xfrm>
            <a:off x="1866120" y="3630871"/>
            <a:ext cx="2836508" cy="2408688"/>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19224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7EE04B6-2160-D227-8434-6AFDB5F7023D}"/>
              </a:ext>
            </a:extLst>
          </p:cNvPr>
          <p:cNvSpPr txBox="1"/>
          <p:nvPr/>
        </p:nvSpPr>
        <p:spPr>
          <a:xfrm>
            <a:off x="220668" y="391811"/>
            <a:ext cx="5415021" cy="369332"/>
          </a:xfrm>
          <a:prstGeom prst="rect">
            <a:avLst/>
          </a:prstGeom>
          <a:solidFill>
            <a:schemeClr val="accent5">
              <a:lumMod val="40000"/>
              <a:lumOff val="60000"/>
            </a:schemeClr>
          </a:solidFill>
        </p:spPr>
        <p:txBody>
          <a:bodyPr wrap="square" rtlCol="0">
            <a:spAutoFit/>
          </a:bodyPr>
          <a:lstStyle/>
          <a:p>
            <a:r>
              <a:rPr lang="en-GB" sz="1800" dirty="0"/>
              <a:t>What is the average salary range per department? </a:t>
            </a:r>
          </a:p>
        </p:txBody>
      </p:sp>
      <p:sp>
        <p:nvSpPr>
          <p:cNvPr id="9" name="TextBox 8">
            <a:extLst>
              <a:ext uri="{FF2B5EF4-FFF2-40B4-BE49-F238E27FC236}">
                <a16:creationId xmlns:a16="http://schemas.microsoft.com/office/drawing/2014/main" id="{D5A25134-158B-F4A7-FBC2-17DA771516A0}"/>
              </a:ext>
            </a:extLst>
          </p:cNvPr>
          <p:cNvSpPr txBox="1"/>
          <p:nvPr/>
        </p:nvSpPr>
        <p:spPr>
          <a:xfrm>
            <a:off x="6556311" y="391811"/>
            <a:ext cx="5415021" cy="369332"/>
          </a:xfrm>
          <a:prstGeom prst="rect">
            <a:avLst/>
          </a:prstGeom>
          <a:solidFill>
            <a:schemeClr val="accent5">
              <a:lumMod val="40000"/>
              <a:lumOff val="60000"/>
            </a:schemeClr>
          </a:solidFill>
        </p:spPr>
        <p:txBody>
          <a:bodyPr wrap="square" rtlCol="0">
            <a:spAutoFit/>
          </a:bodyPr>
          <a:lstStyle/>
          <a:p>
            <a:r>
              <a:rPr lang="en-GB" sz="1800" dirty="0"/>
              <a:t>Which job roles offer the highest salary?</a:t>
            </a:r>
          </a:p>
        </p:txBody>
      </p:sp>
      <p:pic>
        <p:nvPicPr>
          <p:cNvPr id="11" name="Picture 10">
            <a:extLst>
              <a:ext uri="{FF2B5EF4-FFF2-40B4-BE49-F238E27FC236}">
                <a16:creationId xmlns:a16="http://schemas.microsoft.com/office/drawing/2014/main" id="{C749CBA8-B74F-4357-EAB1-6D97E9F111B1}"/>
              </a:ext>
            </a:extLst>
          </p:cNvPr>
          <p:cNvPicPr>
            <a:picLocks noChangeAspect="1"/>
          </p:cNvPicPr>
          <p:nvPr/>
        </p:nvPicPr>
        <p:blipFill>
          <a:blip r:embed="rId2"/>
          <a:stretch>
            <a:fillRect/>
          </a:stretch>
        </p:blipFill>
        <p:spPr>
          <a:xfrm>
            <a:off x="6548691" y="1213135"/>
            <a:ext cx="5344887" cy="2152184"/>
          </a:xfrm>
          <a:prstGeom prst="rect">
            <a:avLst/>
          </a:prstGeom>
          <a:ln>
            <a:solidFill>
              <a:schemeClr val="tx1"/>
            </a:solidFill>
          </a:ln>
          <a:effectLst>
            <a:glow rad="139700">
              <a:schemeClr val="accent1">
                <a:satMod val="175000"/>
                <a:alpha val="40000"/>
              </a:schemeClr>
            </a:glow>
          </a:effectLst>
        </p:spPr>
      </p:pic>
      <p:cxnSp>
        <p:nvCxnSpPr>
          <p:cNvPr id="13" name="Straight Arrow Connector 12">
            <a:extLst>
              <a:ext uri="{FF2B5EF4-FFF2-40B4-BE49-F238E27FC236}">
                <a16:creationId xmlns:a16="http://schemas.microsoft.com/office/drawing/2014/main" id="{CAE850E6-73B6-A83B-49C3-E39983E03B73}"/>
              </a:ext>
            </a:extLst>
          </p:cNvPr>
          <p:cNvCxnSpPr/>
          <p:nvPr/>
        </p:nvCxnSpPr>
        <p:spPr>
          <a:xfrm>
            <a:off x="1903445" y="2631233"/>
            <a:ext cx="0" cy="734086"/>
          </a:xfrm>
          <a:prstGeom prst="straightConnector1">
            <a:avLst/>
          </a:prstGeom>
          <a:ln w="19050">
            <a:tailEnd type="triangle"/>
          </a:ln>
          <a:effectLst>
            <a:glow rad="1016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E82386F2-9E28-8413-E379-C4630B7CE8B5}"/>
              </a:ext>
            </a:extLst>
          </p:cNvPr>
          <p:cNvPicPr>
            <a:picLocks noChangeAspect="1"/>
          </p:cNvPicPr>
          <p:nvPr/>
        </p:nvPicPr>
        <p:blipFill>
          <a:blip r:embed="rId3"/>
          <a:stretch>
            <a:fillRect/>
          </a:stretch>
        </p:blipFill>
        <p:spPr>
          <a:xfrm>
            <a:off x="7865707" y="4078568"/>
            <a:ext cx="2475101" cy="2038739"/>
          </a:xfrm>
          <a:prstGeom prst="rect">
            <a:avLst/>
          </a:prstGeom>
          <a:effectLst>
            <a:glow rad="101600">
              <a:schemeClr val="accent1">
                <a:satMod val="175000"/>
                <a:alpha val="40000"/>
              </a:schemeClr>
            </a:glow>
          </a:effectLst>
        </p:spPr>
      </p:pic>
      <p:cxnSp>
        <p:nvCxnSpPr>
          <p:cNvPr id="17" name="Straight Arrow Connector 16">
            <a:extLst>
              <a:ext uri="{FF2B5EF4-FFF2-40B4-BE49-F238E27FC236}">
                <a16:creationId xmlns:a16="http://schemas.microsoft.com/office/drawing/2014/main" id="{E44DF45B-BDE1-BA91-321A-CBDD541D1D6F}"/>
              </a:ext>
            </a:extLst>
          </p:cNvPr>
          <p:cNvCxnSpPr>
            <a:cxnSpLocks/>
          </p:cNvCxnSpPr>
          <p:nvPr/>
        </p:nvCxnSpPr>
        <p:spPr>
          <a:xfrm>
            <a:off x="9081175" y="3429000"/>
            <a:ext cx="0" cy="489857"/>
          </a:xfrm>
          <a:prstGeom prst="straightConnector1">
            <a:avLst/>
          </a:prstGeom>
          <a:ln>
            <a:tailEnd type="triangle"/>
          </a:ln>
          <a:effectLst>
            <a:glow rad="1016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13588EF0-4F4F-59A5-A6CB-7E023CB2327D}"/>
              </a:ext>
            </a:extLst>
          </p:cNvPr>
          <p:cNvPicPr>
            <a:picLocks noChangeAspect="1"/>
          </p:cNvPicPr>
          <p:nvPr/>
        </p:nvPicPr>
        <p:blipFill>
          <a:blip r:embed="rId4"/>
          <a:stretch>
            <a:fillRect/>
          </a:stretch>
        </p:blipFill>
        <p:spPr>
          <a:xfrm>
            <a:off x="220668" y="998377"/>
            <a:ext cx="4975860" cy="1546006"/>
          </a:xfrm>
          <a:prstGeom prst="rect">
            <a:avLst/>
          </a:prstGeom>
          <a:effectLst>
            <a:glow rad="139700">
              <a:schemeClr val="accent1">
                <a:satMod val="175000"/>
                <a:alpha val="40000"/>
              </a:schemeClr>
            </a:glow>
          </a:effectLst>
        </p:spPr>
      </p:pic>
      <p:pic>
        <p:nvPicPr>
          <p:cNvPr id="6" name="Picture 5">
            <a:extLst>
              <a:ext uri="{FF2B5EF4-FFF2-40B4-BE49-F238E27FC236}">
                <a16:creationId xmlns:a16="http://schemas.microsoft.com/office/drawing/2014/main" id="{6F106020-37B3-C80E-A3D0-2AB9EAAB1EEB}"/>
              </a:ext>
            </a:extLst>
          </p:cNvPr>
          <p:cNvPicPr>
            <a:picLocks noChangeAspect="1"/>
          </p:cNvPicPr>
          <p:nvPr/>
        </p:nvPicPr>
        <p:blipFill>
          <a:blip r:embed="rId5"/>
          <a:stretch>
            <a:fillRect/>
          </a:stretch>
        </p:blipFill>
        <p:spPr>
          <a:xfrm>
            <a:off x="537909" y="3673928"/>
            <a:ext cx="2890158" cy="2013390"/>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240985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374</Words>
  <Application>Microsoft Office PowerPoint</Application>
  <PresentationFormat>Widescreen</PresentationFormat>
  <Paragraphs>42</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Wingdings</vt:lpstr>
      <vt:lpstr>Arial</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Sarthak Baravkar</cp:lastModifiedBy>
  <cp:revision>9</cp:revision>
  <dcterms:created xsi:type="dcterms:W3CDTF">2021-02-16T05:19:01Z</dcterms:created>
  <dcterms:modified xsi:type="dcterms:W3CDTF">2025-06-15T06:30:36Z</dcterms:modified>
</cp:coreProperties>
</file>