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20AF94B0-2901-4B9F-9980-9A02CC9AD139}" type="datetimeFigureOut">
              <a:rPr lang="en-US" smtClean="0"/>
              <a:t>3/11/2018</a:t>
            </a:fld>
            <a:endParaRPr lang="en-US"/>
          </a:p>
        </p:txBody>
      </p:sp>
      <p:sp>
        <p:nvSpPr>
          <p:cNvPr id="17" name="Slide Number Placeholder 16"/>
          <p:cNvSpPr>
            <a:spLocks noGrp="1"/>
          </p:cNvSpPr>
          <p:nvPr>
            <p:ph type="sldNum" sz="quarter" idx="11"/>
          </p:nvPr>
        </p:nvSpPr>
        <p:spPr/>
        <p:txBody>
          <a:bodyPr/>
          <a:lstStyle/>
          <a:p>
            <a:fld id="{5CCABC17-6545-467C-A80C-DEF6429478B7}"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AF94B0-2901-4B9F-9980-9A02CC9AD139}"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ABC17-6545-467C-A80C-DEF6429478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AF94B0-2901-4B9F-9980-9A02CC9AD139}"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ABC17-6545-467C-A80C-DEF6429478B7}"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20AF94B0-2901-4B9F-9980-9A02CC9AD139}" type="datetimeFigureOut">
              <a:rPr lang="en-US" smtClean="0"/>
              <a:t>3/11/2018</a:t>
            </a:fld>
            <a:endParaRPr lang="en-US"/>
          </a:p>
        </p:txBody>
      </p:sp>
      <p:sp>
        <p:nvSpPr>
          <p:cNvPr id="12" name="Slide Number Placeholder 11"/>
          <p:cNvSpPr>
            <a:spLocks noGrp="1"/>
          </p:cNvSpPr>
          <p:nvPr>
            <p:ph type="sldNum" sz="quarter" idx="15"/>
          </p:nvPr>
        </p:nvSpPr>
        <p:spPr/>
        <p:txBody>
          <a:bodyPr/>
          <a:lstStyle/>
          <a:p>
            <a:fld id="{5CCABC17-6545-467C-A80C-DEF6429478B7}"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20AF94B0-2901-4B9F-9980-9A02CC9AD139}" type="datetimeFigureOut">
              <a:rPr lang="en-US" smtClean="0"/>
              <a:t>3/11/2018</a:t>
            </a:fld>
            <a:endParaRPr lang="en-US"/>
          </a:p>
        </p:txBody>
      </p:sp>
      <p:sp>
        <p:nvSpPr>
          <p:cNvPr id="14" name="Slide Number Placeholder 13"/>
          <p:cNvSpPr>
            <a:spLocks noGrp="1"/>
          </p:cNvSpPr>
          <p:nvPr>
            <p:ph type="sldNum" sz="quarter" idx="11"/>
          </p:nvPr>
        </p:nvSpPr>
        <p:spPr/>
        <p:txBody>
          <a:bodyPr/>
          <a:lstStyle/>
          <a:p>
            <a:fld id="{5CCABC17-6545-467C-A80C-DEF6429478B7}"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20AF94B0-2901-4B9F-9980-9A02CC9AD139}" type="datetimeFigureOut">
              <a:rPr lang="en-US" smtClean="0"/>
              <a:t>3/11/2018</a:t>
            </a:fld>
            <a:endParaRPr lang="en-US"/>
          </a:p>
        </p:txBody>
      </p:sp>
      <p:sp>
        <p:nvSpPr>
          <p:cNvPr id="12" name="Slide Number Placeholder 11"/>
          <p:cNvSpPr>
            <a:spLocks noGrp="1"/>
          </p:cNvSpPr>
          <p:nvPr>
            <p:ph type="sldNum" sz="quarter" idx="16"/>
          </p:nvPr>
        </p:nvSpPr>
        <p:spPr/>
        <p:txBody>
          <a:bodyPr/>
          <a:lstStyle/>
          <a:p>
            <a:fld id="{5CCABC17-6545-467C-A80C-DEF6429478B7}"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20AF94B0-2901-4B9F-9980-9A02CC9AD139}" type="datetimeFigureOut">
              <a:rPr lang="en-US" smtClean="0"/>
              <a:t>3/11/2018</a:t>
            </a:fld>
            <a:endParaRPr lang="en-US"/>
          </a:p>
        </p:txBody>
      </p:sp>
      <p:sp>
        <p:nvSpPr>
          <p:cNvPr id="12" name="Slide Number Placeholder 11"/>
          <p:cNvSpPr>
            <a:spLocks noGrp="1"/>
          </p:cNvSpPr>
          <p:nvPr>
            <p:ph type="sldNum" sz="quarter" idx="17"/>
          </p:nvPr>
        </p:nvSpPr>
        <p:spPr/>
        <p:txBody>
          <a:bodyPr/>
          <a:lstStyle/>
          <a:p>
            <a:fld id="{5CCABC17-6545-467C-A80C-DEF6429478B7}"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20AF94B0-2901-4B9F-9980-9A02CC9AD139}" type="datetimeFigureOut">
              <a:rPr lang="en-US" smtClean="0"/>
              <a:t>3/11/2018</a:t>
            </a:fld>
            <a:endParaRPr lang="en-US"/>
          </a:p>
        </p:txBody>
      </p:sp>
      <p:sp>
        <p:nvSpPr>
          <p:cNvPr id="16" name="Slide Number Placeholder 15"/>
          <p:cNvSpPr>
            <a:spLocks noGrp="1"/>
          </p:cNvSpPr>
          <p:nvPr>
            <p:ph type="sldNum" sz="quarter" idx="11"/>
          </p:nvPr>
        </p:nvSpPr>
        <p:spPr/>
        <p:txBody>
          <a:bodyPr/>
          <a:lstStyle/>
          <a:p>
            <a:fld id="{5CCABC17-6545-467C-A80C-DEF6429478B7}"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0AF94B0-2901-4B9F-9980-9A02CC9AD139}" type="datetimeFigureOut">
              <a:rPr lang="en-US" smtClean="0"/>
              <a:t>3/11/2018</a:t>
            </a:fld>
            <a:endParaRPr lang="en-US"/>
          </a:p>
        </p:txBody>
      </p:sp>
      <p:sp>
        <p:nvSpPr>
          <p:cNvPr id="8" name="Slide Number Placeholder 7"/>
          <p:cNvSpPr>
            <a:spLocks noGrp="1"/>
          </p:cNvSpPr>
          <p:nvPr>
            <p:ph type="sldNum" sz="quarter" idx="11"/>
          </p:nvPr>
        </p:nvSpPr>
        <p:spPr/>
        <p:txBody>
          <a:bodyPr/>
          <a:lstStyle/>
          <a:p>
            <a:fld id="{5CCABC17-6545-467C-A80C-DEF6429478B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20AF94B0-2901-4B9F-9980-9A02CC9AD139}" type="datetimeFigureOut">
              <a:rPr lang="en-US" smtClean="0"/>
              <a:t>3/11/2018</a:t>
            </a:fld>
            <a:endParaRPr lang="en-US"/>
          </a:p>
        </p:txBody>
      </p:sp>
      <p:sp>
        <p:nvSpPr>
          <p:cNvPr id="19" name="Slide Number Placeholder 18"/>
          <p:cNvSpPr>
            <a:spLocks noGrp="1"/>
          </p:cNvSpPr>
          <p:nvPr>
            <p:ph type="sldNum" sz="quarter" idx="16"/>
          </p:nvPr>
        </p:nvSpPr>
        <p:spPr/>
        <p:txBody>
          <a:bodyPr/>
          <a:lstStyle/>
          <a:p>
            <a:fld id="{5CCABC17-6545-467C-A80C-DEF6429478B7}"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2514600" y="975360"/>
            <a:ext cx="4114800" cy="701040"/>
          </a:xfrm>
        </p:spPr>
        <p:txBody>
          <a:bodyPr/>
          <a:lstStyle/>
          <a:p>
            <a:r>
              <a:rPr lang="en-US"/>
              <a:t>Click to edit Master title style</a:t>
            </a:r>
          </a:p>
        </p:txBody>
      </p:sp>
      <p:sp>
        <p:nvSpPr>
          <p:cNvPr id="13" name="Date Placeholder 12"/>
          <p:cNvSpPr>
            <a:spLocks noGrp="1"/>
          </p:cNvSpPr>
          <p:nvPr>
            <p:ph type="dt" sz="half" idx="14"/>
          </p:nvPr>
        </p:nvSpPr>
        <p:spPr>
          <a:xfrm>
            <a:off x="2981325" y="273180"/>
            <a:ext cx="3181350" cy="292100"/>
          </a:xfrm>
        </p:spPr>
        <p:txBody>
          <a:bodyPr/>
          <a:lstStyle/>
          <a:p>
            <a:fld id="{20AF94B0-2901-4B9F-9980-9A02CC9AD139}" type="datetimeFigureOut">
              <a:rPr lang="en-US" smtClean="0"/>
              <a:t>3/11/2018</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5CCABC17-6545-467C-A80C-DEF6429478B7}"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20AF94B0-2901-4B9F-9980-9A02CC9AD139}" type="datetimeFigureOut">
              <a:rPr lang="en-US" smtClean="0"/>
              <a:t>3/11/2018</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5CCABC17-6545-467C-A80C-DEF6429478B7}"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1022866"/>
            <a:ext cx="6553200" cy="646331"/>
          </a:xfrm>
          <a:prstGeom prst="rect">
            <a:avLst/>
          </a:prstGeom>
          <a:noFill/>
        </p:spPr>
        <p:txBody>
          <a:bodyPr wrap="square" rtlCol="0">
            <a:spAutoFit/>
          </a:bodyPr>
          <a:lstStyle/>
          <a:p>
            <a:r>
              <a:rPr lang="en-US" sz="3600" dirty="0"/>
              <a:t>                 PROJECT  ON</a:t>
            </a:r>
          </a:p>
        </p:txBody>
      </p:sp>
      <p:sp>
        <p:nvSpPr>
          <p:cNvPr id="3" name="TextBox 2"/>
          <p:cNvSpPr txBox="1"/>
          <p:nvPr/>
        </p:nvSpPr>
        <p:spPr>
          <a:xfrm>
            <a:off x="228600" y="1905000"/>
            <a:ext cx="8001000" cy="1569660"/>
          </a:xfrm>
          <a:prstGeom prst="rect">
            <a:avLst/>
          </a:prstGeom>
          <a:noFill/>
        </p:spPr>
        <p:txBody>
          <a:bodyPr wrap="square" rtlCol="0">
            <a:spAutoFit/>
          </a:bodyPr>
          <a:lstStyle/>
          <a:p>
            <a:r>
              <a:rPr lang="en-US" sz="3200" dirty="0"/>
              <a:t>         STEGANOGRAPHY USING AUDIO</a:t>
            </a:r>
          </a:p>
          <a:p>
            <a:r>
              <a:rPr lang="en-US" sz="3200" dirty="0"/>
              <a:t>                   </a:t>
            </a:r>
          </a:p>
          <a:p>
            <a:r>
              <a:rPr lang="en-US" sz="3200" dirty="0"/>
              <a:t>                        IN   RMON  SYSTEM</a:t>
            </a:r>
          </a:p>
        </p:txBody>
      </p:sp>
      <p:sp>
        <p:nvSpPr>
          <p:cNvPr id="4" name="TextBox 3"/>
          <p:cNvSpPr txBox="1"/>
          <p:nvPr/>
        </p:nvSpPr>
        <p:spPr>
          <a:xfrm>
            <a:off x="5562600" y="5209157"/>
            <a:ext cx="3200400" cy="923330"/>
          </a:xfrm>
          <a:prstGeom prst="rect">
            <a:avLst/>
          </a:prstGeom>
          <a:noFill/>
        </p:spPr>
        <p:txBody>
          <a:bodyPr wrap="square" rtlCol="0">
            <a:spAutoFit/>
          </a:bodyPr>
          <a:lstStyle/>
          <a:p>
            <a:r>
              <a:rPr lang="en-US" dirty="0"/>
              <a:t>BY:</a:t>
            </a:r>
          </a:p>
          <a:p>
            <a:r>
              <a:rPr lang="en-US" dirty="0"/>
              <a:t>SARTHAK GOEL</a:t>
            </a:r>
          </a:p>
          <a:p>
            <a:r>
              <a:rPr lang="en-US" dirty="0"/>
              <a:t>349/CO/15</a:t>
            </a:r>
          </a:p>
        </p:txBody>
      </p:sp>
    </p:spTree>
    <p:extLst>
      <p:ext uri="{BB962C8B-B14F-4D97-AF65-F5344CB8AC3E}">
        <p14:creationId xmlns:p14="http://schemas.microsoft.com/office/powerpoint/2010/main" val="425543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7543800" cy="923330"/>
          </a:xfrm>
          <a:prstGeom prst="rect">
            <a:avLst/>
          </a:prstGeom>
        </p:spPr>
        <p:txBody>
          <a:bodyPr wrap="square">
            <a:spAutoFit/>
          </a:bodyPr>
          <a:lstStyle/>
          <a:p>
            <a:r>
              <a:rPr lang="en-US" dirty="0"/>
              <a:t>The message is then encrypted and then embed each bits into the LSB position of each pixel position. The least significant (rightmost) bit of each 8-bit byte has been co-opted to hide a text message.</a:t>
            </a:r>
          </a:p>
        </p:txBody>
      </p:sp>
      <p:sp>
        <p:nvSpPr>
          <p:cNvPr id="3" name="Rectangle 2"/>
          <p:cNvSpPr/>
          <p:nvPr/>
        </p:nvSpPr>
        <p:spPr>
          <a:xfrm>
            <a:off x="914400" y="1859340"/>
            <a:ext cx="7391400" cy="2585323"/>
          </a:xfrm>
          <a:prstGeom prst="rect">
            <a:avLst/>
          </a:prstGeom>
        </p:spPr>
        <p:txBody>
          <a:bodyPr wrap="square">
            <a:spAutoFit/>
          </a:bodyPr>
          <a:lstStyle/>
          <a:p>
            <a:r>
              <a:rPr lang="en-US" b="1" dirty="0"/>
              <a:t>Retrieve Message</a:t>
            </a:r>
            <a:endParaRPr lang="en-US" dirty="0"/>
          </a:p>
          <a:p>
            <a:r>
              <a:rPr lang="en-US" dirty="0"/>
              <a:t>It involves retrieving the embed message from the file independent of the file format. Once the message has been retrieved it has to be converted into original message or file.</a:t>
            </a:r>
          </a:p>
          <a:p>
            <a:r>
              <a:rPr lang="en-US" dirty="0"/>
              <a:t>This can be done by reading the embedded data from the master file. The read data will be in the bytes format. This message has to be converted into the suitable output file format.</a:t>
            </a:r>
          </a:p>
          <a:p>
            <a:r>
              <a:rPr lang="en-US" dirty="0"/>
              <a:t> </a:t>
            </a:r>
          </a:p>
          <a:p>
            <a:r>
              <a:rPr lang="en-US" b="1" dirty="0"/>
              <a:t> </a:t>
            </a:r>
            <a:endParaRPr lang="en-US" dirty="0"/>
          </a:p>
        </p:txBody>
      </p:sp>
      <p:sp>
        <p:nvSpPr>
          <p:cNvPr id="4" name="Rectangle 3"/>
          <p:cNvSpPr/>
          <p:nvPr/>
        </p:nvSpPr>
        <p:spPr>
          <a:xfrm>
            <a:off x="762000" y="4198296"/>
            <a:ext cx="7315200" cy="2031325"/>
          </a:xfrm>
          <a:prstGeom prst="rect">
            <a:avLst/>
          </a:prstGeom>
        </p:spPr>
        <p:txBody>
          <a:bodyPr wrap="square">
            <a:spAutoFit/>
          </a:bodyPr>
          <a:lstStyle/>
          <a:p>
            <a:r>
              <a:rPr lang="en-US" b="1" dirty="0"/>
              <a:t>Decryption</a:t>
            </a:r>
            <a:endParaRPr lang="en-US" dirty="0"/>
          </a:p>
          <a:p>
            <a:r>
              <a:rPr lang="en-US" dirty="0"/>
              <a:t> </a:t>
            </a:r>
          </a:p>
          <a:p>
            <a:r>
              <a:rPr lang="en-US" dirty="0"/>
              <a:t>Decryption includes a message or a file decrypting. Decryption involves converting the cipher text into decrypted format. Decryption can be done by passing a secret key. Secret key can be used for decryption of the message that is hidden. It provides security by converting the cipher text, into the original data message or file . </a:t>
            </a:r>
          </a:p>
        </p:txBody>
      </p:sp>
    </p:spTree>
    <p:extLst>
      <p:ext uri="{BB962C8B-B14F-4D97-AF65-F5344CB8AC3E}">
        <p14:creationId xmlns:p14="http://schemas.microsoft.com/office/powerpoint/2010/main" val="404353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7391400" cy="923330"/>
          </a:xfrm>
          <a:prstGeom prst="rect">
            <a:avLst/>
          </a:prstGeom>
        </p:spPr>
        <p:txBody>
          <a:bodyPr wrap="square">
            <a:spAutoFit/>
          </a:bodyPr>
          <a:lstStyle/>
          <a:p>
            <a:r>
              <a:rPr lang="en-US" dirty="0"/>
              <a:t>Moreover if the message is password protected, then while retrieving message, the retriever has to enter the correct password for viewing the message.</a:t>
            </a:r>
          </a:p>
        </p:txBody>
      </p:sp>
    </p:spTree>
    <p:extLst>
      <p:ext uri="{BB962C8B-B14F-4D97-AF65-F5344CB8AC3E}">
        <p14:creationId xmlns:p14="http://schemas.microsoft.com/office/powerpoint/2010/main" val="107941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81000"/>
            <a:ext cx="5943600" cy="369332"/>
          </a:xfrm>
          <a:prstGeom prst="rect">
            <a:avLst/>
          </a:prstGeom>
          <a:noFill/>
        </p:spPr>
        <p:txBody>
          <a:bodyPr wrap="square" rtlCol="0">
            <a:spAutoFit/>
          </a:bodyPr>
          <a:lstStyle/>
          <a:p>
            <a:r>
              <a:rPr lang="en-US" dirty="0"/>
              <a:t>ALGORITHM    USED</a:t>
            </a:r>
          </a:p>
        </p:txBody>
      </p:sp>
      <p:sp>
        <p:nvSpPr>
          <p:cNvPr id="3" name="Rectangle 2"/>
          <p:cNvSpPr/>
          <p:nvPr/>
        </p:nvSpPr>
        <p:spPr>
          <a:xfrm>
            <a:off x="685800" y="1151124"/>
            <a:ext cx="7467600" cy="1754326"/>
          </a:xfrm>
          <a:prstGeom prst="rect">
            <a:avLst/>
          </a:prstGeom>
        </p:spPr>
        <p:txBody>
          <a:bodyPr wrap="square">
            <a:spAutoFit/>
          </a:bodyPr>
          <a:lstStyle/>
          <a:p>
            <a:r>
              <a:rPr lang="en-US" dirty="0"/>
              <a:t>LSB CODING</a:t>
            </a:r>
          </a:p>
          <a:p>
            <a:r>
              <a:rPr lang="en-US" dirty="0"/>
              <a:t>Least significant bit (LSB) coding is the simplest way to embed information in a digital audio file. By substituting the least significant bit of each sampling point with a binary message, LSB coding allows for a large amount of data to be encoded. The following diagram illustrates how the message 'HEY' is encoded in a 16-bit CD quality sample using the LSB method: </a:t>
            </a:r>
          </a:p>
        </p:txBody>
      </p:sp>
      <p:pic>
        <p:nvPicPr>
          <p:cNvPr id="4" name="Picture 3" descr="Diagram of LSB coding process"/>
          <p:cNvPicPr/>
          <p:nvPr/>
        </p:nvPicPr>
        <p:blipFill>
          <a:blip r:embed="rId2" cstate="print"/>
          <a:srcRect/>
          <a:stretch>
            <a:fillRect/>
          </a:stretch>
        </p:blipFill>
        <p:spPr bwMode="auto">
          <a:xfrm>
            <a:off x="990600" y="3048000"/>
            <a:ext cx="5943600" cy="3429000"/>
          </a:xfrm>
          <a:prstGeom prst="rect">
            <a:avLst/>
          </a:prstGeom>
          <a:noFill/>
          <a:ln w="9525">
            <a:noFill/>
            <a:miter lim="800000"/>
            <a:headEnd/>
            <a:tailEnd/>
          </a:ln>
        </p:spPr>
      </p:pic>
    </p:spTree>
    <p:extLst>
      <p:ext uri="{BB962C8B-B14F-4D97-AF65-F5344CB8AC3E}">
        <p14:creationId xmlns:p14="http://schemas.microsoft.com/office/powerpoint/2010/main" val="44882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7467600" cy="2031325"/>
          </a:xfrm>
          <a:prstGeom prst="rect">
            <a:avLst/>
          </a:prstGeom>
        </p:spPr>
        <p:txBody>
          <a:bodyPr wrap="square">
            <a:spAutoFit/>
          </a:bodyPr>
          <a:lstStyle/>
          <a:p>
            <a:r>
              <a:rPr lang="en-US" dirty="0"/>
              <a:t>In this </a:t>
            </a:r>
            <a:r>
              <a:rPr lang="en-US" dirty="0" err="1"/>
              <a:t>algo</a:t>
            </a:r>
            <a:r>
              <a:rPr lang="en-US" dirty="0"/>
              <a:t>  of whatever size the file is it is divided into 16-bit  each. As  bits are organized   vertically  data to be hidden   is entered into the last 16 bits of the file so it becomes very difficult for the intruder   to  get access to data .now after  hiding our data in the audio file. </a:t>
            </a:r>
          </a:p>
          <a:p>
            <a:endParaRPr lang="en-US" dirty="0"/>
          </a:p>
          <a:p>
            <a:r>
              <a:rPr lang="en-US" dirty="0"/>
              <a:t>It plays in horizontal direction </a:t>
            </a:r>
            <a:r>
              <a:rPr lang="en-US" dirty="0" err="1"/>
              <a:t>i.e</a:t>
            </a:r>
            <a:r>
              <a:rPr lang="en-US" dirty="0"/>
              <a:t>  streaming is </a:t>
            </a:r>
            <a:r>
              <a:rPr lang="en-US" dirty="0" err="1"/>
              <a:t>done..so</a:t>
            </a:r>
            <a:r>
              <a:rPr lang="en-US" dirty="0"/>
              <a:t> its very difficult to find data during streaming of data. As bits will not correspond to correct data.</a:t>
            </a:r>
          </a:p>
        </p:txBody>
      </p:sp>
    </p:spTree>
    <p:extLst>
      <p:ext uri="{BB962C8B-B14F-4D97-AF65-F5344CB8AC3E}">
        <p14:creationId xmlns:p14="http://schemas.microsoft.com/office/powerpoint/2010/main" val="2837006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28600"/>
            <a:ext cx="5029200" cy="369332"/>
          </a:xfrm>
          <a:prstGeom prst="rect">
            <a:avLst/>
          </a:prstGeom>
          <a:noFill/>
        </p:spPr>
        <p:txBody>
          <a:bodyPr wrap="square" rtlCol="0">
            <a:spAutoFit/>
          </a:bodyPr>
          <a:lstStyle/>
          <a:p>
            <a:r>
              <a:rPr lang="en-US" dirty="0"/>
              <a:t>SNAPSHOTS</a:t>
            </a:r>
          </a:p>
        </p:txBody>
      </p:sp>
      <p:pic>
        <p:nvPicPr>
          <p:cNvPr id="3" name="Picture 2"/>
          <p:cNvPicPr/>
          <p:nvPr/>
        </p:nvPicPr>
        <p:blipFill>
          <a:blip r:embed="rId2" cstate="print"/>
          <a:srcRect/>
          <a:stretch>
            <a:fillRect/>
          </a:stretch>
        </p:blipFill>
        <p:spPr bwMode="auto">
          <a:xfrm>
            <a:off x="482946" y="838200"/>
            <a:ext cx="5546090" cy="4341495"/>
          </a:xfrm>
          <a:prstGeom prst="rect">
            <a:avLst/>
          </a:prstGeom>
          <a:noFill/>
          <a:ln w="9525">
            <a:noFill/>
            <a:miter lim="800000"/>
            <a:headEnd/>
            <a:tailEnd/>
          </a:ln>
        </p:spPr>
      </p:pic>
    </p:spTree>
    <p:extLst>
      <p:ext uri="{BB962C8B-B14F-4D97-AF65-F5344CB8AC3E}">
        <p14:creationId xmlns:p14="http://schemas.microsoft.com/office/powerpoint/2010/main" val="166413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295400" y="990600"/>
            <a:ext cx="6400800" cy="4393565"/>
          </a:xfrm>
          <a:prstGeom prst="rect">
            <a:avLst/>
          </a:prstGeom>
          <a:noFill/>
          <a:ln w="9525">
            <a:noFill/>
            <a:miter lim="800000"/>
            <a:headEnd/>
            <a:tailEnd/>
          </a:ln>
        </p:spPr>
      </p:pic>
    </p:spTree>
    <p:extLst>
      <p:ext uri="{BB962C8B-B14F-4D97-AF65-F5344CB8AC3E}">
        <p14:creationId xmlns:p14="http://schemas.microsoft.com/office/powerpoint/2010/main" val="394264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838200" y="533400"/>
            <a:ext cx="6708457" cy="4570095"/>
          </a:xfrm>
          <a:prstGeom prst="rect">
            <a:avLst/>
          </a:prstGeom>
          <a:noFill/>
          <a:ln w="9525">
            <a:noFill/>
            <a:miter lim="800000"/>
            <a:headEnd/>
            <a:tailEnd/>
          </a:ln>
        </p:spPr>
      </p:pic>
    </p:spTree>
    <p:extLst>
      <p:ext uri="{BB962C8B-B14F-4D97-AF65-F5344CB8AC3E}">
        <p14:creationId xmlns:p14="http://schemas.microsoft.com/office/powerpoint/2010/main" val="378950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914400" y="990600"/>
            <a:ext cx="6632257" cy="4112895"/>
          </a:xfrm>
          <a:prstGeom prst="rect">
            <a:avLst/>
          </a:prstGeom>
          <a:noFill/>
          <a:ln w="9525">
            <a:noFill/>
            <a:miter lim="800000"/>
            <a:headEnd/>
            <a:tailEnd/>
          </a:ln>
        </p:spPr>
      </p:pic>
    </p:spTree>
    <p:extLst>
      <p:ext uri="{BB962C8B-B14F-4D97-AF65-F5344CB8AC3E}">
        <p14:creationId xmlns:p14="http://schemas.microsoft.com/office/powerpoint/2010/main" val="3123341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42" descr="d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620000" cy="4876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304800" y="2378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Database Snapshots</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0" y="38004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0" y="76771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922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3" descr="d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620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03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5562600" cy="584775"/>
          </a:xfrm>
          <a:prstGeom prst="rect">
            <a:avLst/>
          </a:prstGeom>
          <a:noFill/>
        </p:spPr>
        <p:txBody>
          <a:bodyPr wrap="square" rtlCol="0">
            <a:spAutoFit/>
          </a:bodyPr>
          <a:lstStyle/>
          <a:p>
            <a:r>
              <a:rPr lang="en-US" sz="3200" b="1" dirty="0"/>
              <a:t>INTRODUCTION</a:t>
            </a:r>
          </a:p>
        </p:txBody>
      </p:sp>
      <p:sp>
        <p:nvSpPr>
          <p:cNvPr id="3" name="Rectangle 2"/>
          <p:cNvSpPr/>
          <p:nvPr/>
        </p:nvSpPr>
        <p:spPr>
          <a:xfrm>
            <a:off x="685800" y="1524000"/>
            <a:ext cx="7924800" cy="3970318"/>
          </a:xfrm>
          <a:prstGeom prst="rect">
            <a:avLst/>
          </a:prstGeom>
        </p:spPr>
        <p:txBody>
          <a:bodyPr wrap="square">
            <a:spAutoFit/>
          </a:bodyPr>
          <a:lstStyle/>
          <a:p>
            <a:r>
              <a:rPr lang="en-US" sz="2800" dirty="0"/>
              <a:t>In a computer-based audio Steganography system, secret messages are embedded in digital sound. The secret message is embedded by slightly altering the binary sequence of a sound file. Existing audio Steganography software can embed messages in WAV, AU, and even MP3 sound files. Embedding secret messages in digital sound is usually a more difficult process than embedding messages in other media, such as digital images.</a:t>
            </a:r>
          </a:p>
        </p:txBody>
      </p:sp>
    </p:spTree>
    <p:extLst>
      <p:ext uri="{BB962C8B-B14F-4D97-AF65-F5344CB8AC3E}">
        <p14:creationId xmlns:p14="http://schemas.microsoft.com/office/powerpoint/2010/main" val="194034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7696200" cy="369332"/>
          </a:xfrm>
          <a:prstGeom prst="rect">
            <a:avLst/>
          </a:prstGeom>
          <a:noFill/>
        </p:spPr>
        <p:txBody>
          <a:bodyPr wrap="square" rtlCol="0">
            <a:spAutoFit/>
          </a:bodyPr>
          <a:lstStyle/>
          <a:p>
            <a:r>
              <a:rPr lang="en-US" b="1" dirty="0"/>
              <a:t>ADVANTAGE OF STEGANOGRAPHY OVER CRYPTOGRAPHY</a:t>
            </a:r>
          </a:p>
        </p:txBody>
      </p:sp>
      <p:sp>
        <p:nvSpPr>
          <p:cNvPr id="3" name="Rectangle 2"/>
          <p:cNvSpPr/>
          <p:nvPr/>
        </p:nvSpPr>
        <p:spPr>
          <a:xfrm>
            <a:off x="609600" y="1295400"/>
            <a:ext cx="7696200" cy="646331"/>
          </a:xfrm>
          <a:prstGeom prst="rect">
            <a:avLst/>
          </a:prstGeom>
        </p:spPr>
        <p:txBody>
          <a:bodyPr wrap="square">
            <a:spAutoFit/>
          </a:bodyPr>
          <a:lstStyle/>
          <a:p>
            <a:r>
              <a:rPr lang="en-US" dirty="0"/>
              <a:t>The advantage of steganography over cryptography alone is that messages do not attract attention to themselves, to messengers, or to recipients.</a:t>
            </a:r>
          </a:p>
        </p:txBody>
      </p:sp>
      <p:sp>
        <p:nvSpPr>
          <p:cNvPr id="4" name="Rectangle 3"/>
          <p:cNvSpPr/>
          <p:nvPr/>
        </p:nvSpPr>
        <p:spPr>
          <a:xfrm>
            <a:off x="609600" y="2413338"/>
            <a:ext cx="7315200" cy="2031325"/>
          </a:xfrm>
          <a:prstGeom prst="rect">
            <a:avLst/>
          </a:prstGeom>
        </p:spPr>
        <p:txBody>
          <a:bodyPr wrap="square">
            <a:spAutoFit/>
          </a:bodyPr>
          <a:lstStyle/>
          <a:p>
            <a:r>
              <a:rPr lang="en-US" dirty="0"/>
              <a:t>Cryptography includes several secure algorithms for encrypting and decrypting messages. They are all based on the use of secrets called </a:t>
            </a:r>
            <a:r>
              <a:rPr lang="en-US" b="1" i="1" dirty="0"/>
              <a:t>keys. </a:t>
            </a:r>
          </a:p>
          <a:p>
            <a:endParaRPr lang="en-US" b="1" i="1" dirty="0"/>
          </a:p>
          <a:p>
            <a:endParaRPr lang="en-US" b="1" i="1" dirty="0"/>
          </a:p>
          <a:p>
            <a:r>
              <a:rPr lang="en-US" dirty="0"/>
              <a:t>A cryptographic key is a parameter used in an encryption algorithm in such a way that the encryption cannot be reversed without the knowledge of the key.</a:t>
            </a:r>
          </a:p>
        </p:txBody>
      </p:sp>
    </p:spTree>
    <p:extLst>
      <p:ext uri="{BB962C8B-B14F-4D97-AF65-F5344CB8AC3E}">
        <p14:creationId xmlns:p14="http://schemas.microsoft.com/office/powerpoint/2010/main" val="1230302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7086600" cy="369332"/>
          </a:xfrm>
          <a:prstGeom prst="rect">
            <a:avLst/>
          </a:prstGeom>
          <a:noFill/>
        </p:spPr>
        <p:txBody>
          <a:bodyPr wrap="square" rtlCol="0">
            <a:spAutoFit/>
          </a:bodyPr>
          <a:lstStyle/>
          <a:p>
            <a:r>
              <a:rPr lang="en-US" dirty="0"/>
              <a:t>ENHANCEMENTS</a:t>
            </a:r>
          </a:p>
        </p:txBody>
      </p:sp>
      <p:sp>
        <p:nvSpPr>
          <p:cNvPr id="3" name="Rectangle 2"/>
          <p:cNvSpPr/>
          <p:nvPr/>
        </p:nvSpPr>
        <p:spPr>
          <a:xfrm>
            <a:off x="568036" y="902732"/>
            <a:ext cx="7620000" cy="4801314"/>
          </a:xfrm>
          <a:prstGeom prst="rect">
            <a:avLst/>
          </a:prstGeom>
        </p:spPr>
        <p:txBody>
          <a:bodyPr wrap="square">
            <a:spAutoFit/>
          </a:bodyPr>
          <a:lstStyle/>
          <a:p>
            <a:endParaRPr lang="en-US" dirty="0"/>
          </a:p>
          <a:p>
            <a:pPr lvl="0"/>
            <a:endParaRPr lang="en-US" dirty="0"/>
          </a:p>
          <a:p>
            <a:pPr lvl="0"/>
            <a:r>
              <a:rPr lang="en-US" dirty="0"/>
              <a:t>Video 	recording’s of the client’s window for non-repudiation.</a:t>
            </a:r>
          </a:p>
          <a:p>
            <a:pPr lvl="0"/>
            <a:endParaRPr lang="en-US" dirty="0"/>
          </a:p>
          <a:p>
            <a:pPr lvl="0"/>
            <a:r>
              <a:rPr lang="en-US" dirty="0"/>
              <a:t>Used for troubleshoot any upcoming problem.</a:t>
            </a:r>
          </a:p>
          <a:p>
            <a:pPr lvl="0"/>
            <a:endParaRPr lang="en-US" dirty="0"/>
          </a:p>
          <a:p>
            <a:pPr lvl="0"/>
            <a:r>
              <a:rPr lang="en-US" dirty="0"/>
              <a:t>Intrusion detection system can be implemented and penalty can be charged.</a:t>
            </a:r>
          </a:p>
          <a:p>
            <a:pPr lvl="0"/>
            <a:endParaRPr lang="en-US" dirty="0"/>
          </a:p>
          <a:p>
            <a:pPr lvl="0"/>
            <a:r>
              <a:rPr lang="en-US" dirty="0"/>
              <a:t>Used to find statistics of host.</a:t>
            </a:r>
          </a:p>
          <a:p>
            <a:pPr lvl="0"/>
            <a:endParaRPr lang="en-US" dirty="0"/>
          </a:p>
          <a:p>
            <a:pPr lvl="0"/>
            <a:r>
              <a:rPr lang="en-US" dirty="0"/>
              <a:t>To hold conversation between two different IP address.</a:t>
            </a:r>
          </a:p>
          <a:p>
            <a:endParaRPr lang="en-US" dirty="0"/>
          </a:p>
          <a:p>
            <a:endParaRPr lang="en-US" dirty="0"/>
          </a:p>
          <a:p>
            <a:r>
              <a:rPr lang="en-US" dirty="0"/>
              <a:t>In future, we can have the integrate the video recording system facility for the clients and client search engine that can provide the result on the basis of different criteria to search. We can also have one more module of implementing this project on this application</a:t>
            </a:r>
          </a:p>
        </p:txBody>
      </p:sp>
    </p:spTree>
    <p:extLst>
      <p:ext uri="{BB962C8B-B14F-4D97-AF65-F5344CB8AC3E}">
        <p14:creationId xmlns:p14="http://schemas.microsoft.com/office/powerpoint/2010/main" val="427984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40926"/>
            <a:ext cx="6781800" cy="584775"/>
          </a:xfrm>
          <a:prstGeom prst="rect">
            <a:avLst/>
          </a:prstGeom>
          <a:noFill/>
        </p:spPr>
        <p:txBody>
          <a:bodyPr wrap="square" rtlCol="0">
            <a:spAutoFit/>
          </a:bodyPr>
          <a:lstStyle/>
          <a:p>
            <a:r>
              <a:rPr lang="en-US" sz="3200" dirty="0"/>
              <a:t>GOALS AND OBJECTIVES</a:t>
            </a:r>
          </a:p>
        </p:txBody>
      </p:sp>
      <p:sp>
        <p:nvSpPr>
          <p:cNvPr id="3" name="Rectangle 2"/>
          <p:cNvSpPr/>
          <p:nvPr/>
        </p:nvSpPr>
        <p:spPr>
          <a:xfrm>
            <a:off x="762000" y="1600200"/>
            <a:ext cx="6096000" cy="1323439"/>
          </a:xfrm>
          <a:prstGeom prst="rect">
            <a:avLst/>
          </a:prstGeom>
        </p:spPr>
        <p:txBody>
          <a:bodyPr wrap="square">
            <a:spAutoFit/>
          </a:bodyPr>
          <a:lstStyle/>
          <a:p>
            <a:r>
              <a:rPr lang="en-US" sz="2000" dirty="0"/>
              <a:t>The goal of steganography is to avoid drawing suspicion to the existence of a hidden message. This approach of information hiding technique has recently become important in a number of application areas.</a:t>
            </a:r>
          </a:p>
        </p:txBody>
      </p:sp>
      <p:pic>
        <p:nvPicPr>
          <p:cNvPr id="4" name="Picture 3" descr="http://asmp.eurasipjournals.com/content/figures/1687-4722-2012-25-2.jpg"/>
          <p:cNvPicPr/>
          <p:nvPr/>
        </p:nvPicPr>
        <p:blipFill>
          <a:blip r:embed="rId2" cstate="print"/>
          <a:srcRect/>
          <a:stretch>
            <a:fillRect/>
          </a:stretch>
        </p:blipFill>
        <p:spPr bwMode="auto">
          <a:xfrm>
            <a:off x="1134630" y="3048000"/>
            <a:ext cx="5711825" cy="1282065"/>
          </a:xfrm>
          <a:prstGeom prst="rect">
            <a:avLst/>
          </a:prstGeom>
          <a:noFill/>
          <a:ln w="9525">
            <a:noFill/>
            <a:miter lim="800000"/>
            <a:headEnd/>
            <a:tailEnd/>
          </a:ln>
        </p:spPr>
      </p:pic>
      <p:sp>
        <p:nvSpPr>
          <p:cNvPr id="5" name="Rectangle 4"/>
          <p:cNvSpPr/>
          <p:nvPr/>
        </p:nvSpPr>
        <p:spPr>
          <a:xfrm>
            <a:off x="762000" y="4128313"/>
            <a:ext cx="6629400" cy="1569660"/>
          </a:xfrm>
          <a:prstGeom prst="rect">
            <a:avLst/>
          </a:prstGeom>
        </p:spPr>
        <p:txBody>
          <a:bodyPr wrap="square">
            <a:spAutoFit/>
          </a:bodyPr>
          <a:lstStyle/>
          <a:p>
            <a:r>
              <a:rPr lang="en-US" dirty="0"/>
              <a:t> </a:t>
            </a:r>
          </a:p>
          <a:p>
            <a:r>
              <a:rPr lang="en-US" dirty="0"/>
              <a:t>The main objective of the project “Audio steganography” is to embed the text message in cover audio file, using the available methods of audio </a:t>
            </a:r>
            <a:r>
              <a:rPr lang="en-US" sz="2400" dirty="0"/>
              <a:t>steganography</a:t>
            </a:r>
            <a:r>
              <a:rPr lang="en-US" dirty="0"/>
              <a:t> methods. The receiver extracts the message from carrier audio file.</a:t>
            </a:r>
          </a:p>
        </p:txBody>
      </p:sp>
    </p:spTree>
    <p:extLst>
      <p:ext uri="{BB962C8B-B14F-4D97-AF65-F5344CB8AC3E}">
        <p14:creationId xmlns:p14="http://schemas.microsoft.com/office/powerpoint/2010/main" val="321192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6858000" cy="646331"/>
          </a:xfrm>
          <a:prstGeom prst="rect">
            <a:avLst/>
          </a:prstGeom>
          <a:noFill/>
        </p:spPr>
        <p:txBody>
          <a:bodyPr wrap="square" rtlCol="0">
            <a:spAutoFit/>
          </a:bodyPr>
          <a:lstStyle/>
          <a:p>
            <a:r>
              <a:rPr lang="en-US" dirty="0"/>
              <a:t>WHAT IS RMON(REMOTE MONITORING)</a:t>
            </a:r>
          </a:p>
          <a:p>
            <a:endParaRPr lang="en-US" dirty="0"/>
          </a:p>
        </p:txBody>
      </p:sp>
      <p:sp>
        <p:nvSpPr>
          <p:cNvPr id="3" name="Rectangle 2"/>
          <p:cNvSpPr/>
          <p:nvPr/>
        </p:nvSpPr>
        <p:spPr>
          <a:xfrm>
            <a:off x="674255" y="1524000"/>
            <a:ext cx="7924800" cy="1477328"/>
          </a:xfrm>
          <a:prstGeom prst="rect">
            <a:avLst/>
          </a:prstGeom>
        </p:spPr>
        <p:txBody>
          <a:bodyPr wrap="square">
            <a:spAutoFit/>
          </a:bodyPr>
          <a:lstStyle/>
          <a:p>
            <a:r>
              <a:rPr lang="en-US" dirty="0"/>
              <a:t>Remote Monitoring (RMON) is a standard monitoring specification that enables various network monitors and console systems to exchange network-monitoring data. RMON provides network administrators with more freedom in selecting network-monitoring probes and consoles with features that meet their particular networking needs</a:t>
            </a:r>
          </a:p>
        </p:txBody>
      </p:sp>
      <p:sp>
        <p:nvSpPr>
          <p:cNvPr id="5" name="Rectangle 4"/>
          <p:cNvSpPr/>
          <p:nvPr/>
        </p:nvSpPr>
        <p:spPr>
          <a:xfrm>
            <a:off x="685800" y="3105835"/>
            <a:ext cx="7696200" cy="369332"/>
          </a:xfrm>
          <a:prstGeom prst="rect">
            <a:avLst/>
          </a:prstGeom>
        </p:spPr>
        <p:txBody>
          <a:bodyPr wrap="square">
            <a:spAutoFit/>
          </a:bodyPr>
          <a:lstStyle/>
          <a:p>
            <a:r>
              <a:rPr lang="en-US" dirty="0"/>
              <a:t>RMON(REMOTE  MONITORING) is designed for "flow-based" monitoring</a:t>
            </a:r>
          </a:p>
        </p:txBody>
      </p:sp>
    </p:spTree>
    <p:extLst>
      <p:ext uri="{BB962C8B-B14F-4D97-AF65-F5344CB8AC3E}">
        <p14:creationId xmlns:p14="http://schemas.microsoft.com/office/powerpoint/2010/main" val="398553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6400800" cy="646331"/>
          </a:xfrm>
          <a:prstGeom prst="rect">
            <a:avLst/>
          </a:prstGeom>
          <a:noFill/>
        </p:spPr>
        <p:txBody>
          <a:bodyPr wrap="square" rtlCol="0">
            <a:spAutoFit/>
          </a:bodyPr>
          <a:lstStyle/>
          <a:p>
            <a:r>
              <a:rPr lang="en-US" dirty="0"/>
              <a:t>STEGANOGRAPHY USING AUDIO</a:t>
            </a:r>
          </a:p>
          <a:p>
            <a:endParaRPr lang="en-US" dirty="0"/>
          </a:p>
        </p:txBody>
      </p:sp>
      <p:sp>
        <p:nvSpPr>
          <p:cNvPr id="3" name="Rectangle 2"/>
          <p:cNvSpPr/>
          <p:nvPr/>
        </p:nvSpPr>
        <p:spPr>
          <a:xfrm>
            <a:off x="817418" y="1600200"/>
            <a:ext cx="7772400" cy="3970318"/>
          </a:xfrm>
          <a:prstGeom prst="rect">
            <a:avLst/>
          </a:prstGeom>
        </p:spPr>
        <p:txBody>
          <a:bodyPr wrap="square">
            <a:spAutoFit/>
          </a:bodyPr>
          <a:lstStyle/>
          <a:p>
            <a:r>
              <a:rPr lang="en-US" dirty="0"/>
              <a:t>In a computer-based audio Steganography system, secret messages are embedded in digital sound. The secret message is embedded by slightly altering the binary sequence of a sound file. Existing audio Steganography software can embed messages in WAV, AU, and even MP3 sound files. </a:t>
            </a:r>
          </a:p>
          <a:p>
            <a:endParaRPr lang="en-US" dirty="0"/>
          </a:p>
          <a:p>
            <a:r>
              <a:rPr lang="en-US" dirty="0"/>
              <a:t>Embedding secret messages in digital sound is usually a more difficult process than embedding messages in other media, such as digital images. These methods range from rather simple algorithms that insert information in the form of signal noise to more powerful methods that exploit sophisticated signal processing techniques to hide information. </a:t>
            </a:r>
          </a:p>
          <a:p>
            <a:endParaRPr lang="en-US" dirty="0"/>
          </a:p>
          <a:p>
            <a:endParaRPr lang="en-US" dirty="0"/>
          </a:p>
          <a:p>
            <a:r>
              <a:rPr lang="en-US" dirty="0"/>
              <a:t>Thus the main purpose of this report is to explain Audio Steganography and algorithm commonly employed for Audio Steganography and its applications</a:t>
            </a:r>
          </a:p>
        </p:txBody>
      </p:sp>
    </p:spTree>
    <p:extLst>
      <p:ext uri="{BB962C8B-B14F-4D97-AF65-F5344CB8AC3E}">
        <p14:creationId xmlns:p14="http://schemas.microsoft.com/office/powerpoint/2010/main" val="27298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3368"/>
            <a:ext cx="4800600" cy="369332"/>
          </a:xfrm>
          <a:prstGeom prst="rect">
            <a:avLst/>
          </a:prstGeom>
          <a:noFill/>
        </p:spPr>
        <p:txBody>
          <a:bodyPr wrap="square" rtlCol="0">
            <a:spAutoFit/>
          </a:bodyPr>
          <a:lstStyle/>
          <a:p>
            <a:r>
              <a:rPr lang="en-US" dirty="0"/>
              <a:t>FUTURE SCOPE OF THIS PROJECT</a:t>
            </a:r>
          </a:p>
        </p:txBody>
      </p:sp>
      <p:sp>
        <p:nvSpPr>
          <p:cNvPr id="3" name="Rectangle 2"/>
          <p:cNvSpPr/>
          <p:nvPr/>
        </p:nvSpPr>
        <p:spPr>
          <a:xfrm>
            <a:off x="819727" y="1828800"/>
            <a:ext cx="6019800" cy="1477328"/>
          </a:xfrm>
          <a:prstGeom prst="rect">
            <a:avLst/>
          </a:prstGeom>
        </p:spPr>
        <p:txBody>
          <a:bodyPr wrap="square">
            <a:spAutoFit/>
          </a:bodyPr>
          <a:lstStyle/>
          <a:p>
            <a:r>
              <a:rPr lang="en-US" dirty="0"/>
              <a:t>The RMON(REMOTE MONITORING) can be used in schools, offices, internet cafe’s, organization’s etc. as a step towards security implementation’s. The server part can thereby closely monitor the clients using organization’s database and check unauthorized access to data.</a:t>
            </a:r>
          </a:p>
        </p:txBody>
      </p:sp>
    </p:spTree>
    <p:extLst>
      <p:ext uri="{BB962C8B-B14F-4D97-AF65-F5344CB8AC3E}">
        <p14:creationId xmlns:p14="http://schemas.microsoft.com/office/powerpoint/2010/main" val="32478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81000"/>
            <a:ext cx="6858000" cy="369332"/>
          </a:xfrm>
          <a:prstGeom prst="rect">
            <a:avLst/>
          </a:prstGeom>
          <a:noFill/>
        </p:spPr>
        <p:txBody>
          <a:bodyPr wrap="square" rtlCol="0">
            <a:spAutoFit/>
          </a:bodyPr>
          <a:lstStyle/>
          <a:p>
            <a:r>
              <a:rPr lang="en-US" dirty="0"/>
              <a:t>SYSTEM SPECIFICATIONS</a:t>
            </a:r>
          </a:p>
        </p:txBody>
      </p:sp>
      <p:sp>
        <p:nvSpPr>
          <p:cNvPr id="3" name="Rectangle 2"/>
          <p:cNvSpPr/>
          <p:nvPr/>
        </p:nvSpPr>
        <p:spPr>
          <a:xfrm>
            <a:off x="914400" y="1305342"/>
            <a:ext cx="5902036" cy="3693319"/>
          </a:xfrm>
          <a:prstGeom prst="rect">
            <a:avLst/>
          </a:prstGeom>
        </p:spPr>
        <p:txBody>
          <a:bodyPr wrap="square">
            <a:spAutoFit/>
          </a:bodyPr>
          <a:lstStyle/>
          <a:p>
            <a:r>
              <a:rPr lang="en-US" b="1" dirty="0"/>
              <a:t>Hardware Specification</a:t>
            </a:r>
            <a:endParaRPr lang="en-US" dirty="0"/>
          </a:p>
          <a:p>
            <a:r>
              <a:rPr lang="en-US" b="1" dirty="0"/>
              <a:t>	</a:t>
            </a:r>
            <a:endParaRPr lang="en-US" dirty="0"/>
          </a:p>
          <a:p>
            <a:r>
              <a:rPr lang="en-US" dirty="0"/>
              <a:t>Processor			:	Intel P-III based system</a:t>
            </a:r>
          </a:p>
          <a:p>
            <a:r>
              <a:rPr lang="en-US" dirty="0"/>
              <a:t>Processor Speed		:	250 MHz to 833MHz</a:t>
            </a:r>
          </a:p>
          <a:p>
            <a:r>
              <a:rPr lang="en-US" dirty="0"/>
              <a:t>RAM				:	64MB to 256MB</a:t>
            </a:r>
          </a:p>
          <a:p>
            <a:r>
              <a:rPr lang="en-US" dirty="0"/>
              <a:t>Hard Disk			:	2GB to 30GB</a:t>
            </a:r>
          </a:p>
          <a:p>
            <a:r>
              <a:rPr lang="en-US" dirty="0"/>
              <a:t>Software Specification:</a:t>
            </a:r>
          </a:p>
          <a:p>
            <a:r>
              <a:rPr lang="en-US" dirty="0"/>
              <a:t>Language			:	JDK 1.5, Net beans 6.9,Java</a:t>
            </a:r>
          </a:p>
          <a:p>
            <a:r>
              <a:rPr lang="en-US" dirty="0"/>
              <a:t>Operating System		:	Any Operating System.</a:t>
            </a:r>
          </a:p>
        </p:txBody>
      </p:sp>
    </p:spTree>
    <p:extLst>
      <p:ext uri="{BB962C8B-B14F-4D97-AF65-F5344CB8AC3E}">
        <p14:creationId xmlns:p14="http://schemas.microsoft.com/office/powerpoint/2010/main" val="263687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7543800" cy="3416320"/>
          </a:xfrm>
          <a:prstGeom prst="rect">
            <a:avLst/>
          </a:prstGeom>
        </p:spPr>
        <p:txBody>
          <a:bodyPr wrap="square">
            <a:spAutoFit/>
          </a:bodyPr>
          <a:lstStyle/>
          <a:p>
            <a:r>
              <a:rPr lang="en-US" b="1" dirty="0"/>
              <a:t>Software Specification</a:t>
            </a:r>
            <a:endParaRPr lang="en-US" dirty="0"/>
          </a:p>
          <a:p>
            <a:endParaRPr lang="en-US" dirty="0"/>
          </a:p>
          <a:p>
            <a:endParaRPr lang="en-US" dirty="0"/>
          </a:p>
          <a:p>
            <a:endParaRPr lang="en-US" dirty="0"/>
          </a:p>
          <a:p>
            <a:r>
              <a:rPr lang="en-US" dirty="0"/>
              <a:t>Operating System   	 :Windows2000/</a:t>
            </a:r>
            <a:r>
              <a:rPr lang="en-US" dirty="0" err="1"/>
              <a:t>xp</a:t>
            </a:r>
            <a:r>
              <a:rPr lang="en-US" dirty="0"/>
              <a:t>/windows8 </a:t>
            </a:r>
          </a:p>
          <a:p>
            <a:r>
              <a:rPr lang="fr-FR" dirty="0" err="1"/>
              <a:t>Languages</a:t>
            </a:r>
            <a:r>
              <a:rPr lang="fr-FR" dirty="0"/>
              <a:t>  	 : 	java 2(EJB2.0, JDBC, JSP, Servlet, Java Mail)</a:t>
            </a:r>
            <a:endParaRPr lang="en-US" dirty="0"/>
          </a:p>
          <a:p>
            <a:r>
              <a:rPr lang="en-US" dirty="0"/>
              <a:t>Front End	   	 : 	HTML, JavaScript</a:t>
            </a:r>
          </a:p>
          <a:p>
            <a:r>
              <a:rPr lang="en-US" dirty="0"/>
              <a:t>Platform		 : 	J2EE</a:t>
            </a:r>
          </a:p>
          <a:p>
            <a:r>
              <a:rPr lang="en-US" dirty="0"/>
              <a:t> Web Servers	 : 	Web Logic8.1/Apache Tomcat 8.0</a:t>
            </a:r>
          </a:p>
          <a:p>
            <a:r>
              <a:rPr lang="en-US" dirty="0"/>
              <a:t>Backend                     : 	My SQL</a:t>
            </a:r>
          </a:p>
          <a:p>
            <a:r>
              <a:rPr lang="en-US" dirty="0"/>
              <a:t>Browser Program      :          Internet explorer/CHROME</a:t>
            </a:r>
          </a:p>
          <a:p>
            <a:r>
              <a:rPr lang="en-US" dirty="0"/>
              <a:t> </a:t>
            </a:r>
          </a:p>
        </p:txBody>
      </p:sp>
    </p:spTree>
    <p:extLst>
      <p:ext uri="{BB962C8B-B14F-4D97-AF65-F5344CB8AC3E}">
        <p14:creationId xmlns:p14="http://schemas.microsoft.com/office/powerpoint/2010/main" val="276588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33400"/>
            <a:ext cx="4876800" cy="369332"/>
          </a:xfrm>
          <a:prstGeom prst="rect">
            <a:avLst/>
          </a:prstGeom>
          <a:noFill/>
        </p:spPr>
        <p:txBody>
          <a:bodyPr wrap="square" rtlCol="0">
            <a:spAutoFit/>
          </a:bodyPr>
          <a:lstStyle/>
          <a:p>
            <a:r>
              <a:rPr lang="en-US" dirty="0"/>
              <a:t>MODULAR DESCRIPTION</a:t>
            </a:r>
          </a:p>
        </p:txBody>
      </p:sp>
      <p:sp>
        <p:nvSpPr>
          <p:cNvPr id="3" name="Rectangle 2"/>
          <p:cNvSpPr/>
          <p:nvPr/>
        </p:nvSpPr>
        <p:spPr>
          <a:xfrm>
            <a:off x="882073" y="1219200"/>
            <a:ext cx="7543800" cy="2308324"/>
          </a:xfrm>
          <a:prstGeom prst="rect">
            <a:avLst/>
          </a:prstGeom>
        </p:spPr>
        <p:txBody>
          <a:bodyPr wrap="square">
            <a:spAutoFit/>
          </a:bodyPr>
          <a:lstStyle/>
          <a:p>
            <a:r>
              <a:rPr lang="en-US" b="1" dirty="0"/>
              <a:t>Encryption</a:t>
            </a:r>
            <a:endParaRPr lang="en-US" dirty="0"/>
          </a:p>
          <a:p>
            <a:r>
              <a:rPr lang="en-US" dirty="0"/>
              <a:t>Encryption includes a message or a file encrypting. Encryption involves converting the message to be hidden into a cipher text. Encryption can be done by passing a secret </a:t>
            </a:r>
            <a:r>
              <a:rPr lang="en-US" dirty="0" err="1"/>
              <a:t>key.Secret</a:t>
            </a:r>
            <a:r>
              <a:rPr lang="en-US" dirty="0"/>
              <a:t> key can be used for encryption of the message to be </a:t>
            </a:r>
            <a:r>
              <a:rPr lang="en-US" dirty="0" err="1"/>
              <a:t>hidden.It</a:t>
            </a:r>
            <a:r>
              <a:rPr lang="en-US" dirty="0"/>
              <a:t> provides security by converting it into a cipher </a:t>
            </a:r>
            <a:r>
              <a:rPr lang="en-US" dirty="0" err="1"/>
              <a:t>text,which</a:t>
            </a:r>
            <a:r>
              <a:rPr lang="en-US" dirty="0"/>
              <a:t> will be difficult for hackers to decrypt. Moreover if the message is password </a:t>
            </a:r>
            <a:r>
              <a:rPr lang="en-US" dirty="0" err="1"/>
              <a:t>protected,then</a:t>
            </a:r>
            <a:r>
              <a:rPr lang="en-US" dirty="0"/>
              <a:t> while retrieving </a:t>
            </a:r>
            <a:r>
              <a:rPr lang="en-US" dirty="0" err="1"/>
              <a:t>message,the</a:t>
            </a:r>
            <a:r>
              <a:rPr lang="en-US" dirty="0"/>
              <a:t> retriever has to enter the correct password for viewing the message.</a:t>
            </a:r>
          </a:p>
        </p:txBody>
      </p:sp>
      <p:sp>
        <p:nvSpPr>
          <p:cNvPr id="4" name="Rectangle 3"/>
          <p:cNvSpPr/>
          <p:nvPr/>
        </p:nvSpPr>
        <p:spPr>
          <a:xfrm>
            <a:off x="919017" y="3444695"/>
            <a:ext cx="7506855" cy="2308324"/>
          </a:xfrm>
          <a:prstGeom prst="rect">
            <a:avLst/>
          </a:prstGeom>
        </p:spPr>
        <p:txBody>
          <a:bodyPr wrap="square">
            <a:spAutoFit/>
          </a:bodyPr>
          <a:lstStyle/>
          <a:p>
            <a:endParaRPr lang="en-US" b="1" dirty="0"/>
          </a:p>
          <a:p>
            <a:endParaRPr lang="en-US" b="1" dirty="0"/>
          </a:p>
          <a:p>
            <a:r>
              <a:rPr lang="en-US" b="1" dirty="0"/>
              <a:t>Hide Message</a:t>
            </a:r>
            <a:endParaRPr lang="en-US" dirty="0"/>
          </a:p>
          <a:p>
            <a:r>
              <a:rPr lang="en-US" dirty="0"/>
              <a:t>Hiding message is the most important module of </a:t>
            </a:r>
            <a:r>
              <a:rPr lang="en-US" dirty="0" err="1"/>
              <a:t>steganography.It</a:t>
            </a:r>
            <a:r>
              <a:rPr lang="en-US" dirty="0"/>
              <a:t> involves embedding the message into the cover text. Each pixel typically has three numbers associated with it, one each for red, green, and blue intensities, and these values often range from 0-255.In order to hide the </a:t>
            </a:r>
            <a:r>
              <a:rPr lang="en-US" dirty="0" err="1"/>
              <a:t>message,data</a:t>
            </a:r>
            <a:r>
              <a:rPr lang="en-US" dirty="0"/>
              <a:t> is first converted into byte format and stored in a byte array.  </a:t>
            </a:r>
          </a:p>
        </p:txBody>
      </p:sp>
    </p:spTree>
    <p:extLst>
      <p:ext uri="{BB962C8B-B14F-4D97-AF65-F5344CB8AC3E}">
        <p14:creationId xmlns:p14="http://schemas.microsoft.com/office/powerpoint/2010/main" val="1677872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140</TotalTime>
  <Words>937</Words>
  <Application>Microsoft Office PowerPoint</Application>
  <PresentationFormat>On-screen Show (4:3)</PresentationFormat>
  <Paragraphs>93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Garamond</vt:lpstr>
      <vt:lpstr>Tahoma</vt:lpstr>
      <vt:lpstr>Times New Roman</vt:lpstr>
      <vt:lpstr>Tunga</vt:lpstr>
      <vt:lpstr>BlackTie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Pitney Bowes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desktop</dc:creator>
  <cp:lastModifiedBy>Sarthak Goel</cp:lastModifiedBy>
  <cp:revision>6</cp:revision>
  <dcterms:created xsi:type="dcterms:W3CDTF">2014-05-05T06:34:09Z</dcterms:created>
  <dcterms:modified xsi:type="dcterms:W3CDTF">2018-03-11T12:55:42Z</dcterms:modified>
</cp:coreProperties>
</file>