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072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36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52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215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5685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441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925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6093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4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9248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562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00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051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5/14/2022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042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5/14/2022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58953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D2E2-1614-7DFC-A97F-8A2565A50EE2}"/>
              </a:ext>
            </a:extLst>
          </p:cNvPr>
          <p:cNvSpPr>
            <a:spLocks noGrp="1"/>
          </p:cNvSpPr>
          <p:nvPr>
            <p:ph type="ctrTitle"/>
          </p:nvPr>
        </p:nvSpPr>
        <p:spPr/>
        <p:txBody>
          <a:bodyPr/>
          <a:lstStyle/>
          <a:p>
            <a:r>
              <a:rPr lang="en-US" dirty="0"/>
              <a:t>Image Shadow Removal Using Non-Shadow Mapping</a:t>
            </a:r>
            <a:endParaRPr lang="en-IN" dirty="0"/>
          </a:p>
        </p:txBody>
      </p:sp>
      <p:sp>
        <p:nvSpPr>
          <p:cNvPr id="3" name="Subtitle 2">
            <a:extLst>
              <a:ext uri="{FF2B5EF4-FFF2-40B4-BE49-F238E27FC236}">
                <a16:creationId xmlns:a16="http://schemas.microsoft.com/office/drawing/2014/main" id="{F05B35FA-21F4-2CD1-AF63-E73327F8E9E1}"/>
              </a:ext>
            </a:extLst>
          </p:cNvPr>
          <p:cNvSpPr>
            <a:spLocks noGrp="1"/>
          </p:cNvSpPr>
          <p:nvPr>
            <p:ph type="subTitle" idx="1"/>
          </p:nvPr>
        </p:nvSpPr>
        <p:spPr/>
        <p:txBody>
          <a:bodyPr>
            <a:normAutofit lnSpcReduction="10000"/>
          </a:bodyPr>
          <a:lstStyle/>
          <a:p>
            <a:pPr algn="ctr"/>
            <a:r>
              <a:rPr lang="en-IN" sz="2400" u="sng" dirty="0"/>
              <a:t>A CSE-4019 (Image Processing) Project</a:t>
            </a:r>
          </a:p>
        </p:txBody>
      </p:sp>
    </p:spTree>
    <p:extLst>
      <p:ext uri="{BB962C8B-B14F-4D97-AF65-F5344CB8AC3E}">
        <p14:creationId xmlns:p14="http://schemas.microsoft.com/office/powerpoint/2010/main" val="89092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0E84-455B-9C52-924E-46007B746381}"/>
              </a:ext>
            </a:extLst>
          </p:cNvPr>
          <p:cNvSpPr>
            <a:spLocks noGrp="1"/>
          </p:cNvSpPr>
          <p:nvPr>
            <p:ph type="title"/>
          </p:nvPr>
        </p:nvSpPr>
        <p:spPr>
          <a:xfrm>
            <a:off x="810001" y="654654"/>
            <a:ext cx="10571998" cy="970450"/>
          </a:xfrm>
        </p:spPr>
        <p:txBody>
          <a:bodyPr/>
          <a:lstStyle/>
          <a:p>
            <a:r>
              <a:rPr lang="en-US" dirty="0"/>
              <a:t>Mapping Shadow Pixel to Non-Shadow Similar Pixel</a:t>
            </a:r>
            <a:endParaRPr lang="en-IN" dirty="0"/>
          </a:p>
        </p:txBody>
      </p:sp>
      <p:sp>
        <p:nvSpPr>
          <p:cNvPr id="3" name="Content Placeholder 2">
            <a:extLst>
              <a:ext uri="{FF2B5EF4-FFF2-40B4-BE49-F238E27FC236}">
                <a16:creationId xmlns:a16="http://schemas.microsoft.com/office/drawing/2014/main" id="{C4432DC1-79A5-7DEA-9FA4-C20B5ED57FEC}"/>
              </a:ext>
            </a:extLst>
          </p:cNvPr>
          <p:cNvSpPr>
            <a:spLocks noGrp="1"/>
          </p:cNvSpPr>
          <p:nvPr>
            <p:ph idx="1"/>
          </p:nvPr>
        </p:nvSpPr>
        <p:spPr>
          <a:xfrm>
            <a:off x="1027259" y="2204302"/>
            <a:ext cx="10554574" cy="4139721"/>
          </a:xfrm>
        </p:spPr>
        <p:txBody>
          <a:bodyPr/>
          <a:lstStyle/>
          <a:p>
            <a:r>
              <a:rPr lang="en-US" dirty="0"/>
              <a:t>The basic idea of shadow removal is to find non shadow mapping for the shadow pixel and change accordingly. In the end, the image channels are recombined and converted into RGB </a:t>
            </a:r>
            <a:r>
              <a:rPr lang="en-US" dirty="0" err="1"/>
              <a:t>colour</a:t>
            </a:r>
            <a:r>
              <a:rPr lang="en-US" dirty="0"/>
              <a:t> space. </a:t>
            </a:r>
          </a:p>
          <a:p>
            <a:r>
              <a:rPr lang="en-US" dirty="0"/>
              <a:t>The shadow boundaries are smoothened by applying the gaussian filter and then taking the intersection of the output image and blur image. </a:t>
            </a:r>
          </a:p>
          <a:p>
            <a:r>
              <a:rPr lang="en-US" dirty="0"/>
              <a:t>All the three channels of HSV </a:t>
            </a:r>
            <a:r>
              <a:rPr lang="en-US" dirty="0" err="1"/>
              <a:t>colour</a:t>
            </a:r>
            <a:r>
              <a:rPr lang="en-US" dirty="0"/>
              <a:t> space are adjusted using this histogram matching</a:t>
            </a:r>
          </a:p>
          <a:p>
            <a:r>
              <a:rPr lang="en-US" dirty="0"/>
              <a:t>All the three channels are then merged again and converted into RGB </a:t>
            </a:r>
            <a:r>
              <a:rPr lang="en-US" dirty="0" err="1"/>
              <a:t>colour</a:t>
            </a:r>
            <a:r>
              <a:rPr lang="en-US" dirty="0"/>
              <a:t> space. The boundary of the shadow is smoothed to give an even texture to the whole image. </a:t>
            </a:r>
          </a:p>
          <a:p>
            <a:r>
              <a:rPr lang="en-US" dirty="0"/>
              <a:t>For this, first 15 the gaussian filter is applied to the RGB image to get the smooth pattern of the image. Then the intersection boundary of shadow and non-shadow areas is calculated and then the pattern is used to smoothen the boundary pixels.</a:t>
            </a:r>
            <a:endParaRPr lang="en-IN" dirty="0"/>
          </a:p>
        </p:txBody>
      </p:sp>
    </p:spTree>
    <p:extLst>
      <p:ext uri="{BB962C8B-B14F-4D97-AF65-F5344CB8AC3E}">
        <p14:creationId xmlns:p14="http://schemas.microsoft.com/office/powerpoint/2010/main" val="162483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FD51-E3CA-3041-B1A6-595E984EB2F9}"/>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36CBABF9-D194-4744-367F-A6D0CED812C9}"/>
              </a:ext>
            </a:extLst>
          </p:cNvPr>
          <p:cNvSpPr>
            <a:spLocks noGrp="1"/>
          </p:cNvSpPr>
          <p:nvPr>
            <p:ph idx="1"/>
          </p:nvPr>
        </p:nvSpPr>
        <p:spPr>
          <a:xfrm>
            <a:off x="618876" y="2380164"/>
            <a:ext cx="5332745" cy="3636511"/>
          </a:xfrm>
        </p:spPr>
        <p:txBody>
          <a:bodyPr/>
          <a:lstStyle/>
          <a:p>
            <a:r>
              <a:rPr lang="en-US" dirty="0"/>
              <a:t>The successful working of the proposed shadow removal algorithm has been implemented and has been tested with various images to prove its efficiency.</a:t>
            </a:r>
          </a:p>
          <a:p>
            <a:r>
              <a:rPr lang="en-US" dirty="0"/>
              <a:t> The detection aspect can ensure the consistency of the image to a certain extent through mutual restriction of the same area of the image</a:t>
            </a:r>
            <a:endParaRPr lang="en-IN" dirty="0"/>
          </a:p>
        </p:txBody>
      </p:sp>
      <p:pic>
        <p:nvPicPr>
          <p:cNvPr id="5" name="Picture 4">
            <a:extLst>
              <a:ext uri="{FF2B5EF4-FFF2-40B4-BE49-F238E27FC236}">
                <a16:creationId xmlns:a16="http://schemas.microsoft.com/office/drawing/2014/main" id="{07259666-3DD3-FCD6-98A3-9C44269405F3}"/>
              </a:ext>
            </a:extLst>
          </p:cNvPr>
          <p:cNvPicPr>
            <a:picLocks noChangeAspect="1"/>
          </p:cNvPicPr>
          <p:nvPr/>
        </p:nvPicPr>
        <p:blipFill>
          <a:blip r:embed="rId2"/>
          <a:stretch>
            <a:fillRect/>
          </a:stretch>
        </p:blipFill>
        <p:spPr>
          <a:xfrm>
            <a:off x="6680281" y="2380164"/>
            <a:ext cx="4892843" cy="3912451"/>
          </a:xfrm>
          <a:prstGeom prst="rect">
            <a:avLst/>
          </a:prstGeom>
        </p:spPr>
      </p:pic>
    </p:spTree>
    <p:extLst>
      <p:ext uri="{BB962C8B-B14F-4D97-AF65-F5344CB8AC3E}">
        <p14:creationId xmlns:p14="http://schemas.microsoft.com/office/powerpoint/2010/main" val="27895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267B-48B2-ED89-F33C-310699C0248F}"/>
              </a:ext>
            </a:extLst>
          </p:cNvPr>
          <p:cNvSpPr>
            <a:spLocks noGrp="1"/>
          </p:cNvSpPr>
          <p:nvPr>
            <p:ph type="title"/>
          </p:nvPr>
        </p:nvSpPr>
        <p:spPr/>
        <p:txBody>
          <a:bodyPr/>
          <a:lstStyle/>
          <a:p>
            <a:r>
              <a:rPr lang="en-IN" dirty="0"/>
              <a:t>Quantitative Analysis</a:t>
            </a:r>
          </a:p>
        </p:txBody>
      </p:sp>
      <p:pic>
        <p:nvPicPr>
          <p:cNvPr id="5" name="Picture 4">
            <a:extLst>
              <a:ext uri="{FF2B5EF4-FFF2-40B4-BE49-F238E27FC236}">
                <a16:creationId xmlns:a16="http://schemas.microsoft.com/office/drawing/2014/main" id="{E5870E26-366A-2E85-4FF3-ADC380A5A8AC}"/>
              </a:ext>
            </a:extLst>
          </p:cNvPr>
          <p:cNvPicPr>
            <a:picLocks noChangeAspect="1"/>
          </p:cNvPicPr>
          <p:nvPr/>
        </p:nvPicPr>
        <p:blipFill>
          <a:blip r:embed="rId2"/>
          <a:stretch>
            <a:fillRect/>
          </a:stretch>
        </p:blipFill>
        <p:spPr>
          <a:xfrm>
            <a:off x="3357299" y="2222287"/>
            <a:ext cx="5477399" cy="4124789"/>
          </a:xfrm>
          <a:prstGeom prst="rect">
            <a:avLst/>
          </a:prstGeom>
        </p:spPr>
      </p:pic>
    </p:spTree>
    <p:extLst>
      <p:ext uri="{BB962C8B-B14F-4D97-AF65-F5344CB8AC3E}">
        <p14:creationId xmlns:p14="http://schemas.microsoft.com/office/powerpoint/2010/main" val="122855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8B02-CF93-8AE9-33EF-8E73C8A55C0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1BFE4F5-3784-D1E2-F029-5B01278AA253}"/>
              </a:ext>
            </a:extLst>
          </p:cNvPr>
          <p:cNvSpPr>
            <a:spLocks noGrp="1"/>
          </p:cNvSpPr>
          <p:nvPr>
            <p:ph idx="1"/>
          </p:nvPr>
        </p:nvSpPr>
        <p:spPr>
          <a:xfrm>
            <a:off x="818712" y="2350624"/>
            <a:ext cx="10554574" cy="3636511"/>
          </a:xfrm>
        </p:spPr>
        <p:txBody>
          <a:bodyPr>
            <a:normAutofit fontScale="92500" lnSpcReduction="10000"/>
          </a:bodyPr>
          <a:lstStyle/>
          <a:p>
            <a:pPr algn="just"/>
            <a:r>
              <a:rPr lang="en-US" dirty="0"/>
              <a:t>Shadows may lead to the incorrect execution of certain tasks in computer vision, such as object detection and counting. They are also a challenge in the digital forensic field as they can be used for data hiding. </a:t>
            </a:r>
          </a:p>
          <a:p>
            <a:pPr algn="just"/>
            <a:r>
              <a:rPr lang="en-US" dirty="0"/>
              <a:t>To tackle this challenge, we proposed a method which involved three color spaces to remove shadows from an image. The texture of the image is preserved to much extent by considering the gradient and the texture features with the help of extensive methods from. Our method is based on MATLAB and does not require prior training on the dataset. </a:t>
            </a:r>
          </a:p>
          <a:p>
            <a:pPr algn="just"/>
            <a:r>
              <a:rPr lang="en-US" dirty="0"/>
              <a:t>It works on both hard shadows and soft shadows with texture. </a:t>
            </a:r>
          </a:p>
          <a:p>
            <a:pPr algn="just"/>
            <a:r>
              <a:rPr lang="en-US" dirty="0"/>
              <a:t>Moreover, it also smoothened the boundary after removing the shadow from the original image to make the image look more even. But if there is a dark object covered entirely by the shadow, sometimes it is considered as the shadow and it gives the wrong result.</a:t>
            </a:r>
          </a:p>
          <a:p>
            <a:pPr algn="just"/>
            <a:r>
              <a:rPr lang="en-US" dirty="0"/>
              <a:t> Overall, this method works for shadow images with two or three textures and it reduces the overall RMSE of the image</a:t>
            </a:r>
            <a:endParaRPr lang="en-IN" dirty="0"/>
          </a:p>
        </p:txBody>
      </p:sp>
    </p:spTree>
    <p:extLst>
      <p:ext uri="{BB962C8B-B14F-4D97-AF65-F5344CB8AC3E}">
        <p14:creationId xmlns:p14="http://schemas.microsoft.com/office/powerpoint/2010/main" val="51062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2DF7-393E-96AC-2C03-6BB963E34E4C}"/>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3FEC968A-A07D-EF10-33BA-5E7410435D62}"/>
              </a:ext>
            </a:extLst>
          </p:cNvPr>
          <p:cNvSpPr>
            <a:spLocks noGrp="1"/>
          </p:cNvSpPr>
          <p:nvPr>
            <p:ph idx="1"/>
          </p:nvPr>
        </p:nvSpPr>
        <p:spPr>
          <a:xfrm>
            <a:off x="818712" y="2286455"/>
            <a:ext cx="10554574" cy="3636511"/>
          </a:xfrm>
        </p:spPr>
        <p:txBody>
          <a:bodyPr/>
          <a:lstStyle/>
          <a:p>
            <a:r>
              <a:rPr lang="en-US" dirty="0"/>
              <a:t>It works for shadows images having two or three different textures.</a:t>
            </a:r>
          </a:p>
          <a:p>
            <a:r>
              <a:rPr lang="en-US" dirty="0"/>
              <a:t>It doesn’t work for rigid surfaces because it fails to get the whole shadow into account.</a:t>
            </a:r>
          </a:p>
          <a:p>
            <a:r>
              <a:rPr lang="en-US" dirty="0"/>
              <a:t>It cannot fully remove the shadow border and uses a gaussian filter for smoothening which affects the PSNR value of the image.</a:t>
            </a:r>
          </a:p>
          <a:p>
            <a:r>
              <a:rPr lang="en-US" dirty="0"/>
              <a:t>It doesn't give a proper result for an image with many color classes.</a:t>
            </a:r>
            <a:endParaRPr lang="en-IN" dirty="0"/>
          </a:p>
        </p:txBody>
      </p:sp>
    </p:spTree>
    <p:extLst>
      <p:ext uri="{BB962C8B-B14F-4D97-AF65-F5344CB8AC3E}">
        <p14:creationId xmlns:p14="http://schemas.microsoft.com/office/powerpoint/2010/main" val="93828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4FDD-83F9-1889-5D7F-45A2BED21B4C}"/>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F7DB2938-F895-9C57-0442-FA361A2C8C5A}"/>
              </a:ext>
            </a:extLst>
          </p:cNvPr>
          <p:cNvSpPr>
            <a:spLocks noGrp="1"/>
          </p:cNvSpPr>
          <p:nvPr>
            <p:ph idx="1"/>
          </p:nvPr>
        </p:nvSpPr>
        <p:spPr/>
        <p:txBody>
          <a:bodyPr/>
          <a:lstStyle/>
          <a:p>
            <a:r>
              <a:rPr lang="en-IN" dirty="0"/>
              <a:t>Karmabir Chakraborty (19BCE1439)</a:t>
            </a:r>
          </a:p>
          <a:p>
            <a:r>
              <a:rPr lang="en-IN" dirty="0"/>
              <a:t>Sarthak Tyagi (19BCE1666)</a:t>
            </a:r>
          </a:p>
          <a:p>
            <a:r>
              <a:rPr lang="en-IN" dirty="0"/>
              <a:t>Venkata Ashish </a:t>
            </a:r>
            <a:r>
              <a:rPr lang="en-IN" dirty="0" err="1"/>
              <a:t>Nunna</a:t>
            </a:r>
            <a:r>
              <a:rPr lang="en-IN" dirty="0"/>
              <a:t>  (19BCE1256)</a:t>
            </a:r>
          </a:p>
          <a:p>
            <a:r>
              <a:rPr lang="en-IN" dirty="0"/>
              <a:t>Aryan Arora (19BCE1479)</a:t>
            </a:r>
          </a:p>
        </p:txBody>
      </p:sp>
    </p:spTree>
    <p:extLst>
      <p:ext uri="{BB962C8B-B14F-4D97-AF65-F5344CB8AC3E}">
        <p14:creationId xmlns:p14="http://schemas.microsoft.com/office/powerpoint/2010/main" val="340675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4518-82A7-9CA4-3E45-957A8DC1D2E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B140E2D9-358E-375E-B967-D3FA8966A4AC}"/>
              </a:ext>
            </a:extLst>
          </p:cNvPr>
          <p:cNvSpPr>
            <a:spLocks noGrp="1"/>
          </p:cNvSpPr>
          <p:nvPr>
            <p:ph idx="1"/>
          </p:nvPr>
        </p:nvSpPr>
        <p:spPr/>
        <p:txBody>
          <a:bodyPr>
            <a:normAutofit fontScale="92500"/>
          </a:bodyPr>
          <a:lstStyle/>
          <a:p>
            <a:r>
              <a:rPr lang="en-US" dirty="0"/>
              <a:t>Gathering information from images has become an important aspect of technology and its advancement. Henceforth, we extract a lot of sensitive information from images that can be further used as evidence or to infer some really important research result. </a:t>
            </a:r>
          </a:p>
          <a:p>
            <a:r>
              <a:rPr lang="en-US" dirty="0"/>
              <a:t>In some situations, shadows darken the area of concern eliminating the correct result and raising a possibility of a wrong inference. Therefore, we need a shadowless image for processing results. Shadow removal has evolved as a pre-processing step for various computer vision tasks. </a:t>
            </a:r>
          </a:p>
          <a:p>
            <a:r>
              <a:rPr lang="en-US" dirty="0"/>
              <a:t>Our method considers the shadow part of the image and finds it’s non shadow counterpart. It uses non shadow mapping to lighten the shadow regions with the help of histogram matching. </a:t>
            </a:r>
          </a:p>
          <a:p>
            <a:r>
              <a:rPr lang="en-US" dirty="0"/>
              <a:t>It also preserves the texture of the image to much extent by considering gradient and texture features. Our method is evaluated on three metrics in order to </a:t>
            </a:r>
            <a:r>
              <a:rPr lang="en-US" dirty="0" err="1"/>
              <a:t>analyse</a:t>
            </a:r>
            <a:r>
              <a:rPr lang="en-US" dirty="0"/>
              <a:t> its accuracy.</a:t>
            </a:r>
            <a:endParaRPr lang="en-IN" dirty="0"/>
          </a:p>
        </p:txBody>
      </p:sp>
    </p:spTree>
    <p:extLst>
      <p:ext uri="{BB962C8B-B14F-4D97-AF65-F5344CB8AC3E}">
        <p14:creationId xmlns:p14="http://schemas.microsoft.com/office/powerpoint/2010/main" val="308698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ED23-B0AC-4C26-2225-5842C5A75F6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2C3FEA3A-DD43-B766-7D21-23C77F5C06E4}"/>
              </a:ext>
            </a:extLst>
          </p:cNvPr>
          <p:cNvSpPr>
            <a:spLocks noGrp="1"/>
          </p:cNvSpPr>
          <p:nvPr>
            <p:ph idx="1"/>
          </p:nvPr>
        </p:nvSpPr>
        <p:spPr/>
        <p:txBody>
          <a:bodyPr/>
          <a:lstStyle/>
          <a:p>
            <a:r>
              <a:rPr lang="en-US" dirty="0"/>
              <a:t>To identify the shadow regions</a:t>
            </a:r>
          </a:p>
          <a:p>
            <a:r>
              <a:rPr lang="en-US" dirty="0"/>
              <a:t>To find the non-shadow mapping of the shadow pixel</a:t>
            </a:r>
            <a:endParaRPr lang="en-IN" dirty="0"/>
          </a:p>
          <a:p>
            <a:r>
              <a:rPr lang="en-US" dirty="0"/>
              <a:t>To manipulate the shadow pixel according to its non-shadow mapping for an effective shadow removal</a:t>
            </a:r>
            <a:endParaRPr lang="en-IN" dirty="0"/>
          </a:p>
          <a:p>
            <a:r>
              <a:rPr lang="en-US" dirty="0"/>
              <a:t>To preserve the texture of the image</a:t>
            </a:r>
          </a:p>
        </p:txBody>
      </p:sp>
    </p:spTree>
    <p:extLst>
      <p:ext uri="{BB962C8B-B14F-4D97-AF65-F5344CB8AC3E}">
        <p14:creationId xmlns:p14="http://schemas.microsoft.com/office/powerpoint/2010/main" val="258528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D576-9302-0CBA-191C-F8259E71B35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343F2B8-9333-9597-0A76-D0B6F88407CD}"/>
              </a:ext>
            </a:extLst>
          </p:cNvPr>
          <p:cNvSpPr>
            <a:spLocks noGrp="1"/>
          </p:cNvSpPr>
          <p:nvPr>
            <p:ph idx="1"/>
          </p:nvPr>
        </p:nvSpPr>
        <p:spPr>
          <a:xfrm>
            <a:off x="818712" y="2222287"/>
            <a:ext cx="10554574" cy="3905797"/>
          </a:xfrm>
        </p:spPr>
        <p:txBody>
          <a:bodyPr>
            <a:normAutofit/>
          </a:bodyPr>
          <a:lstStyle/>
          <a:p>
            <a:r>
              <a:rPr lang="en-US" dirty="0"/>
              <a:t>Shadows have their own limitations and advantages. But they may pose a problem in various computer vision algorithms like edge extraction, object identification, object counting, and image matching</a:t>
            </a:r>
          </a:p>
          <a:p>
            <a:r>
              <a:rPr lang="en-US" dirty="0"/>
              <a:t>Shadows can be classified into soft and hard shadows and when generated by the interruption of a non-point illumination source have two distinct regions namely, umbra and penumbra</a:t>
            </a:r>
          </a:p>
          <a:p>
            <a:r>
              <a:rPr lang="en-US" dirty="0"/>
              <a:t>Although shadows can provide useful cues for estimating scene illumination, finding the geometry of object casting the shadow, locating the light source and so on, their presence may cause hindrance in various image and video processing tasks, such as segmentation, object detection, and video surveillance</a:t>
            </a:r>
          </a:p>
          <a:p>
            <a:r>
              <a:rPr lang="en-US" dirty="0"/>
              <a:t>Therefore, the removal of shadows is inevitable for the flawless execution of these algorithms. </a:t>
            </a:r>
          </a:p>
          <a:p>
            <a:endParaRPr lang="en-US" dirty="0"/>
          </a:p>
        </p:txBody>
      </p:sp>
    </p:spTree>
    <p:extLst>
      <p:ext uri="{BB962C8B-B14F-4D97-AF65-F5344CB8AC3E}">
        <p14:creationId xmlns:p14="http://schemas.microsoft.com/office/powerpoint/2010/main" val="2473246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15EFC-DBD3-C137-7C2F-CE53C4707763}"/>
              </a:ext>
            </a:extLst>
          </p:cNvPr>
          <p:cNvSpPr>
            <a:spLocks noGrp="1"/>
          </p:cNvSpPr>
          <p:nvPr>
            <p:ph type="title"/>
          </p:nvPr>
        </p:nvSpPr>
        <p:spPr/>
        <p:txBody>
          <a:bodyPr/>
          <a:lstStyle/>
          <a:p>
            <a:r>
              <a:rPr lang="en-IN" dirty="0"/>
              <a:t>Properties of Shadows</a:t>
            </a:r>
          </a:p>
        </p:txBody>
      </p:sp>
      <p:sp>
        <p:nvSpPr>
          <p:cNvPr id="3" name="Content Placeholder 2">
            <a:extLst>
              <a:ext uri="{FF2B5EF4-FFF2-40B4-BE49-F238E27FC236}">
                <a16:creationId xmlns:a16="http://schemas.microsoft.com/office/drawing/2014/main" id="{C94730D0-906A-93BA-C30D-78446B2B4DBB}"/>
              </a:ext>
            </a:extLst>
          </p:cNvPr>
          <p:cNvSpPr>
            <a:spLocks noGrp="1"/>
          </p:cNvSpPr>
          <p:nvPr>
            <p:ph idx="1"/>
          </p:nvPr>
        </p:nvSpPr>
        <p:spPr/>
        <p:txBody>
          <a:bodyPr/>
          <a:lstStyle/>
          <a:p>
            <a:r>
              <a:rPr lang="en-US" dirty="0"/>
              <a:t>It is observed that shadow regions have lower values for RGB, grey level intensity, standard deviation, variance, local maximum, and brightness since these values depend on the illumination and the shadow regions are less illuminated than the surroundings</a:t>
            </a:r>
          </a:p>
          <a:p>
            <a:r>
              <a:rPr lang="en-US" dirty="0"/>
              <a:t>The hue value that indicates the dominant </a:t>
            </a:r>
            <a:r>
              <a:rPr lang="en-US" dirty="0" err="1"/>
              <a:t>colour</a:t>
            </a:r>
            <a:r>
              <a:rPr lang="en-US" dirty="0"/>
              <a:t> of a surface remains nearly the same in both shadow and shadowless regions</a:t>
            </a:r>
          </a:p>
          <a:p>
            <a:r>
              <a:rPr lang="en-US" dirty="0"/>
              <a:t>Difference in skewness values arises due to differences in the asymmetries in shadow and non-shadow regions</a:t>
            </a:r>
          </a:p>
          <a:p>
            <a:r>
              <a:rPr lang="en-US" dirty="0"/>
              <a:t>Since shadow areas are darker, their entropy and saturation values are less</a:t>
            </a:r>
          </a:p>
          <a:p>
            <a:endParaRPr lang="en-IN" dirty="0"/>
          </a:p>
        </p:txBody>
      </p:sp>
    </p:spTree>
    <p:extLst>
      <p:ext uri="{BB962C8B-B14F-4D97-AF65-F5344CB8AC3E}">
        <p14:creationId xmlns:p14="http://schemas.microsoft.com/office/powerpoint/2010/main" val="327601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AC01-5C07-0DB1-CDEC-2A72C47EAEB0}"/>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9540FB8E-9467-8CD3-D831-DC29773820B3}"/>
              </a:ext>
            </a:extLst>
          </p:cNvPr>
          <p:cNvSpPr>
            <a:spLocks noGrp="1"/>
          </p:cNvSpPr>
          <p:nvPr>
            <p:ph idx="1"/>
          </p:nvPr>
        </p:nvSpPr>
        <p:spPr>
          <a:xfrm>
            <a:off x="626207" y="1417638"/>
            <a:ext cx="10554574" cy="3636511"/>
          </a:xfrm>
        </p:spPr>
        <p:txBody>
          <a:bodyPr>
            <a:normAutofit/>
          </a:bodyPr>
          <a:lstStyle/>
          <a:p>
            <a:r>
              <a:rPr lang="en-US" dirty="0"/>
              <a:t>First step: Image segmentation using mean shift clustering</a:t>
            </a:r>
          </a:p>
          <a:p>
            <a:r>
              <a:rPr lang="en-US" dirty="0"/>
              <a:t>Next, the whole shadow detection and removal procedure is divided into three major categories: 1) Area matching for texture preservation. 2) Shadow pixel detection. 3) Mapping shadow pixel to non-shadow similar pixel for shadow removal. </a:t>
            </a:r>
          </a:p>
        </p:txBody>
      </p:sp>
      <p:pic>
        <p:nvPicPr>
          <p:cNvPr id="5" name="Picture 4">
            <a:extLst>
              <a:ext uri="{FF2B5EF4-FFF2-40B4-BE49-F238E27FC236}">
                <a16:creationId xmlns:a16="http://schemas.microsoft.com/office/drawing/2014/main" id="{8F21F866-A196-3FB7-C790-09DE034B0071}"/>
              </a:ext>
            </a:extLst>
          </p:cNvPr>
          <p:cNvPicPr>
            <a:picLocks noChangeAspect="1"/>
          </p:cNvPicPr>
          <p:nvPr/>
        </p:nvPicPr>
        <p:blipFill>
          <a:blip r:embed="rId2"/>
          <a:stretch>
            <a:fillRect/>
          </a:stretch>
        </p:blipFill>
        <p:spPr>
          <a:xfrm>
            <a:off x="2656994" y="4082062"/>
            <a:ext cx="6878010" cy="2191056"/>
          </a:xfrm>
          <a:prstGeom prst="rect">
            <a:avLst/>
          </a:prstGeom>
        </p:spPr>
      </p:pic>
    </p:spTree>
    <p:extLst>
      <p:ext uri="{BB962C8B-B14F-4D97-AF65-F5344CB8AC3E}">
        <p14:creationId xmlns:p14="http://schemas.microsoft.com/office/powerpoint/2010/main" val="150502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83D5-7443-79BB-E3FF-880F6B66FBD3}"/>
              </a:ext>
            </a:extLst>
          </p:cNvPr>
          <p:cNvSpPr>
            <a:spLocks noGrp="1"/>
          </p:cNvSpPr>
          <p:nvPr>
            <p:ph type="title"/>
          </p:nvPr>
        </p:nvSpPr>
        <p:spPr/>
        <p:txBody>
          <a:bodyPr/>
          <a:lstStyle/>
          <a:p>
            <a:r>
              <a:rPr lang="en-IN" dirty="0"/>
              <a:t>Area Matching for Texture Preservation</a:t>
            </a:r>
          </a:p>
        </p:txBody>
      </p:sp>
      <p:sp>
        <p:nvSpPr>
          <p:cNvPr id="3" name="Content Placeholder 2">
            <a:extLst>
              <a:ext uri="{FF2B5EF4-FFF2-40B4-BE49-F238E27FC236}">
                <a16:creationId xmlns:a16="http://schemas.microsoft.com/office/drawing/2014/main" id="{05AD6397-C18E-EC56-B11B-FD7CDC65DC44}"/>
              </a:ext>
            </a:extLst>
          </p:cNvPr>
          <p:cNvSpPr>
            <a:spLocks noGrp="1"/>
          </p:cNvSpPr>
          <p:nvPr>
            <p:ph idx="1"/>
          </p:nvPr>
        </p:nvSpPr>
        <p:spPr>
          <a:xfrm>
            <a:off x="810000" y="1455655"/>
            <a:ext cx="8125453" cy="4993174"/>
          </a:xfrm>
        </p:spPr>
        <p:txBody>
          <a:bodyPr/>
          <a:lstStyle/>
          <a:p>
            <a:r>
              <a:rPr lang="en-US" dirty="0"/>
              <a:t>The area matching algorithm first segments the image and then helps in recognizing the nearest most 11 similar segment and degree of similarity of a particular segment with respect to the other segments present in the image</a:t>
            </a:r>
          </a:p>
          <a:p>
            <a:r>
              <a:rPr lang="en-US" dirty="0"/>
              <a:t>This will help in getting the information of the </a:t>
            </a:r>
            <a:r>
              <a:rPr lang="en-US" dirty="0" err="1"/>
              <a:t>neighbouring</a:t>
            </a:r>
            <a:r>
              <a:rPr lang="en-US" dirty="0"/>
              <a:t> pixel which can help in reducing the chances of misclassification of the pixels as shadow or non-shadow pixel</a:t>
            </a:r>
            <a:endParaRPr lang="en-IN" dirty="0"/>
          </a:p>
        </p:txBody>
      </p:sp>
      <p:pic>
        <p:nvPicPr>
          <p:cNvPr id="5" name="Picture 4">
            <a:extLst>
              <a:ext uri="{FF2B5EF4-FFF2-40B4-BE49-F238E27FC236}">
                <a16:creationId xmlns:a16="http://schemas.microsoft.com/office/drawing/2014/main" id="{9F41F6D8-695D-ED7B-1B6A-C764849FA5AE}"/>
              </a:ext>
            </a:extLst>
          </p:cNvPr>
          <p:cNvPicPr>
            <a:picLocks noChangeAspect="1"/>
          </p:cNvPicPr>
          <p:nvPr/>
        </p:nvPicPr>
        <p:blipFill>
          <a:blip r:embed="rId2"/>
          <a:stretch>
            <a:fillRect/>
          </a:stretch>
        </p:blipFill>
        <p:spPr>
          <a:xfrm>
            <a:off x="9165623" y="2420173"/>
            <a:ext cx="2619741" cy="3677163"/>
          </a:xfrm>
          <a:prstGeom prst="rect">
            <a:avLst/>
          </a:prstGeom>
        </p:spPr>
      </p:pic>
    </p:spTree>
    <p:extLst>
      <p:ext uri="{BB962C8B-B14F-4D97-AF65-F5344CB8AC3E}">
        <p14:creationId xmlns:p14="http://schemas.microsoft.com/office/powerpoint/2010/main" val="362293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E717-12FF-26F1-72B4-6230D7F2FEA6}"/>
              </a:ext>
            </a:extLst>
          </p:cNvPr>
          <p:cNvSpPr>
            <a:spLocks noGrp="1"/>
          </p:cNvSpPr>
          <p:nvPr>
            <p:ph type="title"/>
          </p:nvPr>
        </p:nvSpPr>
        <p:spPr/>
        <p:txBody>
          <a:bodyPr/>
          <a:lstStyle/>
          <a:p>
            <a:r>
              <a:rPr lang="en-IN" dirty="0"/>
              <a:t>Shadow area detection</a:t>
            </a:r>
          </a:p>
        </p:txBody>
      </p:sp>
      <p:sp>
        <p:nvSpPr>
          <p:cNvPr id="3" name="Content Placeholder 2">
            <a:extLst>
              <a:ext uri="{FF2B5EF4-FFF2-40B4-BE49-F238E27FC236}">
                <a16:creationId xmlns:a16="http://schemas.microsoft.com/office/drawing/2014/main" id="{AF92D178-4550-46C5-6A78-20B86A73057D}"/>
              </a:ext>
            </a:extLst>
          </p:cNvPr>
          <p:cNvSpPr>
            <a:spLocks noGrp="1"/>
          </p:cNvSpPr>
          <p:nvPr>
            <p:ph idx="1"/>
          </p:nvPr>
        </p:nvSpPr>
        <p:spPr>
          <a:xfrm>
            <a:off x="810000" y="2389250"/>
            <a:ext cx="6416277" cy="3819045"/>
          </a:xfrm>
        </p:spPr>
        <p:txBody>
          <a:bodyPr>
            <a:normAutofit fontScale="92500" lnSpcReduction="10000"/>
          </a:bodyPr>
          <a:lstStyle/>
          <a:p>
            <a:pPr algn="just"/>
            <a:r>
              <a:rPr lang="en-US" dirty="0"/>
              <a:t>First the conversion of image into </a:t>
            </a:r>
            <a:r>
              <a:rPr lang="en-US" dirty="0" err="1"/>
              <a:t>YCbCr</a:t>
            </a:r>
            <a:r>
              <a:rPr lang="en-US" dirty="0"/>
              <a:t> plane and HSI plane takes place for labelling the pixels as shadow pixels, and calculating near and between matrices for feature restoration according to the similar regions</a:t>
            </a:r>
          </a:p>
          <a:p>
            <a:pPr algn="just"/>
            <a:r>
              <a:rPr lang="en-US" dirty="0"/>
              <a:t>A refuse matrix is also calculated to restrict the non-shadowed regions. A shadow mask is generated after labelling the pixels. </a:t>
            </a:r>
          </a:p>
          <a:p>
            <a:pPr algn="just"/>
            <a:r>
              <a:rPr lang="en-US" dirty="0"/>
              <a:t>The removal part also takes the original image and converts it into HSV </a:t>
            </a:r>
            <a:r>
              <a:rPr lang="en-US" dirty="0" err="1"/>
              <a:t>colour</a:t>
            </a:r>
            <a:r>
              <a:rPr lang="en-US" dirty="0"/>
              <a:t> space. </a:t>
            </a:r>
          </a:p>
          <a:p>
            <a:pPr algn="just"/>
            <a:r>
              <a:rPr lang="en-US" dirty="0"/>
              <a:t>Each channel of the HSV image is individually processed and, in each processing, histogram matching takes place between the original image and the template formed in the detection part. </a:t>
            </a:r>
          </a:p>
          <a:p>
            <a:endParaRPr lang="en-IN" dirty="0"/>
          </a:p>
        </p:txBody>
      </p:sp>
      <p:pic>
        <p:nvPicPr>
          <p:cNvPr id="5" name="Picture 4">
            <a:extLst>
              <a:ext uri="{FF2B5EF4-FFF2-40B4-BE49-F238E27FC236}">
                <a16:creationId xmlns:a16="http://schemas.microsoft.com/office/drawing/2014/main" id="{82C56103-F82C-8E64-BAC3-7EB12A0F7AEF}"/>
              </a:ext>
            </a:extLst>
          </p:cNvPr>
          <p:cNvPicPr>
            <a:picLocks noChangeAspect="1"/>
          </p:cNvPicPr>
          <p:nvPr/>
        </p:nvPicPr>
        <p:blipFill>
          <a:blip r:embed="rId2"/>
          <a:stretch>
            <a:fillRect/>
          </a:stretch>
        </p:blipFill>
        <p:spPr>
          <a:xfrm>
            <a:off x="7561057" y="2501545"/>
            <a:ext cx="4165483" cy="3309127"/>
          </a:xfrm>
          <a:prstGeom prst="rect">
            <a:avLst/>
          </a:prstGeom>
        </p:spPr>
      </p:pic>
    </p:spTree>
    <p:extLst>
      <p:ext uri="{BB962C8B-B14F-4D97-AF65-F5344CB8AC3E}">
        <p14:creationId xmlns:p14="http://schemas.microsoft.com/office/powerpoint/2010/main" val="2237288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60</TotalTime>
  <Words>1152</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Image Shadow Removal Using Non-Shadow Mapping</vt:lpstr>
      <vt:lpstr>Team Members</vt:lpstr>
      <vt:lpstr>Abstract</vt:lpstr>
      <vt:lpstr>Objective</vt:lpstr>
      <vt:lpstr>Introduction</vt:lpstr>
      <vt:lpstr>Properties of Shadows</vt:lpstr>
      <vt:lpstr>Proposed Work</vt:lpstr>
      <vt:lpstr>Area Matching for Texture Preservation</vt:lpstr>
      <vt:lpstr>Shadow area detection</vt:lpstr>
      <vt:lpstr>Mapping Shadow Pixel to Non-Shadow Similar Pixel</vt:lpstr>
      <vt:lpstr>Results</vt:lpstr>
      <vt:lpstr>Quantitative Analysis</vt:lpstr>
      <vt:lpstr>Conclusion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Shadow Removal Using Non-Shadow Mapping</dc:title>
  <dc:creator>Karmabir Chakraborty</dc:creator>
  <cp:lastModifiedBy>Karmabir Chakraborty</cp:lastModifiedBy>
  <cp:revision>1</cp:revision>
  <dcterms:created xsi:type="dcterms:W3CDTF">2022-05-14T04:27:29Z</dcterms:created>
  <dcterms:modified xsi:type="dcterms:W3CDTF">2022-05-14T05:28:07Z</dcterms:modified>
</cp:coreProperties>
</file>