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1" r:id="rId26"/>
    <p:sldId id="29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0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5993" y="1175208"/>
            <a:ext cx="3621404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2892" y="1099008"/>
            <a:ext cx="2945129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0821" y="505857"/>
            <a:ext cx="568235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636" y="1175208"/>
            <a:ext cx="8202726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3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15" y="514351"/>
            <a:ext cx="7886065" cy="13670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sz="4400" u="sng" spc="-5" smtClean="0">
                <a:solidFill>
                  <a:srgbClr val="C00000"/>
                </a:solidFill>
                <a:latin typeface="+mj-lt"/>
              </a:rPr>
              <a:t>C</a:t>
            </a:r>
            <a:r>
              <a:rPr lang="en-US" sz="4400" u="sng" spc="-5" dirty="0" smtClean="0">
                <a:solidFill>
                  <a:srgbClr val="C00000"/>
                </a:solidFill>
                <a:latin typeface="+mj-lt"/>
              </a:rPr>
              <a:t>apstone </a:t>
            </a:r>
            <a:r>
              <a:rPr sz="4400" u="sng" spc="-10" smtClean="0">
                <a:solidFill>
                  <a:srgbClr val="C00000"/>
                </a:solidFill>
                <a:latin typeface="+mj-lt"/>
              </a:rPr>
              <a:t>Project</a:t>
            </a:r>
            <a:r>
              <a:rPr sz="4400" u="sng" spc="-35" smtClean="0">
                <a:solidFill>
                  <a:srgbClr val="C00000"/>
                </a:solidFill>
                <a:latin typeface="+mj-lt"/>
              </a:rPr>
              <a:t> </a:t>
            </a:r>
            <a:endParaRPr sz="4400" u="sng" smtClean="0">
              <a:solidFill>
                <a:srgbClr val="C00000"/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sz="4400" u="sng" spc="-5" smtClean="0">
                <a:solidFill>
                  <a:srgbClr val="C00000"/>
                </a:solidFill>
                <a:latin typeface="+mj-lt"/>
              </a:rPr>
              <a:t>Bike</a:t>
            </a:r>
            <a:r>
              <a:rPr sz="4400" u="sng" spc="-30" smtClean="0">
                <a:solidFill>
                  <a:srgbClr val="C00000"/>
                </a:solidFill>
                <a:latin typeface="+mj-lt"/>
              </a:rPr>
              <a:t> </a:t>
            </a:r>
            <a:r>
              <a:rPr sz="4400" u="sng" spc="-10" smtClean="0">
                <a:solidFill>
                  <a:srgbClr val="C00000"/>
                </a:solidFill>
                <a:latin typeface="+mj-lt"/>
              </a:rPr>
              <a:t>Sharing</a:t>
            </a:r>
            <a:r>
              <a:rPr sz="4400" u="sng" spc="-40" smtClean="0">
                <a:solidFill>
                  <a:srgbClr val="C00000"/>
                </a:solidFill>
                <a:latin typeface="+mj-lt"/>
              </a:rPr>
              <a:t> </a:t>
            </a:r>
            <a:r>
              <a:rPr sz="4400" u="sng" spc="-5" smtClean="0">
                <a:solidFill>
                  <a:srgbClr val="C00000"/>
                </a:solidFill>
                <a:latin typeface="+mj-lt"/>
              </a:rPr>
              <a:t>Demand</a:t>
            </a:r>
            <a:r>
              <a:rPr sz="4400" u="sng" spc="-30" smtClean="0">
                <a:solidFill>
                  <a:srgbClr val="C00000"/>
                </a:solidFill>
                <a:latin typeface="+mj-lt"/>
              </a:rPr>
              <a:t> </a:t>
            </a:r>
            <a:r>
              <a:rPr sz="4400" u="sng" spc="-5" smtClean="0">
                <a:solidFill>
                  <a:srgbClr val="C00000"/>
                </a:solidFill>
                <a:latin typeface="+mj-lt"/>
              </a:rPr>
              <a:t>Prediction</a:t>
            </a:r>
            <a:endParaRPr sz="4400" u="sng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870" y="1962150"/>
            <a:ext cx="6511925" cy="5668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spc="-10" dirty="0">
                <a:solidFill>
                  <a:srgbClr val="002060"/>
                </a:solidFill>
                <a:latin typeface="+mj-lt"/>
                <a:cs typeface="Arial"/>
              </a:rPr>
              <a:t>Supervised</a:t>
            </a:r>
            <a:r>
              <a:rPr sz="3600" b="1" u="sng" spc="-4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b="1" u="sng" dirty="0">
                <a:solidFill>
                  <a:srgbClr val="002060"/>
                </a:solidFill>
                <a:latin typeface="+mj-lt"/>
                <a:cs typeface="Arial"/>
              </a:rPr>
              <a:t>ML</a:t>
            </a:r>
            <a:r>
              <a:rPr sz="3600" b="1" u="sng" spc="-9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b="1" u="sng" spc="-5" dirty="0">
                <a:solidFill>
                  <a:srgbClr val="002060"/>
                </a:solidFill>
                <a:latin typeface="+mj-lt"/>
                <a:cs typeface="Arial"/>
              </a:rPr>
              <a:t>Regression</a:t>
            </a:r>
            <a:r>
              <a:rPr sz="3600" b="1" u="sng" spc="-3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b="1" u="sng" dirty="0">
                <a:solidFill>
                  <a:srgbClr val="002060"/>
                </a:solidFill>
                <a:latin typeface="+mj-lt"/>
                <a:cs typeface="Arial"/>
              </a:rPr>
              <a:t>Model</a:t>
            </a:r>
            <a:endParaRPr sz="3600" u="sng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3105150"/>
            <a:ext cx="3505200" cy="1331134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0"/>
              </a:spcBef>
              <a:buFont typeface="+mj-lt"/>
              <a:buAutoNum type="arabicParenR"/>
            </a:pPr>
            <a:r>
              <a:rPr sz="2800" b="1" spc="-5" smtClean="0">
                <a:solidFill>
                  <a:srgbClr val="002060"/>
                </a:solidFill>
                <a:latin typeface="+mj-lt"/>
                <a:cs typeface="Arial"/>
              </a:rPr>
              <a:t>A</a:t>
            </a:r>
            <a:r>
              <a:rPr lang="en-US" sz="2800" b="1" spc="-5" dirty="0" err="1" smtClean="0">
                <a:solidFill>
                  <a:srgbClr val="002060"/>
                </a:solidFill>
                <a:latin typeface="+mj-lt"/>
                <a:cs typeface="Arial"/>
              </a:rPr>
              <a:t>nas</a:t>
            </a:r>
            <a:r>
              <a:rPr lang="en-US" sz="2800" b="1" spc="-5" dirty="0" smtClean="0">
                <a:solidFill>
                  <a:srgbClr val="002060"/>
                </a:solidFill>
                <a:latin typeface="+mj-lt"/>
                <a:cs typeface="Arial"/>
              </a:rPr>
              <a:t> Mustafa</a:t>
            </a:r>
            <a:r>
              <a:rPr sz="2800" b="1" spc="-30" smtClean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endParaRPr lang="en-US" sz="2800" b="1" spc="-550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12700" marR="5080" indent="55244">
              <a:lnSpc>
                <a:spcPct val="10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Arial"/>
              </a:rPr>
              <a:t>Chetan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Arial"/>
              </a:rPr>
              <a:t>Rajput</a:t>
            </a:r>
            <a:endParaRPr lang="en-US" sz="2800" b="1" dirty="0" smtClean="0">
              <a:solidFill>
                <a:srgbClr val="002060"/>
              </a:solidFill>
              <a:latin typeface="+mj-lt"/>
              <a:cs typeface="Arial"/>
            </a:endParaRPr>
          </a:p>
          <a:p>
            <a:pPr marL="12700" marR="5080" indent="55244">
              <a:lnSpc>
                <a:spcPct val="10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Arial"/>
              </a:rPr>
              <a:t>Sarthak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Arial"/>
              </a:rPr>
              <a:t>Rastogi</a:t>
            </a:r>
            <a:endParaRPr sz="2800" b="1">
              <a:solidFill>
                <a:srgbClr val="002060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1"/>
            <a:ext cx="6594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25" dirty="0">
                <a:latin typeface="Verdana"/>
                <a:cs typeface="Verdana"/>
              </a:rPr>
              <a:t>E</a:t>
            </a:r>
            <a:r>
              <a:rPr sz="2800" u="sng" spc="-55" dirty="0">
                <a:latin typeface="Verdana"/>
                <a:cs typeface="Verdana"/>
              </a:rPr>
              <a:t>D</a:t>
            </a:r>
            <a:r>
              <a:rPr sz="2800" u="sng" spc="-30" dirty="0">
                <a:latin typeface="Verdana"/>
                <a:cs typeface="Verdana"/>
              </a:rPr>
              <a:t>A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265" dirty="0">
                <a:latin typeface="Verdana"/>
                <a:cs typeface="Verdana"/>
              </a:rPr>
              <a:t>-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45" dirty="0">
                <a:latin typeface="Verdana"/>
                <a:cs typeface="Verdana"/>
              </a:rPr>
              <a:t>Bi</a:t>
            </a:r>
            <a:r>
              <a:rPr sz="2800" u="sng" spc="-120" dirty="0">
                <a:latin typeface="Verdana"/>
                <a:cs typeface="Verdana"/>
              </a:rPr>
              <a:t>k</a:t>
            </a:r>
            <a:r>
              <a:rPr sz="2800" u="sng" spc="-95" dirty="0">
                <a:latin typeface="Verdana"/>
                <a:cs typeface="Verdana"/>
              </a:rPr>
              <a:t>e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5" dirty="0">
                <a:latin typeface="Verdana"/>
                <a:cs typeface="Verdana"/>
              </a:rPr>
              <a:t>c</a:t>
            </a:r>
            <a:r>
              <a:rPr sz="2800" u="sng" spc="-70" dirty="0">
                <a:latin typeface="Verdana"/>
                <a:cs typeface="Verdana"/>
              </a:rPr>
              <a:t>ount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90" dirty="0">
                <a:latin typeface="Verdana"/>
                <a:cs typeface="Verdana"/>
              </a:rPr>
              <a:t>in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350" dirty="0">
                <a:latin typeface="Verdana"/>
                <a:cs typeface="Verdana"/>
              </a:rPr>
              <a:t>2</a:t>
            </a:r>
            <a:r>
              <a:rPr sz="2800" u="sng" spc="-105" dirty="0">
                <a:latin typeface="Verdana"/>
                <a:cs typeface="Verdana"/>
              </a:rPr>
              <a:t>0</a:t>
            </a:r>
            <a:r>
              <a:rPr sz="2800" u="sng" spc="-575" dirty="0">
                <a:latin typeface="Verdana"/>
                <a:cs typeface="Verdana"/>
              </a:rPr>
              <a:t>17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00" dirty="0">
                <a:latin typeface="Verdana"/>
                <a:cs typeface="Verdana"/>
              </a:rPr>
              <a:t>a</a:t>
            </a:r>
            <a:r>
              <a:rPr sz="2800" u="sng" spc="-95" dirty="0">
                <a:latin typeface="Verdana"/>
                <a:cs typeface="Verdana"/>
              </a:rPr>
              <a:t>n</a:t>
            </a:r>
            <a:r>
              <a:rPr sz="2800" u="sng" spc="-25" dirty="0">
                <a:latin typeface="Verdana"/>
                <a:cs typeface="Verdana"/>
              </a:rPr>
              <a:t>d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345" dirty="0">
                <a:latin typeface="Verdana"/>
                <a:cs typeface="Verdana"/>
              </a:rPr>
              <a:t>2</a:t>
            </a:r>
            <a:r>
              <a:rPr sz="2800" u="sng" spc="-105" dirty="0">
                <a:latin typeface="Verdana"/>
                <a:cs typeface="Verdana"/>
              </a:rPr>
              <a:t>0</a:t>
            </a:r>
            <a:r>
              <a:rPr sz="2800" u="sng" spc="-520" dirty="0">
                <a:latin typeface="Verdana"/>
                <a:cs typeface="Verdana"/>
              </a:rPr>
              <a:t>18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77" y="3891967"/>
            <a:ext cx="71285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 dataset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mostly contains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information of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year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2018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very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little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information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year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2017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091" y="1165462"/>
            <a:ext cx="3805847" cy="2495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78549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5"/>
              <a:t>EDA</a:t>
            </a:r>
            <a:r>
              <a:rPr sz="3200" u="sng" spc="-105"/>
              <a:t> </a:t>
            </a:r>
            <a:r>
              <a:rPr lang="en-US" sz="3200" u="sng" spc="-105" dirty="0" smtClean="0"/>
              <a:t> </a:t>
            </a:r>
            <a:r>
              <a:rPr lang="en-US" sz="3200" u="sng" spc="-105" dirty="0" smtClean="0"/>
              <a:t> </a:t>
            </a:r>
            <a:br>
              <a:rPr lang="en-US" sz="3200" u="sng" spc="-105" dirty="0" smtClean="0"/>
            </a:br>
            <a:r>
              <a:rPr lang="en-US" sz="3200" spc="-105" dirty="0" smtClean="0"/>
              <a:t> </a:t>
            </a:r>
            <a:r>
              <a:rPr sz="2000" u="sng" spc="-5" smtClean="0"/>
              <a:t>C</a:t>
            </a:r>
            <a:r>
              <a:rPr u="sng" spc="-5" smtClean="0"/>
              <a:t>hecking</a:t>
            </a:r>
            <a:r>
              <a:rPr u="sng" spc="-15" smtClean="0"/>
              <a:t> </a:t>
            </a:r>
            <a:r>
              <a:rPr u="sng" spc="-5" dirty="0"/>
              <a:t>distribution</a:t>
            </a:r>
            <a:r>
              <a:rPr u="sng" spc="-20" dirty="0"/>
              <a:t> </a:t>
            </a:r>
            <a:r>
              <a:rPr u="sng" spc="-5" dirty="0"/>
              <a:t>of</a:t>
            </a:r>
            <a:r>
              <a:rPr u="sng" spc="-20" dirty="0"/>
              <a:t> </a:t>
            </a:r>
            <a:r>
              <a:rPr u="sng" spc="-5" dirty="0"/>
              <a:t>our</a:t>
            </a:r>
            <a:r>
              <a:rPr u="sng" spc="-20" dirty="0"/>
              <a:t> </a:t>
            </a:r>
            <a:r>
              <a:rPr u="sng" spc="-5" dirty="0"/>
              <a:t>dependent</a:t>
            </a:r>
            <a:r>
              <a:rPr u="sng" spc="-20" dirty="0"/>
              <a:t> </a:t>
            </a:r>
            <a:r>
              <a:rPr u="sng" spc="-5" dirty="0"/>
              <a:t>variable</a:t>
            </a:r>
            <a:endParaRPr sz="3200" u="sng"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05821" y="1733550"/>
            <a:ext cx="7564131" cy="2286000"/>
            <a:chOff x="505821" y="2910571"/>
            <a:chExt cx="7564131" cy="223292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21" y="2910571"/>
              <a:ext cx="3120878" cy="2232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081" y="2949869"/>
              <a:ext cx="2926871" cy="2154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03359" y="3591815"/>
              <a:ext cx="484505" cy="248285"/>
            </a:xfrm>
            <a:custGeom>
              <a:avLst/>
              <a:gdLst/>
              <a:ahLst/>
              <a:cxnLst/>
              <a:rect l="l" t="t" r="r" b="b"/>
              <a:pathLst>
                <a:path w="484504" h="248285">
                  <a:moveTo>
                    <a:pt x="359832" y="248092"/>
                  </a:moveTo>
                  <a:lnTo>
                    <a:pt x="359832" y="186069"/>
                  </a:lnTo>
                  <a:lnTo>
                    <a:pt x="0" y="186069"/>
                  </a:lnTo>
                  <a:lnTo>
                    <a:pt x="0" y="62023"/>
                  </a:lnTo>
                  <a:lnTo>
                    <a:pt x="359832" y="62023"/>
                  </a:lnTo>
                  <a:lnTo>
                    <a:pt x="359832" y="0"/>
                  </a:lnTo>
                  <a:lnTo>
                    <a:pt x="483878" y="124046"/>
                  </a:lnTo>
                  <a:lnTo>
                    <a:pt x="359832" y="248092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09550"/>
            <a:ext cx="84912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15" smtClean="0">
                <a:latin typeface="Verdana"/>
                <a:cs typeface="Verdana"/>
              </a:rPr>
              <a:t>E</a:t>
            </a:r>
            <a:r>
              <a:rPr sz="2800" u="sng" spc="-40" smtClean="0">
                <a:latin typeface="Verdana"/>
                <a:cs typeface="Verdana"/>
              </a:rPr>
              <a:t>D</a:t>
            </a:r>
            <a:r>
              <a:rPr sz="2800" u="sng" spc="-25" smtClean="0">
                <a:latin typeface="Verdana"/>
                <a:cs typeface="Verdana"/>
              </a:rPr>
              <a:t>A</a:t>
            </a:r>
            <a:r>
              <a:rPr sz="2000" u="sng" spc="-120" smtClean="0">
                <a:latin typeface="Verdana"/>
                <a:cs typeface="Verdana"/>
              </a:rPr>
              <a:t> </a:t>
            </a:r>
            <a:r>
              <a:rPr lang="en-US" sz="2000" spc="-190" dirty="0" smtClean="0">
                <a:latin typeface="Verdana"/>
                <a:cs typeface="Verdana"/>
              </a:rPr>
              <a:t/>
            </a:r>
            <a:br>
              <a:rPr lang="en-US" sz="2000" spc="-190" dirty="0" smtClean="0">
                <a:latin typeface="Verdana"/>
                <a:cs typeface="Verdana"/>
              </a:rPr>
            </a:br>
            <a:r>
              <a:rPr lang="en-US" sz="2000" spc="-190" dirty="0" smtClean="0">
                <a:latin typeface="Verdana"/>
                <a:cs typeface="Verdana"/>
              </a:rPr>
              <a:t>   </a:t>
            </a:r>
            <a:r>
              <a:rPr sz="2000" u="sng" spc="-80" smtClean="0">
                <a:latin typeface="Verdana"/>
                <a:cs typeface="Verdana"/>
              </a:rPr>
              <a:t>Dist</a:t>
            </a:r>
            <a:r>
              <a:rPr sz="2000" u="sng" spc="-85" smtClean="0">
                <a:latin typeface="Verdana"/>
                <a:cs typeface="Verdana"/>
              </a:rPr>
              <a:t>r</a:t>
            </a:r>
            <a:r>
              <a:rPr sz="2000" u="sng" spc="-55" smtClean="0">
                <a:latin typeface="Verdana"/>
                <a:cs typeface="Verdana"/>
              </a:rPr>
              <a:t>ibution</a:t>
            </a:r>
            <a:r>
              <a:rPr sz="2000" u="sng" spc="-120" smtClean="0">
                <a:latin typeface="Verdana"/>
                <a:cs typeface="Verdana"/>
              </a:rPr>
              <a:t> </a:t>
            </a:r>
            <a:r>
              <a:rPr sz="2000" u="sng" spc="-70" dirty="0">
                <a:latin typeface="Verdana"/>
                <a:cs typeface="Verdana"/>
              </a:rPr>
              <a:t>of</a:t>
            </a:r>
            <a:r>
              <a:rPr sz="2000" u="sng" spc="-120" dirty="0">
                <a:latin typeface="Verdana"/>
                <a:cs typeface="Verdana"/>
              </a:rPr>
              <a:t> </a:t>
            </a:r>
            <a:r>
              <a:rPr sz="2000" u="sng" spc="-155" dirty="0">
                <a:latin typeface="Verdana"/>
                <a:cs typeface="Verdana"/>
              </a:rPr>
              <a:t>r</a:t>
            </a:r>
            <a:r>
              <a:rPr sz="2000" u="sng" spc="-60" dirty="0">
                <a:latin typeface="Verdana"/>
                <a:cs typeface="Verdana"/>
              </a:rPr>
              <a:t>en</a:t>
            </a:r>
            <a:r>
              <a:rPr sz="2000" u="sng" spc="-75" dirty="0">
                <a:latin typeface="Verdana"/>
                <a:cs typeface="Verdana"/>
              </a:rPr>
              <a:t>t</a:t>
            </a:r>
            <a:r>
              <a:rPr sz="2000" u="sng" spc="-45" dirty="0">
                <a:latin typeface="Verdana"/>
                <a:cs typeface="Verdana"/>
              </a:rPr>
              <a:t>ed</a:t>
            </a:r>
            <a:r>
              <a:rPr sz="2000" u="sng" spc="-120" dirty="0">
                <a:latin typeface="Verdana"/>
                <a:cs typeface="Verdana"/>
              </a:rPr>
              <a:t> </a:t>
            </a:r>
            <a:r>
              <a:rPr sz="2000" u="sng" spc="-40" dirty="0">
                <a:latin typeface="Verdana"/>
                <a:cs typeface="Verdana"/>
              </a:rPr>
              <a:t>bi</a:t>
            </a:r>
            <a:r>
              <a:rPr sz="2000" u="sng" spc="-100" dirty="0">
                <a:latin typeface="Verdana"/>
                <a:cs typeface="Verdana"/>
              </a:rPr>
              <a:t>k</a:t>
            </a:r>
            <a:r>
              <a:rPr sz="2000" u="sng" spc="-70" dirty="0">
                <a:latin typeface="Verdana"/>
                <a:cs typeface="Verdana"/>
              </a:rPr>
              <a:t>e</a:t>
            </a:r>
            <a:r>
              <a:rPr sz="2000" u="sng" spc="-120" dirty="0">
                <a:latin typeface="Verdana"/>
                <a:cs typeface="Verdana"/>
              </a:rPr>
              <a:t> </a:t>
            </a:r>
            <a:r>
              <a:rPr sz="2000" u="sng" spc="-95" dirty="0">
                <a:latin typeface="Verdana"/>
                <a:cs typeface="Verdana"/>
              </a:rPr>
              <a:t>a</a:t>
            </a:r>
            <a:r>
              <a:rPr sz="2000" u="sng" spc="-10" dirty="0">
                <a:latin typeface="Verdana"/>
                <a:cs typeface="Verdana"/>
              </a:rPr>
              <a:t>cc</a:t>
            </a:r>
            <a:r>
              <a:rPr sz="2000" u="sng" spc="-114" dirty="0">
                <a:latin typeface="Verdana"/>
                <a:cs typeface="Verdana"/>
              </a:rPr>
              <a:t>o</a:t>
            </a:r>
            <a:r>
              <a:rPr sz="2000" u="sng" spc="-105" dirty="0">
                <a:latin typeface="Verdana"/>
                <a:cs typeface="Verdana"/>
              </a:rPr>
              <a:t>r</a:t>
            </a:r>
            <a:r>
              <a:rPr sz="2000" u="sng" spc="-45" dirty="0">
                <a:latin typeface="Verdana"/>
                <a:cs typeface="Verdana"/>
              </a:rPr>
              <a:t>di</a:t>
            </a:r>
            <a:r>
              <a:rPr sz="2000" u="sng" spc="-50" dirty="0">
                <a:latin typeface="Verdana"/>
                <a:cs typeface="Verdana"/>
              </a:rPr>
              <a:t>n</a:t>
            </a:r>
            <a:r>
              <a:rPr sz="2000" u="sng" dirty="0">
                <a:latin typeface="Verdana"/>
                <a:cs typeface="Verdana"/>
              </a:rPr>
              <a:t>g</a:t>
            </a:r>
            <a:r>
              <a:rPr sz="2000" u="sng" spc="-120" dirty="0">
                <a:latin typeface="Verdana"/>
                <a:cs typeface="Verdana"/>
              </a:rPr>
              <a:t> </a:t>
            </a:r>
            <a:r>
              <a:rPr sz="2000" u="sng" spc="-80" dirty="0">
                <a:latin typeface="Verdana"/>
                <a:cs typeface="Verdana"/>
              </a:rPr>
              <a:t>t</a:t>
            </a:r>
            <a:r>
              <a:rPr sz="2000" u="sng" spc="-65" dirty="0">
                <a:latin typeface="Verdana"/>
                <a:cs typeface="Verdana"/>
              </a:rPr>
              <a:t>o</a:t>
            </a:r>
            <a:r>
              <a:rPr sz="2000" u="sng" spc="-120" dirty="0">
                <a:latin typeface="Verdana"/>
                <a:cs typeface="Verdana"/>
              </a:rPr>
              <a:t> </a:t>
            </a:r>
            <a:r>
              <a:rPr sz="2000" u="sng" spc="-65" dirty="0">
                <a:latin typeface="Verdana"/>
                <a:cs typeface="Verdana"/>
              </a:rPr>
              <a:t>dif</a:t>
            </a:r>
            <a:r>
              <a:rPr sz="2000" u="sng" spc="-70" dirty="0">
                <a:latin typeface="Verdana"/>
                <a:cs typeface="Verdana"/>
              </a:rPr>
              <a:t>f</a:t>
            </a:r>
            <a:r>
              <a:rPr sz="2000" u="sng" spc="-114" dirty="0">
                <a:latin typeface="Verdana"/>
                <a:cs typeface="Verdana"/>
              </a:rPr>
              <a:t>e</a:t>
            </a:r>
            <a:r>
              <a:rPr sz="2000" u="sng" spc="-105" dirty="0">
                <a:latin typeface="Verdana"/>
                <a:cs typeface="Verdana"/>
              </a:rPr>
              <a:t>r</a:t>
            </a:r>
            <a:r>
              <a:rPr sz="2000" u="sng" spc="-50" dirty="0">
                <a:latin typeface="Verdana"/>
                <a:cs typeface="Verdana"/>
              </a:rPr>
              <a:t>ent</a:t>
            </a:r>
            <a:r>
              <a:rPr sz="2000" u="sng" spc="-120" dirty="0">
                <a:latin typeface="Verdana"/>
                <a:cs typeface="Verdana"/>
              </a:rPr>
              <a:t> </a:t>
            </a:r>
            <a:r>
              <a:rPr sz="2000" u="sng" spc="-90" dirty="0">
                <a:latin typeface="Verdana"/>
                <a:cs typeface="Verdana"/>
              </a:rPr>
              <a:t>s</a:t>
            </a:r>
            <a:r>
              <a:rPr sz="2000" u="sng" spc="-135" dirty="0">
                <a:latin typeface="Verdana"/>
                <a:cs typeface="Verdana"/>
              </a:rPr>
              <a:t>e</a:t>
            </a:r>
            <a:r>
              <a:rPr sz="2000" u="sng" spc="-95" dirty="0">
                <a:latin typeface="Verdana"/>
                <a:cs typeface="Verdana"/>
              </a:rPr>
              <a:t>asons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610" y="3983751"/>
            <a:ext cx="831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Rented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less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winter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almost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consistently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higher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other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months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200150"/>
            <a:ext cx="4343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0"/>
            <a:ext cx="56927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5"/>
              <a:t>EDA</a:t>
            </a:r>
            <a:r>
              <a:rPr sz="2800" u="sng" spc="-125"/>
              <a:t> </a:t>
            </a:r>
            <a:r>
              <a:rPr lang="en-US" sz="2800" u="sng" spc="-125" dirty="0" smtClean="0"/>
              <a:t/>
            </a:r>
            <a:br>
              <a:rPr lang="en-US" sz="2800" u="sng" spc="-125" dirty="0" smtClean="0"/>
            </a:br>
            <a:r>
              <a:rPr lang="en-US" sz="2800" spc="-125" dirty="0" smtClean="0"/>
              <a:t> </a:t>
            </a:r>
            <a:r>
              <a:rPr u="sng" spc="-5" smtClean="0"/>
              <a:t>Rented</a:t>
            </a:r>
            <a:r>
              <a:rPr u="sng" spc="-20" smtClean="0"/>
              <a:t> </a:t>
            </a:r>
            <a:r>
              <a:rPr u="sng" spc="-5" dirty="0"/>
              <a:t>bike</a:t>
            </a:r>
            <a:r>
              <a:rPr u="sng" spc="-20" dirty="0"/>
              <a:t> </a:t>
            </a:r>
            <a:r>
              <a:rPr u="sng" spc="-5" dirty="0"/>
              <a:t>count</a:t>
            </a:r>
            <a:r>
              <a:rPr u="sng" spc="-15" dirty="0"/>
              <a:t> </a:t>
            </a:r>
            <a:r>
              <a:rPr u="sng" spc="-5" dirty="0"/>
              <a:t>per</a:t>
            </a:r>
            <a:r>
              <a:rPr u="sng" spc="-25" dirty="0"/>
              <a:t> </a:t>
            </a:r>
            <a:r>
              <a:rPr u="sng" spc="-5" dirty="0"/>
              <a:t>hour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27614" y="3973784"/>
            <a:ext cx="8357234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Hour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numerical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Hour: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Demand 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mostly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morning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(7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to 8)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in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evening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(3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 9).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1428750"/>
            <a:ext cx="4038600" cy="28069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61950"/>
            <a:ext cx="81946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5"/>
              <a:t>EDA</a:t>
            </a:r>
            <a:r>
              <a:rPr sz="3200" u="sng" spc="-100"/>
              <a:t> </a:t>
            </a:r>
            <a:r>
              <a:rPr lang="en-US" u="sng" spc="-100" dirty="0" smtClean="0"/>
              <a:t/>
            </a:r>
            <a:br>
              <a:rPr lang="en-US" u="sng" spc="-100" dirty="0" smtClean="0"/>
            </a:br>
            <a:r>
              <a:rPr lang="en-US" spc="-100" dirty="0" smtClean="0"/>
              <a:t> </a:t>
            </a:r>
            <a:r>
              <a:rPr u="sng" spc="-5" smtClean="0"/>
              <a:t>Relationship </a:t>
            </a:r>
            <a:r>
              <a:rPr u="sng" spc="-5" dirty="0"/>
              <a:t>between</a:t>
            </a:r>
            <a:r>
              <a:rPr u="sng" spc="-15" dirty="0"/>
              <a:t> </a:t>
            </a:r>
            <a:r>
              <a:rPr u="sng" spc="-5" dirty="0"/>
              <a:t>bike</a:t>
            </a:r>
            <a:r>
              <a:rPr u="sng" spc="-15" dirty="0"/>
              <a:t> </a:t>
            </a:r>
            <a:r>
              <a:rPr u="sng" spc="-5" dirty="0"/>
              <a:t>count</a:t>
            </a:r>
            <a:r>
              <a:rPr u="sng" spc="-10" dirty="0"/>
              <a:t> </a:t>
            </a:r>
            <a:r>
              <a:rPr u="sng" spc="-5" dirty="0"/>
              <a:t>and </a:t>
            </a:r>
            <a:r>
              <a:rPr u="sng" spc="-25" dirty="0"/>
              <a:t>Temperature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11" y="4148508"/>
            <a:ext cx="78143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•"/>
              <a:tabLst>
                <a:tab pos="302895" algn="l"/>
                <a:tab pos="303530" algn="l"/>
              </a:tabLst>
            </a:pPr>
            <a:r>
              <a:rPr sz="1800" b="1" spc="-20" dirty="0">
                <a:solidFill>
                  <a:srgbClr val="002060"/>
                </a:solidFill>
                <a:latin typeface="Arial"/>
                <a:cs typeface="Arial"/>
              </a:rPr>
              <a:t>Temperature</a:t>
            </a: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z="18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Temperature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positively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Rented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highest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between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20 °C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30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°C. So,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means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 has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effect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352550"/>
            <a:ext cx="386024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1"/>
            <a:ext cx="85598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30">
                <a:latin typeface="Verdana"/>
                <a:cs typeface="Verdana"/>
              </a:rPr>
              <a:t>EDA</a:t>
            </a:r>
            <a:r>
              <a:rPr spc="-145">
                <a:latin typeface="Verdana"/>
                <a:cs typeface="Verdana"/>
              </a:rPr>
              <a:t> </a:t>
            </a:r>
            <a:r>
              <a:rPr lang="en-US" spc="-229" dirty="0" smtClean="0">
                <a:latin typeface="Verdana"/>
                <a:cs typeface="Verdana"/>
              </a:rPr>
              <a:t/>
            </a:r>
            <a:br>
              <a:rPr lang="en-US" spc="-229" dirty="0" smtClean="0">
                <a:latin typeface="Verdana"/>
                <a:cs typeface="Verdana"/>
              </a:rPr>
            </a:br>
            <a:r>
              <a:rPr lang="en-US" spc="-229" dirty="0" smtClean="0">
                <a:latin typeface="Verdana"/>
                <a:cs typeface="Verdana"/>
              </a:rPr>
              <a:t> </a:t>
            </a:r>
            <a:r>
              <a:rPr u="sng" spc="-85" smtClean="0">
                <a:latin typeface="Verdana"/>
                <a:cs typeface="Verdana"/>
              </a:rPr>
              <a:t>Relationship</a:t>
            </a:r>
            <a:r>
              <a:rPr u="sng" spc="-145" smtClean="0">
                <a:latin typeface="Verdana"/>
                <a:cs typeface="Verdana"/>
              </a:rPr>
              <a:t> </a:t>
            </a:r>
            <a:r>
              <a:rPr u="sng" spc="-80" dirty="0">
                <a:latin typeface="Verdana"/>
                <a:cs typeface="Verdana"/>
              </a:rPr>
              <a:t>between</a:t>
            </a:r>
            <a:r>
              <a:rPr u="sng" spc="-140" dirty="0">
                <a:latin typeface="Verdana"/>
                <a:cs typeface="Verdana"/>
              </a:rPr>
              <a:t> </a:t>
            </a:r>
            <a:r>
              <a:rPr u="sng" spc="-75" dirty="0">
                <a:latin typeface="Verdana"/>
                <a:cs typeface="Verdana"/>
              </a:rPr>
              <a:t>bike</a:t>
            </a:r>
            <a:r>
              <a:rPr u="sng" spc="-145" dirty="0">
                <a:latin typeface="Verdana"/>
                <a:cs typeface="Verdana"/>
              </a:rPr>
              <a:t> </a:t>
            </a:r>
            <a:r>
              <a:rPr u="sng" spc="-50" dirty="0">
                <a:latin typeface="Verdana"/>
                <a:cs typeface="Verdana"/>
              </a:rPr>
              <a:t>count</a:t>
            </a:r>
            <a:r>
              <a:rPr u="sng" spc="-140" dirty="0">
                <a:latin typeface="Verdana"/>
                <a:cs typeface="Verdana"/>
              </a:rPr>
              <a:t> </a:t>
            </a:r>
            <a:r>
              <a:rPr u="sng" spc="-65" dirty="0">
                <a:latin typeface="Verdana"/>
                <a:cs typeface="Verdana"/>
              </a:rPr>
              <a:t>and</a:t>
            </a:r>
            <a:r>
              <a:rPr u="sng" spc="-145" dirty="0">
                <a:latin typeface="Verdana"/>
                <a:cs typeface="Verdana"/>
              </a:rPr>
              <a:t> </a:t>
            </a:r>
            <a:r>
              <a:rPr u="sng" spc="-75" dirty="0">
                <a:latin typeface="Verdana"/>
                <a:cs typeface="Verdana"/>
              </a:rPr>
              <a:t>Humidity</a:t>
            </a:r>
            <a:endParaRPr sz="2800" u="sng" spc="-75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53987" y="4190968"/>
            <a:ext cx="7541895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5" smtClean="0">
                <a:solidFill>
                  <a:srgbClr val="002060"/>
                </a:solidFill>
                <a:latin typeface="Arial"/>
                <a:cs typeface="Arial"/>
              </a:rPr>
              <a:t>Humidity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Humidity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is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the amount of water </a:t>
            </a:r>
            <a:r>
              <a:rPr sz="1800" smtClean="0">
                <a:solidFill>
                  <a:srgbClr val="002060"/>
                </a:solidFill>
                <a:latin typeface="Arial MT"/>
                <a:cs typeface="Arial MT"/>
              </a:rPr>
              <a:t>vapor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in the </a:t>
            </a:r>
            <a:r>
              <a:rPr sz="1800" spc="-30" smtClean="0">
                <a:solidFill>
                  <a:srgbClr val="002060"/>
                </a:solidFill>
                <a:latin typeface="Arial MT"/>
                <a:cs typeface="Arial MT"/>
              </a:rPr>
              <a:t>air.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So, People </a:t>
            </a:r>
            <a:r>
              <a:rPr sz="1800" spc="-49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preferring</a:t>
            </a:r>
            <a:r>
              <a:rPr sz="1800" spc="-1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to borrow bike</a:t>
            </a:r>
            <a:r>
              <a:rPr sz="1800" spc="-1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When there is less</a:t>
            </a:r>
            <a:r>
              <a:rPr sz="1800" spc="-1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0" smtClean="0">
                <a:solidFill>
                  <a:srgbClr val="002060"/>
                </a:solidFill>
                <a:latin typeface="Arial MT"/>
                <a:cs typeface="Arial MT"/>
              </a:rPr>
              <a:t>humidity.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200150"/>
            <a:ext cx="4114800" cy="29462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61950"/>
            <a:ext cx="817308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20">
                <a:latin typeface="Verdana"/>
                <a:cs typeface="Verdana"/>
              </a:rPr>
              <a:t>E</a:t>
            </a:r>
            <a:r>
              <a:rPr sz="2800" u="sng" spc="-45">
                <a:latin typeface="Verdana"/>
                <a:cs typeface="Verdana"/>
              </a:rPr>
              <a:t>D</a:t>
            </a:r>
            <a:r>
              <a:rPr sz="2800" u="sng" spc="-25">
                <a:latin typeface="Verdana"/>
                <a:cs typeface="Verdana"/>
              </a:rPr>
              <a:t>A</a:t>
            </a:r>
            <a:r>
              <a:rPr sz="2200" spc="-130">
                <a:latin typeface="Verdana"/>
                <a:cs typeface="Verdana"/>
              </a:rPr>
              <a:t> </a:t>
            </a:r>
            <a:r>
              <a:rPr lang="en-US" sz="2200" spc="-210" dirty="0" smtClean="0">
                <a:latin typeface="Verdana"/>
                <a:cs typeface="Verdana"/>
              </a:rPr>
              <a:t/>
            </a:r>
            <a:br>
              <a:rPr lang="en-US" sz="2200" spc="-210" dirty="0" smtClean="0">
                <a:latin typeface="Verdana"/>
                <a:cs typeface="Verdana"/>
              </a:rPr>
            </a:br>
            <a:r>
              <a:rPr lang="en-US" sz="2200" spc="-210" dirty="0" smtClean="0">
                <a:latin typeface="Verdana"/>
                <a:cs typeface="Verdana"/>
              </a:rPr>
              <a:t> </a:t>
            </a:r>
            <a:r>
              <a:rPr sz="2000" u="sng" spc="-80" smtClean="0">
                <a:latin typeface="Verdana"/>
                <a:cs typeface="Verdana"/>
              </a:rPr>
              <a:t>Relationship</a:t>
            </a:r>
            <a:r>
              <a:rPr sz="2000" u="sng" spc="-130" smtClean="0">
                <a:latin typeface="Verdana"/>
                <a:cs typeface="Verdana"/>
              </a:rPr>
              <a:t> </a:t>
            </a:r>
            <a:r>
              <a:rPr sz="2000" u="sng" spc="-55" dirty="0">
                <a:latin typeface="Verdana"/>
                <a:cs typeface="Verdana"/>
              </a:rPr>
              <a:t>be</a:t>
            </a:r>
            <a:r>
              <a:rPr sz="2000" u="sng" spc="-60" dirty="0">
                <a:latin typeface="Verdana"/>
                <a:cs typeface="Verdana"/>
              </a:rPr>
              <a:t>t</a:t>
            </a:r>
            <a:r>
              <a:rPr sz="2000" u="sng" spc="-130" dirty="0">
                <a:latin typeface="Verdana"/>
                <a:cs typeface="Verdana"/>
              </a:rPr>
              <a:t>w</a:t>
            </a:r>
            <a:r>
              <a:rPr sz="2000" u="sng" spc="-65" dirty="0">
                <a:latin typeface="Verdana"/>
                <a:cs typeface="Verdana"/>
              </a:rPr>
              <a:t>een</a:t>
            </a:r>
            <a:r>
              <a:rPr sz="2000" u="sng" spc="-130" dirty="0">
                <a:latin typeface="Verdana"/>
                <a:cs typeface="Verdana"/>
              </a:rPr>
              <a:t> </a:t>
            </a:r>
            <a:r>
              <a:rPr sz="2000" u="sng" spc="-45" dirty="0">
                <a:latin typeface="Verdana"/>
                <a:cs typeface="Verdana"/>
              </a:rPr>
              <a:t>bi</a:t>
            </a:r>
            <a:r>
              <a:rPr sz="2000" u="sng" spc="-110" dirty="0">
                <a:latin typeface="Verdana"/>
                <a:cs typeface="Verdana"/>
              </a:rPr>
              <a:t>k</a:t>
            </a:r>
            <a:r>
              <a:rPr sz="2000" u="sng" spc="-75" dirty="0">
                <a:latin typeface="Verdana"/>
                <a:cs typeface="Verdana"/>
              </a:rPr>
              <a:t>e</a:t>
            </a:r>
            <a:r>
              <a:rPr sz="2000" u="sng" spc="-130" dirty="0">
                <a:latin typeface="Verdana"/>
                <a:cs typeface="Verdana"/>
              </a:rPr>
              <a:t> </a:t>
            </a:r>
            <a:r>
              <a:rPr sz="2000" u="sng" spc="-10" dirty="0">
                <a:latin typeface="Verdana"/>
                <a:cs typeface="Verdana"/>
              </a:rPr>
              <a:t>c</a:t>
            </a:r>
            <a:r>
              <a:rPr sz="2000" u="sng" spc="-55" dirty="0">
                <a:latin typeface="Verdana"/>
                <a:cs typeface="Verdana"/>
              </a:rPr>
              <a:t>ount</a:t>
            </a:r>
            <a:r>
              <a:rPr sz="2000" u="sng" spc="-130" dirty="0">
                <a:latin typeface="Verdana"/>
                <a:cs typeface="Verdana"/>
              </a:rPr>
              <a:t> </a:t>
            </a:r>
            <a:r>
              <a:rPr sz="2000" u="sng" spc="-80" dirty="0">
                <a:latin typeface="Verdana"/>
                <a:cs typeface="Verdana"/>
              </a:rPr>
              <a:t>a</a:t>
            </a:r>
            <a:r>
              <a:rPr sz="2000" u="sng" spc="-75" dirty="0">
                <a:latin typeface="Verdana"/>
                <a:cs typeface="Verdana"/>
              </a:rPr>
              <a:t>n</a:t>
            </a:r>
            <a:r>
              <a:rPr sz="2000" u="sng" spc="-20" dirty="0">
                <a:latin typeface="Verdana"/>
                <a:cs typeface="Verdana"/>
              </a:rPr>
              <a:t>d</a:t>
            </a:r>
            <a:r>
              <a:rPr sz="2000" u="sng" spc="-130" dirty="0">
                <a:latin typeface="Verdana"/>
                <a:cs typeface="Verdana"/>
              </a:rPr>
              <a:t> </a:t>
            </a:r>
            <a:r>
              <a:rPr sz="2000" u="sng" spc="60" dirty="0">
                <a:latin typeface="Verdana"/>
                <a:cs typeface="Verdana"/>
              </a:rPr>
              <a:t>W</a:t>
            </a:r>
            <a:r>
              <a:rPr sz="2000" u="sng" spc="-45" dirty="0">
                <a:latin typeface="Verdana"/>
                <a:cs typeface="Verdana"/>
              </a:rPr>
              <a:t>i</a:t>
            </a:r>
            <a:r>
              <a:rPr sz="2000" u="sng" spc="-85" dirty="0">
                <a:latin typeface="Verdana"/>
                <a:cs typeface="Verdana"/>
              </a:rPr>
              <a:t>n</a:t>
            </a:r>
            <a:r>
              <a:rPr sz="2000" u="sng" spc="-60" dirty="0">
                <a:latin typeface="Verdana"/>
                <a:cs typeface="Verdana"/>
              </a:rPr>
              <a:t>dspeed</a:t>
            </a:r>
            <a:endParaRPr sz="22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4" y="4039194"/>
            <a:ext cx="77012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Windspeed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Consumers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prefer bikes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when wind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speed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in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particular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range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but looking at plot, 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conclude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wind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speed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doesn't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much.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352550"/>
            <a:ext cx="3697228" cy="26878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09550"/>
            <a:ext cx="774509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20" smtClean="0">
                <a:latin typeface="Verdana"/>
                <a:cs typeface="Verdana"/>
              </a:rPr>
              <a:t>E</a:t>
            </a:r>
            <a:r>
              <a:rPr sz="2800" u="sng" spc="-45" smtClean="0">
                <a:latin typeface="Verdana"/>
                <a:cs typeface="Verdana"/>
              </a:rPr>
              <a:t>D</a:t>
            </a:r>
            <a:r>
              <a:rPr sz="2800" u="sng" spc="-25" smtClean="0">
                <a:latin typeface="Verdana"/>
                <a:cs typeface="Verdana"/>
              </a:rPr>
              <a:t>A</a:t>
            </a:r>
            <a:r>
              <a:rPr sz="2200" spc="-130" smtClean="0">
                <a:latin typeface="Verdana"/>
                <a:cs typeface="Verdana"/>
              </a:rPr>
              <a:t> </a:t>
            </a:r>
            <a:r>
              <a:rPr lang="en-US" sz="2200" spc="-130" dirty="0" smtClean="0">
                <a:latin typeface="Verdana"/>
                <a:cs typeface="Verdana"/>
              </a:rPr>
              <a:t/>
            </a:r>
            <a:br>
              <a:rPr lang="en-US" sz="2200" spc="-130" dirty="0" smtClean="0">
                <a:latin typeface="Verdana"/>
                <a:cs typeface="Verdana"/>
              </a:rPr>
            </a:br>
            <a:r>
              <a:rPr lang="en-US" sz="2200" spc="-130" dirty="0" smtClean="0">
                <a:latin typeface="Verdana"/>
                <a:cs typeface="Verdana"/>
              </a:rPr>
              <a:t> </a:t>
            </a:r>
            <a:r>
              <a:rPr sz="2200" u="sng" spc="-80" smtClean="0">
                <a:latin typeface="Verdana"/>
                <a:cs typeface="Verdana"/>
              </a:rPr>
              <a:t>Relationship</a:t>
            </a:r>
            <a:r>
              <a:rPr sz="2200" u="sng" spc="-130" smtClean="0">
                <a:latin typeface="Verdana"/>
                <a:cs typeface="Verdana"/>
              </a:rPr>
              <a:t> </a:t>
            </a:r>
            <a:r>
              <a:rPr sz="2200" u="sng" spc="-55" dirty="0">
                <a:latin typeface="Verdana"/>
                <a:cs typeface="Verdana"/>
              </a:rPr>
              <a:t>be</a:t>
            </a:r>
            <a:r>
              <a:rPr sz="2200" u="sng" spc="-60" dirty="0">
                <a:latin typeface="Verdana"/>
                <a:cs typeface="Verdana"/>
              </a:rPr>
              <a:t>t</a:t>
            </a:r>
            <a:r>
              <a:rPr sz="2200" u="sng" spc="-130" dirty="0">
                <a:latin typeface="Verdana"/>
                <a:cs typeface="Verdana"/>
              </a:rPr>
              <a:t>w</a:t>
            </a:r>
            <a:r>
              <a:rPr sz="2200" u="sng" spc="-65" dirty="0">
                <a:latin typeface="Verdana"/>
                <a:cs typeface="Verdana"/>
              </a:rPr>
              <a:t>een</a:t>
            </a:r>
            <a:r>
              <a:rPr sz="2200" u="sng" spc="-130" dirty="0">
                <a:latin typeface="Verdana"/>
                <a:cs typeface="Verdana"/>
              </a:rPr>
              <a:t> </a:t>
            </a:r>
            <a:r>
              <a:rPr sz="2200" u="sng" spc="-45" dirty="0">
                <a:latin typeface="Verdana"/>
                <a:cs typeface="Verdana"/>
              </a:rPr>
              <a:t>bi</a:t>
            </a:r>
            <a:r>
              <a:rPr sz="2200" u="sng" spc="-110" dirty="0">
                <a:latin typeface="Verdana"/>
                <a:cs typeface="Verdana"/>
              </a:rPr>
              <a:t>k</a:t>
            </a:r>
            <a:r>
              <a:rPr sz="2200" u="sng" spc="-75" dirty="0">
                <a:latin typeface="Verdana"/>
                <a:cs typeface="Verdana"/>
              </a:rPr>
              <a:t>e</a:t>
            </a:r>
            <a:r>
              <a:rPr sz="2200" u="sng" spc="-130" dirty="0">
                <a:latin typeface="Verdana"/>
                <a:cs typeface="Verdana"/>
              </a:rPr>
              <a:t> </a:t>
            </a:r>
            <a:r>
              <a:rPr sz="2200" u="sng" spc="-10" dirty="0">
                <a:latin typeface="Verdana"/>
                <a:cs typeface="Verdana"/>
              </a:rPr>
              <a:t>c</a:t>
            </a:r>
            <a:r>
              <a:rPr sz="2200" u="sng" spc="-55" dirty="0">
                <a:latin typeface="Verdana"/>
                <a:cs typeface="Verdana"/>
              </a:rPr>
              <a:t>ount</a:t>
            </a:r>
            <a:r>
              <a:rPr sz="2200" u="sng" spc="-130" dirty="0">
                <a:latin typeface="Verdana"/>
                <a:cs typeface="Verdana"/>
              </a:rPr>
              <a:t> </a:t>
            </a:r>
            <a:r>
              <a:rPr sz="2200" u="sng" spc="-80" dirty="0">
                <a:latin typeface="Verdana"/>
                <a:cs typeface="Verdana"/>
              </a:rPr>
              <a:t>a</a:t>
            </a:r>
            <a:r>
              <a:rPr sz="2200" u="sng" spc="-75" dirty="0">
                <a:latin typeface="Verdana"/>
                <a:cs typeface="Verdana"/>
              </a:rPr>
              <a:t>n</a:t>
            </a:r>
            <a:r>
              <a:rPr sz="2200" u="sng" spc="-20" dirty="0">
                <a:latin typeface="Verdana"/>
                <a:cs typeface="Verdana"/>
              </a:rPr>
              <a:t>d</a:t>
            </a:r>
            <a:r>
              <a:rPr sz="2200" u="sng" spc="-130" dirty="0">
                <a:latin typeface="Verdana"/>
                <a:cs typeface="Verdana"/>
              </a:rPr>
              <a:t> </a:t>
            </a:r>
            <a:r>
              <a:rPr sz="2200" u="sng" spc="-55" dirty="0">
                <a:latin typeface="Verdana"/>
                <a:cs typeface="Verdana"/>
              </a:rPr>
              <a:t>V</a:t>
            </a:r>
            <a:r>
              <a:rPr sz="2200" u="sng" spc="-85" dirty="0">
                <a:latin typeface="Verdana"/>
                <a:cs typeface="Verdana"/>
              </a:rPr>
              <a:t>isibili</a:t>
            </a:r>
            <a:r>
              <a:rPr sz="2200" u="sng" spc="-114" dirty="0">
                <a:latin typeface="Verdana"/>
                <a:cs typeface="Verdana"/>
              </a:rPr>
              <a:t>t</a:t>
            </a:r>
            <a:r>
              <a:rPr sz="2200" u="sng" spc="-120" dirty="0">
                <a:latin typeface="Verdana"/>
                <a:cs typeface="Verdana"/>
              </a:rPr>
              <a:t>y</a:t>
            </a:r>
            <a:endParaRPr sz="22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58" y="3928607"/>
            <a:ext cx="8122284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spc="-10" dirty="0">
                <a:solidFill>
                  <a:srgbClr val="002060"/>
                </a:solidFill>
                <a:latin typeface="Arial"/>
                <a:cs typeface="Arial"/>
              </a:rPr>
              <a:t>Visibility:</a:t>
            </a:r>
            <a:r>
              <a:rPr sz="1800" b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Visibility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doesn't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our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much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but all 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know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is that it is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positively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with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547" y="1137446"/>
            <a:ext cx="3679084" cy="2729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26" y="209551"/>
            <a:ext cx="76060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/>
              <a:t>EDA</a:t>
            </a:r>
            <a:r>
              <a:rPr sz="2800" spc="-120"/>
              <a:t> </a:t>
            </a:r>
            <a:r>
              <a:rPr lang="en-US" sz="2800" spc="-120" dirty="0" smtClean="0"/>
              <a:t/>
            </a:r>
            <a:br>
              <a:rPr lang="en-US" sz="2800" spc="-120" dirty="0" smtClean="0"/>
            </a:br>
            <a:r>
              <a:rPr lang="en-US" sz="2800" spc="-120" dirty="0" smtClean="0"/>
              <a:t> </a:t>
            </a:r>
            <a:r>
              <a:rPr u="sng" spc="-5" smtClean="0"/>
              <a:t>Rented</a:t>
            </a:r>
            <a:r>
              <a:rPr u="sng" spc="-15" smtClean="0"/>
              <a:t> </a:t>
            </a:r>
            <a:r>
              <a:rPr u="sng" spc="-5" dirty="0"/>
              <a:t>bike</a:t>
            </a:r>
            <a:r>
              <a:rPr u="sng" spc="-20" dirty="0"/>
              <a:t> </a:t>
            </a:r>
            <a:r>
              <a:rPr u="sng" spc="-5" dirty="0"/>
              <a:t>count</a:t>
            </a:r>
            <a:r>
              <a:rPr u="sng" spc="-15" dirty="0"/>
              <a:t> </a:t>
            </a:r>
            <a:r>
              <a:rPr u="sng" spc="-5" dirty="0"/>
              <a:t>in</a:t>
            </a:r>
            <a:r>
              <a:rPr u="sng" spc="-20" dirty="0"/>
              <a:t> </a:t>
            </a:r>
            <a:r>
              <a:rPr u="sng" spc="-5" dirty="0"/>
              <a:t>different</a:t>
            </a:r>
            <a:r>
              <a:rPr u="sng" spc="-20" dirty="0"/>
              <a:t> </a:t>
            </a:r>
            <a:r>
              <a:rPr u="sng" spc="-5" dirty="0"/>
              <a:t>seasons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130498" y="4039183"/>
            <a:ext cx="81832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There is an Amazing insight that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consumers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prefer borrowing bikes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particular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season.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Rented bike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 highest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summer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winter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125" y="1163205"/>
            <a:ext cx="7556453" cy="2615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086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marR="5080" indent="-67945">
              <a:lnSpc>
                <a:spcPct val="100000"/>
              </a:lnSpc>
              <a:spcBef>
                <a:spcPts val="100"/>
              </a:spcBef>
            </a:pPr>
            <a:r>
              <a:rPr sz="2800" u="sng" spc="-5" dirty="0"/>
              <a:t>Plot</a:t>
            </a:r>
            <a:r>
              <a:rPr sz="2800" u="sng" spc="-25" dirty="0"/>
              <a:t> </a:t>
            </a:r>
            <a:r>
              <a:rPr sz="2800" u="sng" spc="-5" dirty="0"/>
              <a:t>of</a:t>
            </a:r>
            <a:r>
              <a:rPr sz="2800" u="sng" spc="-20" dirty="0"/>
              <a:t> </a:t>
            </a:r>
            <a:r>
              <a:rPr sz="2800" u="sng" spc="-5" dirty="0"/>
              <a:t>average</a:t>
            </a:r>
            <a:r>
              <a:rPr sz="2800" u="sng" spc="-20" dirty="0"/>
              <a:t> </a:t>
            </a:r>
            <a:r>
              <a:rPr sz="2800" u="sng" spc="-5" dirty="0"/>
              <a:t>rent</a:t>
            </a:r>
            <a:r>
              <a:rPr sz="2800" u="sng" spc="-15" dirty="0"/>
              <a:t> </a:t>
            </a:r>
            <a:r>
              <a:rPr sz="2800" u="sng" spc="-5" dirty="0"/>
              <a:t>over</a:t>
            </a:r>
            <a:r>
              <a:rPr sz="2800" u="sng" spc="-25" dirty="0"/>
              <a:t> </a:t>
            </a:r>
            <a:r>
              <a:rPr sz="2800" u="sng" dirty="0"/>
              <a:t>time(hrs)</a:t>
            </a:r>
            <a:r>
              <a:rPr sz="2800" u="sng" spc="-15" dirty="0"/>
              <a:t> </a:t>
            </a:r>
            <a:r>
              <a:rPr sz="2800" u="sng" spc="-5" dirty="0"/>
              <a:t>with </a:t>
            </a:r>
            <a:r>
              <a:rPr sz="2800" u="sng" spc="-655" dirty="0"/>
              <a:t> </a:t>
            </a:r>
            <a:r>
              <a:rPr sz="2800" u="sng" spc="-5" dirty="0"/>
              <a:t>percent</a:t>
            </a:r>
            <a:r>
              <a:rPr sz="2800" u="sng" spc="-25" dirty="0"/>
              <a:t> </a:t>
            </a:r>
            <a:r>
              <a:rPr sz="2800" u="sng" spc="-5" dirty="0"/>
              <a:t>change</a:t>
            </a:r>
            <a:r>
              <a:rPr sz="2800" u="sng" spc="-20" dirty="0"/>
              <a:t> </a:t>
            </a:r>
            <a:r>
              <a:rPr sz="2800" u="sng" dirty="0"/>
              <a:t>for</a:t>
            </a:r>
            <a:r>
              <a:rPr sz="2800" u="sng" spc="-20" dirty="0"/>
              <a:t> </a:t>
            </a:r>
            <a:r>
              <a:rPr sz="2800" u="sng" spc="-5" dirty="0"/>
              <a:t>rent</a:t>
            </a:r>
            <a:r>
              <a:rPr sz="2800" u="sng" spc="-15" dirty="0"/>
              <a:t> </a:t>
            </a:r>
            <a:r>
              <a:rPr sz="2800" u="sng" spc="-5" dirty="0"/>
              <a:t>over</a:t>
            </a:r>
            <a:r>
              <a:rPr sz="2800" u="sng" spc="-25" dirty="0"/>
              <a:t> </a:t>
            </a:r>
            <a:r>
              <a:rPr sz="2800" u="sng" dirty="0"/>
              <a:t>time(hrs)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339" y="1450186"/>
            <a:ext cx="5725725" cy="3212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61" y="1504950"/>
            <a:ext cx="45421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30" dirty="0">
                <a:latin typeface="+mj-lt"/>
                <a:cs typeface="Verdana"/>
              </a:rPr>
              <a:t>C</a:t>
            </a:r>
            <a:r>
              <a:rPr sz="3600" u="sng" spc="-75" dirty="0">
                <a:latin typeface="+mj-lt"/>
                <a:cs typeface="Verdana"/>
              </a:rPr>
              <a:t>o</a:t>
            </a:r>
            <a:r>
              <a:rPr sz="3600" u="sng" spc="-70" dirty="0">
                <a:latin typeface="+mj-lt"/>
                <a:cs typeface="Verdana"/>
              </a:rPr>
              <a:t>n</a:t>
            </a:r>
            <a:r>
              <a:rPr sz="3600" u="sng" spc="-15" dirty="0">
                <a:latin typeface="+mj-lt"/>
                <a:cs typeface="Verdana"/>
              </a:rPr>
              <a:t>c</a:t>
            </a:r>
            <a:r>
              <a:rPr sz="3600" u="sng" spc="-60" dirty="0">
                <a:latin typeface="+mj-lt"/>
                <a:cs typeface="Verdana"/>
              </a:rPr>
              <a:t>ept</a:t>
            </a:r>
            <a:r>
              <a:rPr sz="3600" u="sng" spc="-165" dirty="0">
                <a:latin typeface="+mj-lt"/>
                <a:cs typeface="Verdana"/>
              </a:rPr>
              <a:t> </a:t>
            </a:r>
            <a:r>
              <a:rPr sz="3600" u="sng" spc="-95" dirty="0">
                <a:latin typeface="+mj-lt"/>
                <a:cs typeface="Verdana"/>
              </a:rPr>
              <a:t>of</a:t>
            </a:r>
            <a:r>
              <a:rPr sz="3600" u="sng" spc="-165" dirty="0">
                <a:latin typeface="+mj-lt"/>
                <a:cs typeface="Verdana"/>
              </a:rPr>
              <a:t> </a:t>
            </a:r>
            <a:r>
              <a:rPr sz="3600" u="sng" spc="-45" dirty="0">
                <a:latin typeface="+mj-lt"/>
                <a:cs typeface="Verdana"/>
              </a:rPr>
              <a:t>Bi</a:t>
            </a:r>
            <a:r>
              <a:rPr sz="3600" u="sng" spc="-120" dirty="0">
                <a:latin typeface="+mj-lt"/>
                <a:cs typeface="Verdana"/>
              </a:rPr>
              <a:t>k</a:t>
            </a:r>
            <a:r>
              <a:rPr sz="3600" u="sng" spc="-95" dirty="0">
                <a:latin typeface="+mj-lt"/>
                <a:cs typeface="Verdana"/>
              </a:rPr>
              <a:t>e</a:t>
            </a:r>
            <a:r>
              <a:rPr sz="3600" u="sng" spc="-165" dirty="0">
                <a:latin typeface="+mj-lt"/>
                <a:cs typeface="Verdana"/>
              </a:rPr>
              <a:t> </a:t>
            </a:r>
            <a:r>
              <a:rPr sz="3600" u="sng" spc="-160" dirty="0">
                <a:latin typeface="+mj-lt"/>
                <a:cs typeface="Verdana"/>
              </a:rPr>
              <a:t>Sha</a:t>
            </a:r>
            <a:r>
              <a:rPr sz="3600" u="sng" spc="-130" dirty="0">
                <a:latin typeface="+mj-lt"/>
                <a:cs typeface="Verdana"/>
              </a:rPr>
              <a:t>r</a:t>
            </a:r>
            <a:r>
              <a:rPr sz="3600" u="sng" spc="-60" dirty="0">
                <a:latin typeface="+mj-lt"/>
                <a:cs typeface="Verdana"/>
              </a:rPr>
              <a:t>i</a:t>
            </a:r>
            <a:r>
              <a:rPr sz="3600" u="sng" spc="-110" dirty="0">
                <a:latin typeface="+mj-lt"/>
                <a:cs typeface="Verdana"/>
              </a:rPr>
              <a:t>n</a:t>
            </a:r>
            <a:r>
              <a:rPr sz="3600" u="sng" dirty="0">
                <a:latin typeface="+mj-lt"/>
                <a:cs typeface="Verdana"/>
              </a:rPr>
              <a:t>g</a:t>
            </a:r>
            <a:endParaRPr sz="3600" u="sng">
              <a:latin typeface="+mj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425" y="2144992"/>
            <a:ext cx="830516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basis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concept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sustainable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transportation.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programs have expanded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rapidly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recent years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cities search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 ways to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increase bike usage, increase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mobility choices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reduce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adverse environmental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impacts.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 marR="165735">
              <a:lnSpc>
                <a:spcPct val="114999"/>
              </a:lnSpc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 convenient,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environmentally friendly way to get around town, but has flaws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too. There are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certain conditions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must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 proper implementation of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this program.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Demand is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affected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multiple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factors including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resources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many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16" y="938"/>
            <a:ext cx="6953692" cy="1485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33350"/>
            <a:ext cx="752665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80" dirty="0">
                <a:latin typeface="Verdana"/>
                <a:cs typeface="Verdana"/>
              </a:rPr>
              <a:t>Correlation</a:t>
            </a:r>
            <a:r>
              <a:rPr u="sng" spc="-120" dirty="0">
                <a:latin typeface="Verdana"/>
                <a:cs typeface="Verdana"/>
              </a:rPr>
              <a:t> </a:t>
            </a:r>
            <a:r>
              <a:rPr u="sng" spc="-65" dirty="0">
                <a:latin typeface="Verdana"/>
                <a:cs typeface="Verdana"/>
              </a:rPr>
              <a:t>between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70" dirty="0">
                <a:latin typeface="Verdana"/>
                <a:cs typeface="Verdana"/>
              </a:rPr>
              <a:t>Different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85" dirty="0">
                <a:latin typeface="Verdana"/>
                <a:cs typeface="Verdana"/>
              </a:rPr>
              <a:t>factors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80" dirty="0">
                <a:latin typeface="Verdana"/>
                <a:cs typeface="Verdana"/>
              </a:rPr>
              <a:t>by</a:t>
            </a:r>
            <a:r>
              <a:rPr u="sng" spc="-114" dirty="0">
                <a:latin typeface="Verdana"/>
                <a:cs typeface="Verdana"/>
              </a:rPr>
              <a:t> </a:t>
            </a:r>
            <a:r>
              <a:rPr u="sng" spc="-60" dirty="0">
                <a:latin typeface="Verdana"/>
                <a:cs typeface="Verdana"/>
              </a:rPr>
              <a:t>using</a:t>
            </a:r>
            <a:r>
              <a:rPr u="sng" spc="-120" dirty="0">
                <a:latin typeface="Verdana"/>
                <a:cs typeface="Verdana"/>
              </a:rPr>
              <a:t> </a:t>
            </a:r>
            <a:r>
              <a:rPr u="sng" spc="-65" dirty="0">
                <a:latin typeface="Verdana"/>
                <a:cs typeface="Verdana"/>
              </a:rPr>
              <a:t>Heatmap</a:t>
            </a:r>
            <a:endParaRPr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999" y="1086118"/>
            <a:ext cx="31426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Multicollinearity 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Dew point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Temperature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variables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which</a:t>
            </a:r>
            <a:r>
              <a:rPr sz="18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are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highly</a:t>
            </a:r>
            <a:r>
              <a:rPr sz="18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9115" y="1013077"/>
            <a:ext cx="4780850" cy="40708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550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spc="-10" dirty="0">
                <a:solidFill>
                  <a:srgbClr val="CC0000"/>
                </a:solidFill>
                <a:latin typeface="Arial"/>
                <a:cs typeface="Arial"/>
              </a:rPr>
              <a:t>Plot</a:t>
            </a:r>
            <a:r>
              <a:rPr sz="2800" b="1" u="sng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graph</a:t>
            </a:r>
            <a:r>
              <a:rPr sz="2800" b="1" u="sng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800" b="1" u="sng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CC0000"/>
                </a:solidFill>
                <a:latin typeface="Arial"/>
                <a:cs typeface="Arial"/>
              </a:rPr>
              <a:t>feature</a:t>
            </a:r>
            <a:r>
              <a:rPr sz="2800" b="1" u="sng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importance</a:t>
            </a:r>
            <a:endParaRPr sz="2800" u="sng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612" y="1181559"/>
            <a:ext cx="537527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These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5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features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 dependent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variable most.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Hour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has highest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importance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so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far</a:t>
            </a:r>
            <a:r>
              <a:rPr sz="1800" spc="-3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433" name="Picture 1" descr="C:\Users\Anas\Downloads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69" y="2019436"/>
            <a:ext cx="6579476" cy="2951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15" y="317834"/>
            <a:ext cx="601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35" dirty="0">
                <a:latin typeface="Verdana"/>
                <a:cs typeface="Verdana"/>
              </a:rPr>
              <a:t>P</a:t>
            </a:r>
            <a:r>
              <a:rPr sz="2800" u="sng" spc="-210" dirty="0">
                <a:latin typeface="Verdana"/>
                <a:cs typeface="Verdana"/>
              </a:rPr>
              <a:t>r</a:t>
            </a:r>
            <a:r>
              <a:rPr sz="2800" u="sng" spc="-60" dirty="0">
                <a:latin typeface="Verdana"/>
                <a:cs typeface="Verdana"/>
              </a:rPr>
              <a:t>e</a:t>
            </a:r>
            <a:r>
              <a:rPr sz="2800" u="sng" spc="-90" dirty="0">
                <a:latin typeface="Verdana"/>
                <a:cs typeface="Verdana"/>
              </a:rPr>
              <a:t>p</a:t>
            </a:r>
            <a:r>
              <a:rPr sz="2800" u="sng" spc="-190" dirty="0">
                <a:latin typeface="Verdana"/>
                <a:cs typeface="Verdana"/>
              </a:rPr>
              <a:t>a</a:t>
            </a:r>
            <a:r>
              <a:rPr sz="2800" u="sng" spc="-155" dirty="0">
                <a:latin typeface="Verdana"/>
                <a:cs typeface="Verdana"/>
              </a:rPr>
              <a:t>r</a:t>
            </a:r>
            <a:r>
              <a:rPr sz="2800" u="sng" spc="-60" dirty="0">
                <a:latin typeface="Verdana"/>
                <a:cs typeface="Verdana"/>
              </a:rPr>
              <a:t>i</a:t>
            </a:r>
            <a:r>
              <a:rPr sz="2800" u="sng" spc="-110" dirty="0">
                <a:latin typeface="Verdana"/>
                <a:cs typeface="Verdana"/>
              </a:rPr>
              <a:t>n</a:t>
            </a:r>
            <a:r>
              <a:rPr sz="2800" u="sng" dirty="0">
                <a:latin typeface="Verdana"/>
                <a:cs typeface="Verdana"/>
              </a:rPr>
              <a:t>g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00" dirty="0">
                <a:latin typeface="Verdana"/>
                <a:cs typeface="Verdana"/>
              </a:rPr>
              <a:t>Dataset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20" dirty="0">
                <a:latin typeface="Verdana"/>
                <a:cs typeface="Verdana"/>
              </a:rPr>
              <a:t>f</a:t>
            </a:r>
            <a:r>
              <a:rPr sz="2800" u="sng" spc="-140" dirty="0">
                <a:latin typeface="Verdana"/>
                <a:cs typeface="Verdana"/>
              </a:rPr>
              <a:t>or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75" dirty="0">
                <a:latin typeface="Verdana"/>
                <a:cs typeface="Verdana"/>
              </a:rPr>
              <a:t>Modelli</a:t>
            </a:r>
            <a:r>
              <a:rPr sz="2800" u="sng" spc="-80" dirty="0">
                <a:latin typeface="Verdana"/>
                <a:cs typeface="Verdana"/>
              </a:rPr>
              <a:t>n</a:t>
            </a:r>
            <a:r>
              <a:rPr sz="2800" u="sng" dirty="0">
                <a:latin typeface="Verdana"/>
                <a:cs typeface="Verdana"/>
              </a:rPr>
              <a:t>g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842" y="888082"/>
            <a:ext cx="7628255" cy="22339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Dataset: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3535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Train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set:</a:t>
            </a:r>
            <a:r>
              <a:rPr sz="1800" spc="459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(7008,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16)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3535">
              <a:lnSpc>
                <a:spcPct val="100000"/>
              </a:lnSpc>
              <a:spcBef>
                <a:spcPts val="325"/>
              </a:spcBef>
            </a:pPr>
            <a:r>
              <a:rPr sz="1800" spc="-55" dirty="0">
                <a:solidFill>
                  <a:srgbClr val="002060"/>
                </a:solidFill>
                <a:latin typeface="Arial MT"/>
                <a:cs typeface="Arial MT"/>
              </a:rPr>
              <a:t>Test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set: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(1752,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16)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Handled ‘Dew point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Temperature’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‘Temperature’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as they were highly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correlated.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Dropped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‘Date’</a:t>
            </a:r>
            <a:r>
              <a:rPr sz="1800" spc="-8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column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after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extracting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useful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Carefully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handled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selection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part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affects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R2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score.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693" y="3301998"/>
            <a:ext cx="8168005" cy="1692910"/>
            <a:chOff x="585693" y="3301998"/>
            <a:chExt cx="8168005" cy="1692910"/>
          </a:xfrm>
        </p:grpSpPr>
        <p:sp>
          <p:nvSpPr>
            <p:cNvPr id="5" name="object 5"/>
            <p:cNvSpPr/>
            <p:nvPr/>
          </p:nvSpPr>
          <p:spPr>
            <a:xfrm>
              <a:off x="598393" y="3314698"/>
              <a:ext cx="8142605" cy="1667510"/>
            </a:xfrm>
            <a:custGeom>
              <a:avLst/>
              <a:gdLst/>
              <a:ahLst/>
              <a:cxnLst/>
              <a:rect l="l" t="t" r="r" b="b"/>
              <a:pathLst>
                <a:path w="8142605" h="1667510">
                  <a:moveTo>
                    <a:pt x="0" y="1667038"/>
                  </a:moveTo>
                  <a:lnTo>
                    <a:pt x="8142193" y="1667038"/>
                  </a:lnTo>
                  <a:lnTo>
                    <a:pt x="8142193" y="0"/>
                  </a:lnTo>
                  <a:lnTo>
                    <a:pt x="0" y="0"/>
                  </a:lnTo>
                  <a:lnTo>
                    <a:pt x="0" y="1667038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249" y="3744290"/>
              <a:ext cx="4339946" cy="1061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36436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70" dirty="0">
                <a:latin typeface="Verdana"/>
                <a:cs typeface="Verdana"/>
              </a:rPr>
              <a:t>Modelin</a:t>
            </a:r>
            <a:r>
              <a:rPr sz="2800" u="sng" dirty="0">
                <a:latin typeface="Verdana"/>
                <a:cs typeface="Verdana"/>
              </a:rPr>
              <a:t>g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95" dirty="0">
                <a:latin typeface="Verdana"/>
                <a:cs typeface="Verdana"/>
              </a:rPr>
              <a:t>O</a:t>
            </a:r>
            <a:r>
              <a:rPr sz="2800" u="sng" spc="-114" dirty="0">
                <a:latin typeface="Verdana"/>
                <a:cs typeface="Verdana"/>
              </a:rPr>
              <a:t>v</a:t>
            </a:r>
            <a:r>
              <a:rPr sz="2800" u="sng" spc="-160" dirty="0">
                <a:latin typeface="Verdana"/>
                <a:cs typeface="Verdana"/>
              </a:rPr>
              <a:t>e</a:t>
            </a:r>
            <a:r>
              <a:rPr sz="2800" u="sng" spc="-85" dirty="0">
                <a:latin typeface="Verdana"/>
                <a:cs typeface="Verdana"/>
              </a:rPr>
              <a:t>r</a:t>
            </a:r>
            <a:r>
              <a:rPr sz="2800" u="sng" spc="-110" dirty="0">
                <a:latin typeface="Verdana"/>
                <a:cs typeface="Verdana"/>
              </a:rPr>
              <a:t>vi</a:t>
            </a:r>
            <a:r>
              <a:rPr sz="2800" u="sng" spc="-175" dirty="0">
                <a:latin typeface="Verdana"/>
                <a:cs typeface="Verdana"/>
              </a:rPr>
              <a:t>e</a:t>
            </a:r>
            <a:r>
              <a:rPr sz="2800" u="sng" spc="-120" dirty="0">
                <a:latin typeface="Verdana"/>
                <a:cs typeface="Verdana"/>
              </a:rPr>
              <a:t>w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900" y="903890"/>
            <a:ext cx="3711575" cy="41539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0209" indent="-336550" algn="just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410845" algn="l"/>
              </a:tabLst>
            </a:pP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Type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–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Supervised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10209" marR="5080" indent="-336550" algn="just">
              <a:lnSpc>
                <a:spcPct val="114999"/>
              </a:lnSpc>
              <a:buSzPct val="77777"/>
              <a:buChar char="●"/>
              <a:tabLst>
                <a:tab pos="4108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this project, we are using four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on our data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 getting </a:t>
            </a:r>
            <a:r>
              <a:rPr sz="1800" spc="-49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performance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LINEAR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LASSO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RIDGE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423545">
              <a:lnSpc>
                <a:spcPct val="100000"/>
              </a:lnSpc>
              <a:spcBef>
                <a:spcPts val="325"/>
              </a:spcBef>
              <a:buSzPct val="88888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ELASTIC</a:t>
            </a:r>
            <a:r>
              <a:rPr sz="1800" spc="-4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NET</a:t>
            </a:r>
            <a:r>
              <a:rPr sz="1800" spc="-6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0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GRADIENT</a:t>
            </a:r>
            <a:r>
              <a:rPr sz="1800" spc="-8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BOOSTING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DECISION</a:t>
            </a:r>
            <a:r>
              <a:rPr sz="1800" spc="-8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TREE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RANDOM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FOREST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435609" indent="-381635">
              <a:lnSpc>
                <a:spcPct val="100000"/>
              </a:lnSpc>
              <a:spcBef>
                <a:spcPts val="325"/>
              </a:spcBef>
              <a:buSzPct val="66666"/>
              <a:buAutoNum type="arabicPeriod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XGBOOST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7147" y="1085997"/>
            <a:ext cx="4314825" cy="3268345"/>
            <a:chOff x="4607147" y="1085997"/>
            <a:chExt cx="4314825" cy="3268345"/>
          </a:xfrm>
        </p:grpSpPr>
        <p:sp>
          <p:nvSpPr>
            <p:cNvPr id="5" name="object 5"/>
            <p:cNvSpPr/>
            <p:nvPr/>
          </p:nvSpPr>
          <p:spPr>
            <a:xfrm>
              <a:off x="4619847" y="1098697"/>
              <a:ext cx="4289425" cy="3242945"/>
            </a:xfrm>
            <a:custGeom>
              <a:avLst/>
              <a:gdLst/>
              <a:ahLst/>
              <a:cxnLst/>
              <a:rect l="l" t="t" r="r" b="b"/>
              <a:pathLst>
                <a:path w="4289425" h="3242945">
                  <a:moveTo>
                    <a:pt x="0" y="0"/>
                  </a:moveTo>
                  <a:lnTo>
                    <a:pt x="4288799" y="0"/>
                  </a:lnTo>
                  <a:lnTo>
                    <a:pt x="4288799" y="3242399"/>
                  </a:lnTo>
                  <a:lnTo>
                    <a:pt x="0" y="3242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70" y="1249261"/>
              <a:ext cx="3639593" cy="2920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0"/>
            <a:ext cx="82130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/>
              <a:t>Implementing</a:t>
            </a:r>
            <a:r>
              <a:rPr sz="2800" u="sng" spc="-35"/>
              <a:t> </a:t>
            </a:r>
            <a:r>
              <a:rPr lang="en-US" sz="2800" u="sng" spc="-5" dirty="0" smtClean="0"/>
              <a:t>L</a:t>
            </a:r>
            <a:r>
              <a:rPr sz="2800" u="sng" spc="-5" smtClean="0"/>
              <a:t>inear</a:t>
            </a:r>
            <a:r>
              <a:rPr sz="2800" u="sng" spc="-30" smtClean="0"/>
              <a:t> </a:t>
            </a:r>
            <a:r>
              <a:rPr sz="2800" u="sng" spc="-5" dirty="0"/>
              <a:t>regression</a:t>
            </a:r>
            <a:r>
              <a:rPr sz="2800" u="sng" spc="-25" dirty="0"/>
              <a:t> </a:t>
            </a:r>
            <a:r>
              <a:rPr sz="2800" u="sng" dirty="0"/>
              <a:t>(Baseline</a:t>
            </a:r>
            <a:r>
              <a:rPr sz="2800" u="sng" spc="-25" dirty="0"/>
              <a:t> </a:t>
            </a:r>
            <a:r>
              <a:rPr sz="2800" u="sng" dirty="0"/>
              <a:t>Model)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just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65%,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464364"/>
            <a:ext cx="2446232" cy="7315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6069" y="1078099"/>
            <a:ext cx="5723116" cy="28653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213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/>
              <a:t>Implementing</a:t>
            </a:r>
            <a:r>
              <a:rPr sz="2800" u="sng" spc="-35"/>
              <a:t> </a:t>
            </a:r>
            <a:r>
              <a:rPr lang="en-US" sz="2800" u="sng" spc="-5" dirty="0" smtClean="0"/>
              <a:t>Lasso</a:t>
            </a:r>
            <a:r>
              <a:rPr sz="2800" u="sng" spc="-30" smtClean="0"/>
              <a:t> </a:t>
            </a:r>
            <a:r>
              <a:rPr sz="2800" u="sng" spc="-5"/>
              <a:t>regression</a:t>
            </a:r>
            <a:r>
              <a:rPr sz="2800" u="sng" spc="-25"/>
              <a:t> 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just</a:t>
            </a:r>
            <a:r>
              <a:rPr sz="18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6</a:t>
            </a:r>
            <a:r>
              <a:rPr lang="en-US" sz="1800" spc="-5" dirty="0" smtClean="0">
                <a:solidFill>
                  <a:srgbClr val="002060"/>
                </a:solidFill>
                <a:latin typeface="Arial MT"/>
                <a:cs typeface="Arial MT"/>
              </a:rPr>
              <a:t>4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%,</a:t>
            </a:r>
            <a:r>
              <a:rPr sz="1800" spc="-1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76350"/>
            <a:ext cx="48006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2875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213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/>
              <a:t>Implementing</a:t>
            </a:r>
            <a:r>
              <a:rPr sz="2800" u="sng" spc="-35"/>
              <a:t> </a:t>
            </a:r>
            <a:r>
              <a:rPr lang="en-US" sz="2800" u="sng" spc="-5" dirty="0" smtClean="0"/>
              <a:t>Ridge</a:t>
            </a:r>
            <a:r>
              <a:rPr sz="2800" u="sng" spc="-30" smtClean="0"/>
              <a:t> </a:t>
            </a:r>
            <a:r>
              <a:rPr sz="2800" u="sng" spc="-5"/>
              <a:t>regression</a:t>
            </a:r>
            <a:r>
              <a:rPr sz="2800" u="sng" spc="-25"/>
              <a:t> 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102581" y="4266086"/>
            <a:ext cx="628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>
                <a:solidFill>
                  <a:srgbClr val="002060"/>
                </a:solidFill>
                <a:latin typeface="Arial MT"/>
                <a:cs typeface="Arial MT"/>
              </a:rPr>
              <a:t>just</a:t>
            </a:r>
            <a:r>
              <a:rPr sz="1800" spc="-1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6</a:t>
            </a:r>
            <a:r>
              <a:rPr lang="en-US" spc="-5" dirty="0">
                <a:solidFill>
                  <a:srgbClr val="002060"/>
                </a:solidFill>
                <a:latin typeface="Arial MT"/>
                <a:cs typeface="Arial MT"/>
              </a:rPr>
              <a:t>5</a:t>
            </a:r>
            <a:r>
              <a:rPr sz="1800" spc="-5" smtClean="0">
                <a:solidFill>
                  <a:srgbClr val="002060"/>
                </a:solidFill>
                <a:latin typeface="Arial MT"/>
                <a:cs typeface="Arial MT"/>
              </a:rPr>
              <a:t>%,</a:t>
            </a:r>
            <a:r>
              <a:rPr sz="1800" spc="-1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look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428750"/>
            <a:ext cx="4562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28750"/>
            <a:ext cx="243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dirty="0"/>
              <a:t>Model</a:t>
            </a:r>
            <a:r>
              <a:rPr sz="2800" u="sng" spc="-40" dirty="0"/>
              <a:t> </a:t>
            </a:r>
            <a:r>
              <a:rPr sz="2800" u="sng" spc="-20" dirty="0"/>
              <a:t>Validation</a:t>
            </a:r>
            <a:r>
              <a:rPr sz="2800" u="sng" spc="-35" dirty="0"/>
              <a:t> </a:t>
            </a:r>
            <a:r>
              <a:rPr sz="2800" u="sng" dirty="0"/>
              <a:t>&amp;</a:t>
            </a:r>
            <a:r>
              <a:rPr sz="2800" u="sng" spc="-35" dirty="0"/>
              <a:t> </a:t>
            </a:r>
            <a:r>
              <a:rPr sz="2800" u="sng" spc="-5" dirty="0"/>
              <a:t>Selection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15175" y="1267393"/>
            <a:ext cx="661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Summary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train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(Hyperparameter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tuned)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38350"/>
            <a:ext cx="8622030" cy="2409825"/>
          </a:xfrm>
          <a:prstGeom prst="rect">
            <a:avLst/>
          </a:prstGeom>
          <a:ln w="25399">
            <a:solidFill>
              <a:srgbClr val="134F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14551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dirty="0"/>
              <a:t>Model</a:t>
            </a:r>
            <a:r>
              <a:rPr sz="2800" u="sng" spc="-40" dirty="0"/>
              <a:t> </a:t>
            </a:r>
            <a:r>
              <a:rPr sz="2800" u="sng" spc="-20" dirty="0"/>
              <a:t>Validation</a:t>
            </a:r>
            <a:r>
              <a:rPr sz="2800" u="sng" spc="-35" dirty="0"/>
              <a:t> </a:t>
            </a:r>
            <a:r>
              <a:rPr sz="2800" u="sng" dirty="0"/>
              <a:t>&amp;</a:t>
            </a:r>
            <a:r>
              <a:rPr sz="2800" u="sng" spc="-35" dirty="0"/>
              <a:t> </a:t>
            </a:r>
            <a:r>
              <a:rPr sz="2800" u="sng" spc="-5" dirty="0"/>
              <a:t>Selection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21899" y="1267393"/>
            <a:ext cx="653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Summary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(Hyperparameter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tuned)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038351"/>
            <a:ext cx="8622030" cy="2362200"/>
          </a:xfrm>
          <a:custGeom>
            <a:avLst/>
            <a:gdLst/>
            <a:ahLst/>
            <a:cxnLst/>
            <a:rect l="l" t="t" r="r" b="b"/>
            <a:pathLst>
              <a:path w="8622030" h="2409825">
                <a:moveTo>
                  <a:pt x="0" y="0"/>
                </a:moveTo>
                <a:lnTo>
                  <a:pt x="8621699" y="0"/>
                </a:lnTo>
                <a:lnTo>
                  <a:pt x="8621699" y="2409599"/>
                </a:lnTo>
                <a:lnTo>
                  <a:pt x="0" y="2409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13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1455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dirty="0"/>
              <a:t>Model</a:t>
            </a:r>
            <a:r>
              <a:rPr sz="2800" u="sng" spc="-40" dirty="0"/>
              <a:t> </a:t>
            </a:r>
            <a:r>
              <a:rPr sz="2800" u="sng" spc="-20" dirty="0"/>
              <a:t>Validation</a:t>
            </a:r>
            <a:r>
              <a:rPr sz="2800" u="sng" spc="-35" dirty="0"/>
              <a:t> </a:t>
            </a:r>
            <a:r>
              <a:rPr sz="2800" u="sng" dirty="0"/>
              <a:t>&amp;</a:t>
            </a:r>
            <a:r>
              <a:rPr sz="2800" u="sng" spc="-35" dirty="0"/>
              <a:t> </a:t>
            </a:r>
            <a:r>
              <a:rPr sz="2800" u="sng" spc="-5" dirty="0"/>
              <a:t>Selection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524425" y="1175208"/>
            <a:ext cx="364299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: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From model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summary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table,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Linear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not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giving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us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accurate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12700" marR="41275">
              <a:lnSpc>
                <a:spcPct val="114999"/>
              </a:lnSpc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2:</a:t>
            </a:r>
            <a:r>
              <a:rPr sz="1800" spc="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lasso,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ridge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elastic net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regressor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didn’t give any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good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either.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So, we went for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M.L.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models.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1651" y="1175208"/>
            <a:ext cx="39027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3: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Decision tree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Random forest gave decent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 </a:t>
            </a:r>
            <a:r>
              <a:rPr sz="1800" spc="-49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approx.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80%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accuracy.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1651" y="3068016"/>
            <a:ext cx="411543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Observation 4: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Gradient Boost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XGBoost gave us better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results.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came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conclusion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XGBoost </a:t>
            </a:r>
            <a:r>
              <a:rPr sz="18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 performing better than all other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accurate.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14350"/>
            <a:ext cx="8108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110" dirty="0">
                <a:latin typeface="Verdana"/>
                <a:cs typeface="Verdana"/>
              </a:rPr>
              <a:t>L</a:t>
            </a:r>
            <a:r>
              <a:rPr sz="2800" u="sng" spc="-135" dirty="0">
                <a:latin typeface="Verdana"/>
                <a:cs typeface="Verdana"/>
              </a:rPr>
              <a:t>et</a:t>
            </a:r>
            <a:r>
              <a:rPr sz="2800" u="sng" spc="-130" dirty="0">
                <a:latin typeface="Verdana"/>
                <a:cs typeface="Verdana"/>
              </a:rPr>
              <a:t>’</a:t>
            </a:r>
            <a:r>
              <a:rPr sz="2800" u="sng" spc="-175" dirty="0">
                <a:latin typeface="Verdana"/>
                <a:cs typeface="Verdana"/>
              </a:rPr>
              <a:t>s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25" dirty="0">
                <a:latin typeface="Verdana"/>
                <a:cs typeface="Verdana"/>
              </a:rPr>
              <a:t>p</a:t>
            </a:r>
            <a:r>
              <a:rPr sz="2800" u="sng" spc="-114" dirty="0">
                <a:latin typeface="Verdana"/>
                <a:cs typeface="Verdana"/>
              </a:rPr>
              <a:t>r</a:t>
            </a:r>
            <a:r>
              <a:rPr sz="2800" u="sng" spc="-55" dirty="0">
                <a:latin typeface="Verdana"/>
                <a:cs typeface="Verdana"/>
              </a:rPr>
              <a:t>edi</a:t>
            </a:r>
            <a:r>
              <a:rPr sz="2800" u="sng" spc="-45" dirty="0">
                <a:latin typeface="Verdana"/>
                <a:cs typeface="Verdana"/>
              </a:rPr>
              <a:t>c</a:t>
            </a:r>
            <a:r>
              <a:rPr sz="2800" u="sng" spc="-60" dirty="0">
                <a:latin typeface="Verdana"/>
                <a:cs typeface="Verdana"/>
              </a:rPr>
              <a:t>t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45" dirty="0">
                <a:latin typeface="Verdana"/>
                <a:cs typeface="Verdana"/>
              </a:rPr>
              <a:t>Bi</a:t>
            </a:r>
            <a:r>
              <a:rPr sz="2800" u="sng" spc="-120" dirty="0">
                <a:latin typeface="Verdana"/>
                <a:cs typeface="Verdana"/>
              </a:rPr>
              <a:t>k</a:t>
            </a:r>
            <a:r>
              <a:rPr sz="2800" u="sng" spc="-95" dirty="0">
                <a:latin typeface="Verdana"/>
                <a:cs typeface="Verdana"/>
              </a:rPr>
              <a:t>e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60" dirty="0">
                <a:latin typeface="Verdana"/>
                <a:cs typeface="Verdana"/>
              </a:rPr>
              <a:t>Sha</a:t>
            </a:r>
            <a:r>
              <a:rPr sz="2800" u="sng" spc="-130" dirty="0">
                <a:latin typeface="Verdana"/>
                <a:cs typeface="Verdana"/>
              </a:rPr>
              <a:t>r</a:t>
            </a:r>
            <a:r>
              <a:rPr sz="2800" u="sng" spc="-60" dirty="0">
                <a:latin typeface="Verdana"/>
                <a:cs typeface="Verdana"/>
              </a:rPr>
              <a:t>i</a:t>
            </a:r>
            <a:r>
              <a:rPr sz="2800" u="sng" spc="-110" dirty="0">
                <a:latin typeface="Verdana"/>
                <a:cs typeface="Verdana"/>
              </a:rPr>
              <a:t>n</a:t>
            </a:r>
            <a:r>
              <a:rPr sz="2800" u="sng" dirty="0">
                <a:latin typeface="Verdana"/>
                <a:cs typeface="Verdana"/>
              </a:rPr>
              <a:t>g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70" dirty="0">
                <a:latin typeface="Verdana"/>
                <a:cs typeface="Verdana"/>
              </a:rPr>
              <a:t>Dema</a:t>
            </a:r>
            <a:r>
              <a:rPr sz="2800" u="sng" spc="-55" dirty="0">
                <a:latin typeface="Verdana"/>
                <a:cs typeface="Verdana"/>
              </a:rPr>
              <a:t>n</a:t>
            </a:r>
            <a:r>
              <a:rPr sz="2800" u="sng" spc="-25" dirty="0">
                <a:latin typeface="Verdana"/>
                <a:cs typeface="Verdana"/>
              </a:rPr>
              <a:t>d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90" dirty="0">
                <a:latin typeface="Verdana"/>
                <a:cs typeface="Verdana"/>
              </a:rPr>
              <a:t>in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14" dirty="0">
                <a:latin typeface="Verdana"/>
                <a:cs typeface="Verdana"/>
              </a:rPr>
              <a:t>Seoul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76" y="1352550"/>
            <a:ext cx="4572000" cy="3598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13715" indent="-403225">
              <a:lnSpc>
                <a:spcPct val="100000"/>
              </a:lnSpc>
              <a:spcBef>
                <a:spcPts val="4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1.</a:t>
            </a:r>
            <a:r>
              <a:rPr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Defining</a:t>
            </a:r>
            <a:r>
              <a:rPr sz="20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problem</a:t>
            </a:r>
            <a:r>
              <a:rPr sz="20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statement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2.</a:t>
            </a:r>
            <a:r>
              <a:rPr sz="20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Data</a:t>
            </a:r>
            <a:r>
              <a:rPr sz="20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Summary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3.</a:t>
            </a:r>
            <a:r>
              <a:rPr sz="2000" spc="-25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EDA</a:t>
            </a:r>
            <a:r>
              <a:rPr sz="2000" spc="-1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20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Engineering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4</a:t>
            </a:r>
            <a:r>
              <a:rPr sz="2000" spc="-5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r>
              <a:rPr sz="2000" spc="-35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2000" spc="-3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selection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5</a:t>
            </a:r>
            <a:r>
              <a:rPr sz="2000" spc="-5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r>
              <a:rPr sz="2000" spc="-25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Preparing</a:t>
            </a:r>
            <a:r>
              <a:rPr sz="20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modelling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6</a:t>
            </a:r>
            <a:r>
              <a:rPr sz="2000" spc="-5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r>
              <a:rPr sz="2000" spc="-35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Implementing</a:t>
            </a:r>
            <a:r>
              <a:rPr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Regression</a:t>
            </a:r>
            <a:r>
              <a:rPr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models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7.</a:t>
            </a:r>
            <a:r>
              <a:rPr sz="20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Validation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&amp;</a:t>
            </a:r>
            <a:r>
              <a:rPr sz="20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Selection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8</a:t>
            </a:r>
            <a:r>
              <a:rPr sz="2000" spc="-5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r>
              <a:rPr sz="2000" spc="-5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Challenges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513715" indent="-403225">
              <a:lnSpc>
                <a:spcPct val="100000"/>
              </a:lnSpc>
              <a:spcBef>
                <a:spcPts val="359"/>
              </a:spcBef>
              <a:buClr>
                <a:srgbClr val="F4FCFF"/>
              </a:buClr>
              <a:buSzPct val="70000"/>
              <a:buAutoNum type="arabicPeriod"/>
              <a:tabLst>
                <a:tab pos="513080" algn="l"/>
                <a:tab pos="51435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 MT"/>
                <a:cs typeface="Arial MT"/>
              </a:rPr>
              <a:t>9</a:t>
            </a:r>
            <a:r>
              <a:rPr sz="2000" spc="-5" smtClean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r>
              <a:rPr sz="2000" spc="-50" smtClean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Conclusions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513080" algn="l"/>
              </a:tabLst>
            </a:pPr>
            <a:endParaRPr sz="20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658" y="1588006"/>
            <a:ext cx="2174161" cy="2376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727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10" dirty="0"/>
              <a:t>Scenario</a:t>
            </a:r>
            <a:r>
              <a:rPr sz="2800" u="sng" spc="-30" dirty="0"/>
              <a:t> </a:t>
            </a:r>
            <a:r>
              <a:rPr sz="2800" u="sng" spc="-5" dirty="0"/>
              <a:t>while</a:t>
            </a:r>
            <a:r>
              <a:rPr sz="2800" u="sng" spc="-30" dirty="0"/>
              <a:t> </a:t>
            </a:r>
            <a:r>
              <a:rPr sz="2800" u="sng" spc="-5" dirty="0"/>
              <a:t>applying</a:t>
            </a:r>
            <a:r>
              <a:rPr sz="2800" u="sng" spc="-20" dirty="0"/>
              <a:t> </a:t>
            </a:r>
            <a:r>
              <a:rPr sz="2800" u="sng" spc="-5" dirty="0"/>
              <a:t>Gradient</a:t>
            </a:r>
            <a:r>
              <a:rPr sz="2800" u="sng" spc="-30" dirty="0"/>
              <a:t> </a:t>
            </a:r>
            <a:r>
              <a:rPr sz="2800" u="sng" spc="-5" dirty="0"/>
              <a:t>Boost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524424" y="1186383"/>
            <a:ext cx="446532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9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On using GridSearchCV for the Gradient boost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 MT"/>
                <a:cs typeface="Arial MT"/>
              </a:rPr>
              <a:t>regressor,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we get best hyperparameters. They are given </a:t>
            </a:r>
            <a:r>
              <a:rPr sz="1400" spc="-3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 MT"/>
                <a:cs typeface="Arial MT"/>
              </a:rPr>
              <a:t>below.</a:t>
            </a:r>
            <a:endParaRPr sz="1400">
              <a:solidFill>
                <a:srgbClr val="00206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Best</a:t>
            </a:r>
            <a:r>
              <a:rPr sz="16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hyperparameters: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45"/>
              </a:spcBef>
            </a:pP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base_score=0.5, booster='gbtree',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colsample_bylevel=1, </a:t>
            </a:r>
            <a:r>
              <a:rPr sz="1400" spc="-3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colsample_bynode=1, colsample_bytree=1,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gamma=0,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importance_type='gain', learning_rate=0.1,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max_delta_step=0, max_depth=8, min_child_weight=1,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min_samples_leaf=40, min_samples_split=50,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missing=None,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n_estimators=100, n_jobs=1,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nthread=None, objective='reg:linear',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random_state=0,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reg_alpha=0, reg_lambda=1, scale_pos_weight=1,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seed=None,</a:t>
            </a:r>
            <a:r>
              <a:rPr sz="1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silent=None,</a:t>
            </a:r>
            <a:r>
              <a:rPr sz="1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subsample=1,</a:t>
            </a:r>
            <a:r>
              <a:rPr sz="1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verbosity=1)</a:t>
            </a:r>
            <a:endParaRPr sz="14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6546" y="1376434"/>
            <a:ext cx="2994920" cy="22023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683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10" dirty="0"/>
              <a:t>Scenario</a:t>
            </a:r>
            <a:r>
              <a:rPr sz="2800" u="sng" spc="-35" dirty="0"/>
              <a:t> </a:t>
            </a:r>
            <a:r>
              <a:rPr sz="2800" u="sng" spc="-5" dirty="0"/>
              <a:t>while</a:t>
            </a:r>
            <a:r>
              <a:rPr sz="2800" u="sng" spc="-35" dirty="0"/>
              <a:t> </a:t>
            </a:r>
            <a:r>
              <a:rPr sz="2800" u="sng" spc="-5" dirty="0"/>
              <a:t>applying</a:t>
            </a:r>
            <a:r>
              <a:rPr sz="2800" u="sng" spc="-30" dirty="0"/>
              <a:t> </a:t>
            </a:r>
            <a:r>
              <a:rPr sz="2800" u="sng" spc="-5" dirty="0"/>
              <a:t>XGBoost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524425" y="1186383"/>
            <a:ext cx="4465320" cy="328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322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On training Xgboost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regressor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with Gridsearch, best </a:t>
            </a:r>
            <a:r>
              <a:rPr sz="1400" spc="-3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hyperparameters</a:t>
            </a:r>
            <a:r>
              <a:rPr sz="1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obtained</a:t>
            </a:r>
            <a:r>
              <a:rPr sz="1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are given</a:t>
            </a:r>
            <a:r>
              <a:rPr sz="1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 MT"/>
                <a:cs typeface="Arial MT"/>
              </a:rPr>
              <a:t>below.</a:t>
            </a:r>
            <a:endParaRPr sz="1400">
              <a:solidFill>
                <a:srgbClr val="00206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Best</a:t>
            </a:r>
            <a:r>
              <a:rPr sz="16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Arial MT"/>
                <a:cs typeface="Arial MT"/>
              </a:rPr>
              <a:t>parameters: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45"/>
              </a:spcBef>
            </a:pP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base_score=0.5, booster='gbtree',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colsample_bylevel=1, </a:t>
            </a:r>
            <a:r>
              <a:rPr sz="1400" spc="-37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colsample_bynode=1, colsample_bytree=1,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gamma=0,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importance_type='gain', learning_rate=0.1,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max_delta_step=0, max_depth=8, min_child_weight=1,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min_samples_leaf=40, min_samples_split=50,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missing=None,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n_estimators=100, n_jobs=1,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 MT"/>
                <a:cs typeface="Arial MT"/>
              </a:rPr>
              <a:t>nthread=None, objective='reg:linear',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random_state=0,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reg_alpha=0, reg_lambda=1, scale_pos_weight=1, </a:t>
            </a:r>
            <a:r>
              <a:rPr sz="1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seed=None,</a:t>
            </a:r>
            <a:r>
              <a:rPr sz="1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silent=None,</a:t>
            </a:r>
            <a:r>
              <a:rPr sz="1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subsample=1,</a:t>
            </a:r>
            <a:r>
              <a:rPr sz="1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2060"/>
                </a:solidFill>
                <a:latin typeface="Arial MT"/>
                <a:cs typeface="Arial MT"/>
              </a:rPr>
              <a:t>verbosity=1</a:t>
            </a:r>
            <a:endParaRPr sz="14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311" y="1240442"/>
            <a:ext cx="2705038" cy="26170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0"/>
            <a:ext cx="39858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u="sng" spc="-5" dirty="0">
                <a:latin typeface="Arial MT"/>
                <a:cs typeface="Arial MT"/>
              </a:rPr>
              <a:t>Gradient</a:t>
            </a:r>
            <a:r>
              <a:rPr sz="2800" b="0" u="sng" spc="-50" dirty="0">
                <a:latin typeface="Arial MT"/>
                <a:cs typeface="Arial MT"/>
              </a:rPr>
              <a:t> </a:t>
            </a:r>
            <a:r>
              <a:rPr sz="2800" b="0" u="sng" spc="-10" dirty="0">
                <a:latin typeface="Arial MT"/>
                <a:cs typeface="Arial MT"/>
              </a:rPr>
              <a:t>Boost(test</a:t>
            </a:r>
            <a:r>
              <a:rPr sz="2800" b="0" u="sng" spc="-50" dirty="0">
                <a:latin typeface="Arial MT"/>
                <a:cs typeface="Arial MT"/>
              </a:rPr>
              <a:t> </a:t>
            </a:r>
            <a:r>
              <a:rPr sz="2800" b="0" u="sng" spc="-5" dirty="0">
                <a:latin typeface="Arial MT"/>
                <a:cs typeface="Arial MT"/>
              </a:rPr>
              <a:t>data)</a:t>
            </a:r>
            <a:endParaRPr sz="2800" b="0" u="sng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693" y="1247930"/>
            <a:ext cx="51371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  <a:tabLst>
                <a:tab pos="335280" algn="l"/>
              </a:tabLst>
            </a:pPr>
            <a:r>
              <a:rPr sz="1400" spc="-555" dirty="0">
                <a:solidFill>
                  <a:srgbClr val="F4FCFF"/>
                </a:solidFill>
                <a:latin typeface="Arial MT"/>
                <a:cs typeface="Arial MT"/>
              </a:rPr>
              <a:t>●	</a:t>
            </a:r>
            <a:r>
              <a:rPr sz="1400" spc="-5" dirty="0">
                <a:solidFill>
                  <a:srgbClr val="F4FCFF"/>
                </a:solidFill>
                <a:latin typeface="Arial MT"/>
                <a:cs typeface="Arial MT"/>
              </a:rPr>
              <a:t>X`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411" y="971551"/>
            <a:ext cx="1652270" cy="100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lr>
                <a:srgbClr val="F4FCFF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We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now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conclude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that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XGBOOST has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higher</a:t>
            </a:r>
            <a:r>
              <a:rPr sz="1400" spc="-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accuracy.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0411" y="285750"/>
            <a:ext cx="310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sng" spc="-7" baseline="-2976" dirty="0">
                <a:solidFill>
                  <a:srgbClr val="CC0000"/>
                </a:solidFill>
                <a:latin typeface="Arial MT"/>
                <a:cs typeface="Arial MT"/>
              </a:rPr>
              <a:t>XG</a:t>
            </a:r>
            <a:r>
              <a:rPr sz="4200" u="sng" spc="-89" baseline="-2976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4200" u="sng" spc="-7" baseline="-2976" dirty="0">
                <a:solidFill>
                  <a:srgbClr val="CC0000"/>
                </a:solidFill>
                <a:latin typeface="Arial MT"/>
                <a:cs typeface="Arial MT"/>
              </a:rPr>
              <a:t>boost</a:t>
            </a:r>
            <a:r>
              <a:rPr sz="2800" u="sng" spc="-5" dirty="0">
                <a:solidFill>
                  <a:srgbClr val="CC0000"/>
                </a:solidFill>
                <a:latin typeface="Arial MT"/>
                <a:cs typeface="Arial MT"/>
              </a:rPr>
              <a:t>(test</a:t>
            </a:r>
            <a:r>
              <a:rPr sz="2800" u="sng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u="sng" spc="-5" dirty="0">
                <a:solidFill>
                  <a:srgbClr val="CC0000"/>
                </a:solidFill>
                <a:latin typeface="Arial MT"/>
                <a:cs typeface="Arial MT"/>
              </a:rPr>
              <a:t>data)</a:t>
            </a:r>
            <a:endParaRPr sz="2800" u="sng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5213" y="847772"/>
            <a:ext cx="4570730" cy="1297305"/>
            <a:chOff x="3265213" y="847772"/>
            <a:chExt cx="4570730" cy="12973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386" y="1145140"/>
              <a:ext cx="2578072" cy="9075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7913" y="860472"/>
              <a:ext cx="1984375" cy="1271905"/>
            </a:xfrm>
            <a:custGeom>
              <a:avLst/>
              <a:gdLst/>
              <a:ahLst/>
              <a:cxnLst/>
              <a:rect l="l" t="t" r="r" b="b"/>
              <a:pathLst>
                <a:path w="1984375" h="1271905">
                  <a:moveTo>
                    <a:pt x="0" y="1271297"/>
                  </a:moveTo>
                  <a:lnTo>
                    <a:pt x="0" y="1059414"/>
                  </a:lnTo>
                  <a:lnTo>
                    <a:pt x="0" y="741589"/>
                  </a:lnTo>
                  <a:lnTo>
                    <a:pt x="0" y="0"/>
                  </a:lnTo>
                  <a:lnTo>
                    <a:pt x="1028658" y="0"/>
                  </a:lnTo>
                  <a:lnTo>
                    <a:pt x="1469512" y="0"/>
                  </a:lnTo>
                  <a:lnTo>
                    <a:pt x="1763414" y="0"/>
                  </a:lnTo>
                  <a:lnTo>
                    <a:pt x="1763414" y="741589"/>
                  </a:lnTo>
                  <a:lnTo>
                    <a:pt x="1983841" y="900497"/>
                  </a:lnTo>
                  <a:lnTo>
                    <a:pt x="1763414" y="1059414"/>
                  </a:lnTo>
                  <a:lnTo>
                    <a:pt x="1763414" y="1271297"/>
                  </a:lnTo>
                  <a:lnTo>
                    <a:pt x="1469512" y="1271297"/>
                  </a:lnTo>
                  <a:lnTo>
                    <a:pt x="1028658" y="1271297"/>
                  </a:lnTo>
                  <a:lnTo>
                    <a:pt x="0" y="1271297"/>
                  </a:lnTo>
                  <a:close/>
                </a:path>
              </a:pathLst>
            </a:custGeom>
            <a:ln w="25399">
              <a:solidFill>
                <a:srgbClr val="BA7B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23950"/>
            <a:ext cx="2362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419350"/>
            <a:ext cx="4114799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95550"/>
            <a:ext cx="4210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3318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 dirty="0"/>
              <a:t>Feature</a:t>
            </a:r>
            <a:r>
              <a:rPr sz="2800" u="sng" spc="-95" dirty="0"/>
              <a:t> </a:t>
            </a:r>
            <a:r>
              <a:rPr sz="2800" u="sng" spc="-5" dirty="0"/>
              <a:t>Importance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1213933" y="4155643"/>
            <a:ext cx="2353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34F5C"/>
                </a:solidFill>
                <a:latin typeface="Arial MT"/>
                <a:cs typeface="Arial MT"/>
              </a:rPr>
              <a:t>Gradient</a:t>
            </a:r>
            <a:r>
              <a:rPr sz="2800" spc="-9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134F5C"/>
                </a:solidFill>
                <a:latin typeface="Arial MT"/>
                <a:cs typeface="Arial MT"/>
              </a:rPr>
              <a:t>boost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3135" y="4155643"/>
            <a:ext cx="1781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34F5C"/>
                </a:solidFill>
                <a:latin typeface="Arial MT"/>
                <a:cs typeface="Arial MT"/>
              </a:rPr>
              <a:t>XGBOOST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80828" y="3870136"/>
            <a:ext cx="499745" cy="412115"/>
            <a:chOff x="1980828" y="3870136"/>
            <a:chExt cx="499745" cy="412115"/>
          </a:xfrm>
        </p:grpSpPr>
        <p:sp>
          <p:nvSpPr>
            <p:cNvPr id="9" name="object 9"/>
            <p:cNvSpPr/>
            <p:nvPr/>
          </p:nvSpPr>
          <p:spPr>
            <a:xfrm>
              <a:off x="1993528" y="3882836"/>
              <a:ext cx="474345" cy="386715"/>
            </a:xfrm>
            <a:custGeom>
              <a:avLst/>
              <a:gdLst/>
              <a:ahLst/>
              <a:cxnLst/>
              <a:rect l="l" t="t" r="r" b="b"/>
              <a:pathLst>
                <a:path w="474344" h="386714">
                  <a:moveTo>
                    <a:pt x="355505" y="386603"/>
                  </a:moveTo>
                  <a:lnTo>
                    <a:pt x="118501" y="386603"/>
                  </a:lnTo>
                  <a:lnTo>
                    <a:pt x="118501" y="193301"/>
                  </a:lnTo>
                  <a:lnTo>
                    <a:pt x="0" y="193301"/>
                  </a:lnTo>
                  <a:lnTo>
                    <a:pt x="237003" y="0"/>
                  </a:lnTo>
                  <a:lnTo>
                    <a:pt x="474006" y="193301"/>
                  </a:lnTo>
                  <a:lnTo>
                    <a:pt x="355505" y="193301"/>
                  </a:lnTo>
                  <a:lnTo>
                    <a:pt x="355505" y="386603"/>
                  </a:lnTo>
                  <a:close/>
                </a:path>
              </a:pathLst>
            </a:custGeom>
            <a:solidFill>
              <a:srgbClr val="F4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3528" y="3882836"/>
              <a:ext cx="474345" cy="386715"/>
            </a:xfrm>
            <a:custGeom>
              <a:avLst/>
              <a:gdLst/>
              <a:ahLst/>
              <a:cxnLst/>
              <a:rect l="l" t="t" r="r" b="b"/>
              <a:pathLst>
                <a:path w="474344" h="386714">
                  <a:moveTo>
                    <a:pt x="118501" y="386603"/>
                  </a:moveTo>
                  <a:lnTo>
                    <a:pt x="118501" y="193301"/>
                  </a:lnTo>
                  <a:lnTo>
                    <a:pt x="0" y="193301"/>
                  </a:lnTo>
                  <a:lnTo>
                    <a:pt x="237003" y="0"/>
                  </a:lnTo>
                  <a:lnTo>
                    <a:pt x="474006" y="193301"/>
                  </a:lnTo>
                  <a:lnTo>
                    <a:pt x="355505" y="193301"/>
                  </a:lnTo>
                  <a:lnTo>
                    <a:pt x="355505" y="386603"/>
                  </a:lnTo>
                  <a:lnTo>
                    <a:pt x="118501" y="386603"/>
                  </a:lnTo>
                  <a:close/>
                </a:path>
              </a:pathLst>
            </a:custGeom>
            <a:ln w="253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04909" y="3794551"/>
            <a:ext cx="499745" cy="393065"/>
            <a:chOff x="6404909" y="3794551"/>
            <a:chExt cx="499745" cy="393065"/>
          </a:xfrm>
        </p:grpSpPr>
        <p:sp>
          <p:nvSpPr>
            <p:cNvPr id="12" name="object 12"/>
            <p:cNvSpPr/>
            <p:nvPr/>
          </p:nvSpPr>
          <p:spPr>
            <a:xfrm>
              <a:off x="6417609" y="3807251"/>
              <a:ext cx="474345" cy="367665"/>
            </a:xfrm>
            <a:custGeom>
              <a:avLst/>
              <a:gdLst/>
              <a:ahLst/>
              <a:cxnLst/>
              <a:rect l="l" t="t" r="r" b="b"/>
              <a:pathLst>
                <a:path w="474345" h="367664">
                  <a:moveTo>
                    <a:pt x="355505" y="367549"/>
                  </a:moveTo>
                  <a:lnTo>
                    <a:pt x="118501" y="367549"/>
                  </a:lnTo>
                  <a:lnTo>
                    <a:pt x="118501" y="183774"/>
                  </a:lnTo>
                  <a:lnTo>
                    <a:pt x="0" y="183774"/>
                  </a:lnTo>
                  <a:lnTo>
                    <a:pt x="237002" y="0"/>
                  </a:lnTo>
                  <a:lnTo>
                    <a:pt x="474006" y="183774"/>
                  </a:lnTo>
                  <a:lnTo>
                    <a:pt x="355505" y="183774"/>
                  </a:lnTo>
                  <a:lnTo>
                    <a:pt x="355505" y="367549"/>
                  </a:lnTo>
                  <a:close/>
                </a:path>
              </a:pathLst>
            </a:custGeom>
            <a:solidFill>
              <a:srgbClr val="F4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7609" y="3807251"/>
              <a:ext cx="474345" cy="367665"/>
            </a:xfrm>
            <a:custGeom>
              <a:avLst/>
              <a:gdLst/>
              <a:ahLst/>
              <a:cxnLst/>
              <a:rect l="l" t="t" r="r" b="b"/>
              <a:pathLst>
                <a:path w="474345" h="367664">
                  <a:moveTo>
                    <a:pt x="118501" y="367549"/>
                  </a:moveTo>
                  <a:lnTo>
                    <a:pt x="118501" y="183774"/>
                  </a:lnTo>
                  <a:lnTo>
                    <a:pt x="0" y="183774"/>
                  </a:lnTo>
                  <a:lnTo>
                    <a:pt x="237002" y="0"/>
                  </a:lnTo>
                  <a:lnTo>
                    <a:pt x="474006" y="183774"/>
                  </a:lnTo>
                  <a:lnTo>
                    <a:pt x="355505" y="183774"/>
                  </a:lnTo>
                  <a:lnTo>
                    <a:pt x="355505" y="367549"/>
                  </a:lnTo>
                  <a:lnTo>
                    <a:pt x="118501" y="367549"/>
                  </a:lnTo>
                  <a:close/>
                </a:path>
              </a:pathLst>
            </a:custGeom>
            <a:ln w="253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265" name="Picture 1" descr="C:\Users\Anas\Download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877" y="977462"/>
            <a:ext cx="4330261" cy="2753710"/>
          </a:xfrm>
          <a:prstGeom prst="rect">
            <a:avLst/>
          </a:prstGeom>
          <a:noFill/>
        </p:spPr>
      </p:pic>
      <p:sp>
        <p:nvSpPr>
          <p:cNvPr id="11267" name="AutoShape 3" descr="data:image/png;base64,iVBORw0KGgoAAAANSUhEUgAAAkkAAAGJCAYAAACegKcdAAAABHNCSVQICAgIfAhkiAAAAAlwSFlzAAALEgAACxIB0t1+/AAAADh0RVh0U29mdHdhcmUAbWF0cGxvdGxpYiB2ZXJzaW9uMy4yLjIsIGh0dHA6Ly9tYXRwbG90bGliLm9yZy+WH4yJAAAgAElEQVR4nOzdeVyU1f4H8M8MCIhgIqFZorgB0k3QEDTEBU0RGXZTM3M320iDStTcc09v4Fbm1XtLXAGVlPJlplQqil7FckFJwS1kcWEYBYY5vz+6Pj8nHxAQmBE+79drXq95tvN8n6+V3845cx6FEEKAiIiIiPQoDR0AERERkTFikUREREQkg0USERERkQwWSUREREQyWCQRERERyWCRRERERCSDRRIRERGRDBZJRGTUfHx80KlTJ3Tu3Fn6ZGdnP3Gbhw4dqqYIHy8mJgaRkZG1dr/yxMfHY9iwYYYOg+ipYGroAIiIHmfNmjV45ZVXDB2GRKvVwtT06fvPp1arNXQIRE8V9iQR0VOpoKAAU6dORY8ePeDt7Y3ly5ejtLQUAJCVlYU333wTnp6e8PT0REREBO7evQsA+Oijj3D9+nVMnDgRnTt3xtq1a5GSkoKePXvqtf9wb1NMTAzCw8MRGRmJLl26ICEhodz7P46TkxM2btyI/v37o3PnzvjnP/+JrKwsDB06FF26dMEHH3yA4uJiAJBiW7NmDTw9PeHj44Ndu3bp5eHjjz9Gt27d0KdPH6xatQo6nQ7AX71GQ4cOxfz58+Hp6YnJkydj5syZOHnyJDp37gx3d3cAwIEDBxAUFIQuXbqgV69eiImJkdq/evUqnJyckJCQgN69e8PT0xOrV6+WjpeWlmLNmjXo168fOnfujJCQENy4cQMAkJGRgdGjR8PDwwMDBgzAnj17Kv4HTGQEnr7/FSIiAjBlyhTY2tpi7969uHfvHt566y20aNECQ4cOhRACb731Frp27Qq1Wo33338fMTExmDZtGpYsWYLjx49j3rx5Uu9USkrKY+/3448/4osvvsDixYtRXFyMiIiIMu9fEb/88gvi4+Nx48YNBAcH47///S+WLFmCJk2aYMiQIdi9ezeCg4MBALm5ubh16xZ+/vlnnDx5EhMmTMA//vEPtG3bFnPnzkVBQQH27duH27dvY+zYsbCzs8PgwYMBAGlpaRg0aBB+/fVXaLVa7NmzB9u2bcOmTZukWBo2bIhFixahQ4cOSE9Px5gxY9CxY0f069dPOuf48eP4/vvvcfnyZYSFhaF///5o164d1q9fj927d+Orr75CmzZtcP78eVhYWECj0WDMmDEIDw/H2rVrkZ6ejtGjR8PR0RHt27ev8J8zkSGxJ4mIjN67774Ld3d3uLu745133kFubi4OHjyIqVOnwtLSEra2thg1ahR2794NAGjdujW8vLxgZmaGpk2bYvTo0Th27NgTxeDm5oZ+/fpBqVRCrVaXe/+KGDduHKysrNChQwc4OjrCy8sL9vb2sLa2Rs+ePXHmzBm98z/44AOYmZnBw8MDvXr1QlJSEkpLS7Fnzx5ERETAysoKLVu2xOjRo/V6mpo1a4YRI0bA1NQUFhYWsrF4enrCyckJSqUSzs7OGDRoEI4ePap3znvvvQcLCws4OzvD2dkZ586dAwBs27YNH3zwAdq2bQuFQgFnZ2fY2NjgwIEDeOGFFxAaGgpTU1O4uLhgwIAB+P777yucIyJDY08SERm9lStX6s1JSktLg1arRY8ePaR9Op0OLVq0APBXz8tnn32G1NRUFBYWQgiBxo0bP1EMzz33nPT9+vXr5d6/Ip599lnpu7m5+SPbubm50nbjxo1haWkpbT///PO4efMmbt26hZKSEjz//PN6xx6e2P5w3GU5deoUli5digsXLqCkpATFxcXw9fUtM96GDRtCo9EAAP7880+0atXqkTavXbuGtLQ0aUgP+GtoLiAg4LHxEBkLFklE9NR57rnnYGZmhiNHjshOoF62bBkUCgUSExPRpEkT7Nu3D3PmzCmzvYYNG+L+/fvSdmlpKfLz8/XOUSgUFb5/dbt79y40Go1UKN24cQMdOnSAjY0NGjRogOvXr0tDWDdu3EDz5s1l45bbBoCIiAi88cYb+Prrr2Fubo7PPvsMt27dqlBszz33HLKysuDo6Ki3v0WLFujatSvWr19fqWclMiYcbiOip06zZs3g5eWFhQsXQq1WQ6fTISsrSxoiKiwshKWlJaytrZGdnY2vv/5a7/pnn30WV65ckbbbtGmDoqIiHDhwACUlJVi9erU0cboq968JMTExKC4uRmpqKg4cOABfX1+YmJjA19cXy5cvh1qtxrVr17B+/fpye2tsbW2RnZ2t93yFhYV45plnYG5ujrS0NHz33XcVjmvw4MH44osvcPnyZQghcO7cOdy6dQu9e/fG5cuXsWPHDpSUlKCkpARpaWnIyMh4ojwQ1SYWSUT0VFq8eDFKSkrg5+eHrl27Ijw8HDk5OQD+mj9z5swZuLu7Y8KECejfv7/etRMmTMDq1avh7u6OdevWwdraGjNnzsT06dPRs2dPNGzY8LHDVOXdv7o9++yzaNy4Mby9vREZGYlZs2ahXbt2AIBPP/0UDRs2RL9+/fD666/D398foaGhZbbVrVs3tG/fHj169ICnpycAYObMmYiOjkbnzp2xcuVKDBw4sMKxjR49GgMHDsSYMWPQpUsXTJs2DUVFRbCyssK6deuwZ88eeHt7o0ePHli6dGm5xSeRsVEIIYShgyAiInkpKSn46KOPkJycbOhQiOod9iQRERERyWCRRERERCSDw21EREREMtiTRERERCSDRRIRERGRDBZJRERERDK44jbpuXWrEDodp6n9na2tFfLy1IYOw+gwL/KYF3nMizzmRV5t5EWpVMDGplGZx1kkkR6dTrBIKgPzIo95kce8yGNe5DEv8gydFw63EREREclgkUREREQkg0USERERkQwWSUREREQyWCQRERERyWCRRERERCSDRRIRERGRDBZJRERERDJYJBERERHJYJFEREREJINFEhEREZEMFklEREREMhRCCL5Vj4iIiIyeTqNBXmFptbWnVCpga2tV5nHTarsT1Q0ODkBmpqGjICIieoRSCKCwoPbuV2t3IiIiInqKsEgiIiIiklHnhtsGDx6M4uJilJSU4PLly+jQoQMAwMXFBQsWLDBwdOW7evUqfv31VwwZMsTQoRAREdV7da5I2rZtG4C/Co7Q0FDs3LnTwBH9P61WC1PTslN+7do1bNmypUpF0uPaJiIiosqpF3+rHjx4EKtXr0ZxcTEaNGiAqKgouLm5ISUlBZ999hk6deqEU6dOwdTUFIsXL8aKFStw4cIFtGjRAjExMbC0tERMTAwuXryIW7du4ebNm+jQoQPmz58Pa2trFBcXY/ny5Th27BiKi4vh5OSEWbNmoVGjRpgyZQpMTExw6dIlFBYWYufOnYiIiMClS5dQUlKCVq1aYf78+XjmmWcwZ84cXL16FYGBgWjdujWio6Ph5OSEEydOoFGjRgCgt+3k5IT33nsPBw4cgLe3N8aNG4cFCxbg/PnzKCoqgqenJ6KiomBiYmLgPwEiIqKnkKijrly5Ijw8PERmZqZ47bXXREFBgRBCiPT0dNGrVy8hhBBHjhwRLi4u4syZM0IIIWbNmiW8vb3FjRs3hBBCjBs3TmzdulUIIUR0dLTw8vISOTk5QgghpkyZIhYuXCiEEGLlypVi5cqV0r0XL14sli1bJoQQ4pNPPhHBwcGisLBQOp6Xlyd9X7ZsmViyZIkUT3BwsN5zODo6CrVaLbvt6OgovvzyS+nY1KlTRUJCghBCiNLSUjF58mSxZcuWyiWudWshAH744Ycffvgxvk8tq/M9ST///DOysrIwfPhwaZ9Wq0Vubi4AoE2bNujYsSOAv+YtXb9+Hc899xwA4MUXX0TmQz+H7927N5599lkAQFhYGObNmwcA2L9/P9RqNX744QcAQHFxMZydnaXrfH19YWlpKW3v3LkTiYmJKCkpgUajgYODQ5WfLzg4WPq+f/9+pKWlYf369QCA+/fvo3nz5lVum4iIyNjk5FTfEgBcJwmAt7c3Fi9e/Mj+jIwMmJmZSdsmJiYwNzfX2y4qKnps+0IIzJw5E927d5c9/nCBlJqaik2bNmHz5s1o2rQpEhMTsXXr1jLbNjExgRACAGRjebhtIQRWrVoFe3v7x8ZMRERE5avzSwB4eXnh559/xoULF6R9aWlpVWrrwIEDyM/PBwDEx8ejW7duAAAfHx9s2LAB9+/fBwCo1WpkZGTItnH37l1YWVmhSZMmKC4uRlxcnHTMysoKarVa7/xWrVrh9OnTAIDExMRy4/Px8cFXX32F0tK/ViPNz8/HlStXqvCkREREVOd7khwcHLBkyRJMmzYN9+/fR0lJCbp06YJOnTpVui13d3dMnjwZ2dnZaN++PaZMmQIAmDBhAlasWIGwsDAoFAooFAq89957aNeu3SNteHt7Y9euXRgwYABsbGzg7u4uFUFOTk5o06YN/P390bZtW0RHRyMqKgozZsyAtbU1fH19y41v6tSpWLJkCQIDA6FQKNCgQQNMnTqVPUtERERVwHe3VVBMTAw0Gg0++eQTQ4dSs/haEiIiMlZC1OqcpDo/3EZERERUFexJIn3sSSIiImNVyz1JdX5OElXS5cuGjoCIiEiWTqOp1fuxSCI9eXlq6HTsXPw7Ozvrav2/l7qCeZHHvMhjXuQxL/KMIS+ck0REREQkg0USERERkQxO3CYiIjICOo0GeYWlhg7DaNTGcBsnblPl8NdtREQGoRQCKOTcJGPC4TYiIiIiGSySDMzHxwfp6el6+0JCQpCSkmKgiIiIiAhgkVTnabVaQ4dARET0VGKRZMRyc3Px7rvvQqVSQaVSYceOHdIxJycnFBYWym47OTkhJiYGoaGhWLFiRa3HTUREVBdw4rYRCA8Ph7m5ubR9+X+rXs+bNw8dOnTAypUrcfPmTYSEhMDFxQWOjo6PbdPc3BxxcXE1FTIREVGdxyLJCERHR+sVPiEhIQCAw4cPY8qUKQCAZs2aoVevXkhJSalQkRQcHFwzwRIRUY2xs7M2dAhGxdD5YJH0lDIxMcGDJa6KiooeOW5paVnbIRER0RMy9Gs4jIkxrJPEOUlGrHv37ti6dSsAICcnBwcPHkS3bt0AAK1atcLp06cBAImJiQaLkYiIqK5iT5IRmz59OmbMmAGVSgUAiIyMRIcOHQAAUVFRmDFjBqytreHr62vIMImIiOokvpaE9HHFbSIiwxCCw20P4XAbERERkZFikUREREQkg0USERERkQxO3CZ9/1vIkoiIapdOozF0CPQ3LJJIT16eGjod5/L/XW1MIHwaMS/ymBd5zIs85sV4cbiNiIiISAZ7kkhPeT+FrO8MvTy+sWJe5D0tedFpNMgrLDV0GERGiUUS6eM6SUT1ilIIoJBDPURyONxGREREJINFEhEREZEMFklEREREMh5bJPn4+MDX1xeBgYEIDAzE/PnzqzWAq1evYsuWLXr7xo8fj6ysrCdqNzAwEPfv33+iNuSkpKTA1dUVQUFBGDRoEAYNGoQFCxbgzp071XofIQRGjRqF2NhYaV9xcTEGDRqEgwcPVuu9iIiI6FEVmrgdHR0NR0fHGgng2rVr2LJlC4YMGSLtW7t27RO3u3Pnziduoyzt2rVDfHw8AECtVmPhwoUYNWoUtm/fDhMTk2q5h0KhwGeffYahQ4eiZ8+eaNmyJWJiYuDm5oZevXpVyz2IiIiobJUebouPj0d4eLjsdnx8PMaMGYNJkyZh0KBBGDp0KHJycqRzv/zyS6hUKgQEBGDo0KHQ6XSYM2cOMjIyEBgYKLXj4+OD9PR0AEBmZiZGjhwJlUqF4OBgJCcnS+05OTlhzZo1CA0NRd++ffHDDz/oHSssLJTa++KLLzBkyBD4+Pjg22+/lc5LTU2FSqWCSqXCvHnz0KdPH+neFWFlZYWZM2fi1q1b+PnnnwEAixYtQmhoKAICAjBy5Ehcu3YNADB79mx8/fXX0rVnzpzBgAEDIIT84o0vvPACwsPDMXXqVKSlpSEpKQlRUVH4448/MG7cOOkecXFxAIB79+4hPDwcfn5+CAgIwAcffFDh5yAiIqK/EY/Rp08fMWDAABEQECACAgLEpk2bxPvvvy8dj4uLk7bj4uKEu7u7uH79uhBCiGnTpolly5YJIYSIj48Xr732migoKBBCCJGfny+EEOLIkSMiODj4kXueP39eCCFEWFiY2Lp1qxBCiAsXLggPDw+Rl5cnhBDC0dFRfPPNN0IIIVJTU0WPHj2kNhwdHYVarZbaW7hwoRBCiCtXrgg3NzehVqtFUVGR8Pb2FseOHRNCCLF3717h6Ogo3VuOXLxCCDFx4kTx1VdfCSGEFJ8QQmzdulVMmjRJCCHExYsXRb9+/YROpxNCCBEVFSU2bNhQ5r0eGDt2rHB3dxeHDh0SJSUlIjg4WFy8eFEIIURBQYHo37+/uHjxoti7d68YM2aMdN3t27cf2/YjWrcWAuCHH37qy4eIylTp4bYHw0xl6dKlC1q0aAEAcHV1xaFDhwAAP/30E4YNGwYrq78WK7SxsXnsfdVqNc6ePYvQ0FAAQPv27dGxY0ecPHkSPj4+AAA/Pz8AgJubG27evImioiKYm5s/0taD81q2bInGjRvjzz//RElJCSwsLODu7g4AePXVV9G4cePHxiVHCCF9T05ORmxsLDQaDbRarbS/Xbt2sLe3R3JyMtzc3LB//35ERUU9tu2xY8di0aJF6N69Oy5evIiMjAx8+OGH0vGSkhL88ccfcHZ2RkZGBmbPng0PDw/07t27Ss9CRPVLbb0Sg6/fkMe8yKuNvCiVinIXUa70YpImJibQ6XTSdlFRkd7xhwsUExMTlJbW7EquD+73YC6QVquVLZJqMq6SkhKcO3cOw4YNw7Vr17BgwQJs374d9vb2OHHiBCIjI6VzR4wYgU2bNiEjIwP9+/eHtfXjV+VVKpVQKv8aGRVCwMbGpsw5V9999x2OHDmC5ORkLF++HImJibL5ICIiovJVek5S69atcf78eRQXF6O4uFhvHlB5+vTpg02bNkGtVgMAbt26BeCvOT0P9v2dlZUVOnbsiISEBABARkYGzp07Bzc3t8qGLatt27a4d+8ejh8/DgDYt28f7t69W6k2CgsLMXfuXNjY2KBHjx5Qq9Vo0KAB7OzsoNPpsHnzZr3ze/XqhUuXLmH9+vV4/fXXKx1zmzZtYGFhgR07dkj7MjIyoFar8eeff8LExAT9+vVDVFQU8vPzcfv27Urfg4iIiKrQk+Tm5obu3btj0KBBaNasGZydnfUmZ5clKCgI2dnZGDJkCExNTWFpaYmNGzfCyckJbdq0gb+/P9q2bYvo6Gi965YuXYoZM2Zgw4YNMDU1xeLFi9G0adPKhi3LzMwMn3/+OWbNmgUA8PDwgK2t7WN7dx5MNNdqtRBCoEePHtiwYQNMTEzg5OQEX19f+Pn5wcbGBr169UJqaqp0rVKpRFBQEJKTk+Hs7FzpmE1NTbFmzRrMnz8f69atg06ng62tLf75z3/i/Pnz+PzzzwEAOp0OEyZMQPPmzSt9DyIiIgIU4uHJNPWQWq2W5kkdOXIEUVFR+PHHH6XhrZowevRovPbaaxg4cGCN3aPK+O42ovpFCM5JMjDmRd5TOSeprtm7dy82bNgAIQTMzMywdOnSGiuQTp8+jcmTJ8PFxQUDBgyokXsQERFR9aj3PUllCQkJeWRyt6urK+bMmVPt95oxYwZOnTqlt8/ExOSxvySsEexJIqpf2JNkcMyLPGPoSWKRRERUj+k0GuQV1uyvkB9gMSCPeZFnDEVSvR9uI315eWrodKyb/47/EZPHvMhjXojqhpqbnUxERET0FGNPEukpr9uxvrOze/zCn3VVbQ7JEBEZCxZJpI8Tt0mGUgigkMNHRFS/cLiNiIiISAaLJCIiIiIZLJIqwMfHB+np6Xr7QkJCkJKSUm33CAwMxP379x97//HjxyMrKwsAEB8fj0uXLlVbDERERPT/OCfJSOzcubNC561du1b6npCQABsbG7Rp06amwiIiIqq32JP0hEaMGIGffvpJdnvEiBFYuHAhXn/9dfTq1Qvr1q3Dd999h6FDh8LHxwdJSUnSdU5OTigsLAQApKamQqVSQaVSYc6cOXh4vc8HvUpxcXH47bffMG/ePAQGBuLQoUPw9/dHWlqadO769evx6aef1nQKiIiI6iT2JFVQeHg4zM3Npe3Lly9X6Lo///wT3377LXJyctC/f3+MGjUKmzdvRlpaGt57771HXnJbXFyMyZMnY+nSpfD09MSePXuwcePGR9oNDQ3Fjh07MGbMGPTp0wcAMHz4cGzatAmdOnWCEAKbNm1CdHR01R+aiIioHmORVEHR0dFwdHSUtkNCQip0na+vL5RKJZo3b44mTZqgX79+AIAXX3wR2dnZKCoq0iu+/vjjDzRs2BCenp4AAD8/P8yYMaNC9woMDMTKlStx+/ZtpKWlwdbWFs7OzhV9RKJylbVOVH1eP6o8zIs85kUe8yLP0HlhkfSETExMoNPppO2ioiK94w8XQCYmJtK2iYkJAECr1eqdI0ehUFQoFktLS6hUKsTHx+Po0aMYPnx4ha4jqgi512zw9RvymBd5zIs85kWeMby7jXOSnlCrVq1w+vRpAMDFixdx9uzZJ2qvbdu2uH//PlJTUwEA33//Pe7evSt7bqNGjVBQoP8P0Ouvv45///vf+O2339C/f/8nioWIiKg+Y5H0hMaPH4/k5GSoVCqsXbsWLi4uT9SemZkZli1bhtmzZ0OlUuHo0aN4/vnnZc8dMmQIVq5cKU3cBgB7e3u0bdsWoaGhMDMze6JYiIiI6jOFePinU/TUU6vV8PX1RVxcHJo3b175BvhaEpIjBIfbKoF5kce8yGNe5HG4jarVpk2b4OfnhzFjxlStQCIiIiIJJ27XIcOGDcOwYcMMHQYREVGdwCKJ9FVw/SeqX3QajaFDICKqdSySSE9enho6Haep/R3nDBAR1T+ck0REREQkg0USERERkQwOt5Ge8n4KWd/VxPL4Oo0GeYWl1d4uERE9ORZJpI/rJNUqpRBAIec6EREZIw63EREREclgkUREREQkg0VSNfHx8YGvry8CAgIwcOBAbNu27bHXjB8/HllZWY897/LlywgKCkJQUBB27dpV7rlOTk4oLCyUYkpPT6/YAxAREZEezkmqRtHR0XB0dER6ejpCQkLQs2fPcl8Psnbt2gq1u3fvXnTu3BkzZ86srlCJiIjoMVgk1QBHR0c0btwY2dnZOHr0KP7zn/+gpKQEAPDJJ5+ge/fuAP7q6VmzZg0cHR0xYsQI/OMf/8DJkydx8+ZNDBw4EJGRkdi1axf+/e9/Q6fT4cSJE4iJicG+ffuwe/dulJaWwtzcHLNmzULHjh0N+chERER1DoukGnD8+HHY2NjA2dkZ9vb28Pf3h0KhwB9//IFRo0YhOTlZ9robN25g48aNKCwsRL9+/RAWFoaAgABkZmZCo9Hgk08+AQAEBQVhzJgxAIBDhw5h5syZ2Lp1a609HxERUX3AIqkahYeHQwiBrKwsfPHFFzAzM8O5c+cQERGB7OxsmJqaIjc3Fzk5ObCzs3vkel9fXyiVSlhbW6Ndu3bIysqCg4PDI+f99ttv+PLLL3Hnzh0oFApc5vvWnmo1sf5SbXra468pzIs85kUe8yLP0HlhkVSNHsxJSkpKQlRUFLp06YIPP/wQU6ZMQb9+/aDT6eDq6oqioiLZ683NzaXvJiYmKC19dJHB4uJifPDBB/j222/x4osvIjs7Gz179qyxZ6Ka9zS/E47vtJPHvMhjXuQxL/JqIy9KpaLcRZT567YaMHDgQHh5eeHLL79EQUEBWrZsCQCIi4tDcXHxE7VdXFwMrVaLFi1aAABiY2OfOF4iIiJ6FHuSakhERARCQkLw6aef4p133sEzzzwDb29vNGnS5InatbKyQnh4OMLCwtCkSRMMGDCgmiImIiKihymEEMLQQZAR4WtJapcQT3U3O4cJ5DEv8pgXecyLPA63ERERERkpFklEREREMjgnifRxOYFapdNoDB0CERGVgUUS6cnLU0On4zS1v+OcASKi+ofDbUREREQyWCQRERERyeBwG+kp76eQ9d3fl8fXaTTIK3x0VXQiIqobWCSRPq6TVGFKIYBCzlMiIqqrONxGREREJINFEhEREZEMoyuSkpKSEBQUhMDAQPj6+iIiIsLQIVVaZmYmOnfuDK1WCwAQQqB79+5YtGiRdM7333+P119/HQAQGBiI+/fvP7bdDRs2IC8vr2aCJiIiIj1GNSfp5s2bmD17NhISEtCiRQsIIXD27FlDh1VprVu3RuPGjfH777/D1dUVFy9exAsvvIDU1FTpnKNHj8LDwwMAsHPnzgq1+5///AevvPIKbG1tKxWPVquFqalR/VETEREZPaP6mzM3NxempqZo0qQJAEChUMDFxQUAcOrUKSxduhSFhYUAgPDwcPTu3RtarRZvvfUWbt26haKiInTq1AmzZ8+GmZkZTpw4gblz50Kn00Gr1eLtt9+Gv78/cnNzMXPmTGRlZQEAxo4di6CgIACAj48PAgMDcejQIeTk5GDMmDF44403oNPpMGfOHBw5cgRmZmawtLTE5s2by3wWDw8PpKSkwNXVFUePHkX//v2xZ88eqNVqWFlZ4ejRo5g2bRoAwMnJCSdOnECjRo3KvP/q1atx8+ZNhIeHw9zcHJ9//jlatWqF5cuX49ixYyguLoaTkxNmzZqFRo0aYcqUKTAxMcGlS5dQWFhY4UKMiIiI/kcYkdLSUvH2228LDw8P8f7774v169eL/Px8cefOHREYGCiys7OFEEJkZ2cLb29vcefOHaHT6UR+fr4QQgidTic++ugjERsbK4QQYuLEiSIxMVE6dufOHSGEEB988IFYvny51JaXl5c4f/68EEKIPn36iIULFwohhLhy5Ypwc3MTarVa/P7778LX11eUlpYKIYS4fft2uc+ybds2MXbsWCGEEOHh4eLEiRNi1qxZ4qeffhJ5eXnipZdeEvfu3RNCCOHo6EHPg8UAACAASURBVCjUanW5939w7EGcQgixcuVKsXLlSml78eLFYtmyZUIIIT755BMRHBwsCgsLK/NHIETr1kIA/FTkQ0REdZpR9SQplUqsWrUK6enpOHbsGPbt24d169bh448/xtWrVzF+/HjpXIVCgczMTLi4uOBf//oXkpOTodPpcOfOHVhYWAAAPD09sXr1amRlZcHLywuurq4AgMOHD2PKlCkAgGbNmqFXr15ISUmBo6MjAMDPzw8A0LJlSzRu3Bh//vkn7O3todVqMW3aNHh6eqJPnz7lPounpyfmz58PrVaL33//HS+99BJu3LiBlJQU3L9/H506dZLi/Du5+7dr1+6R8/bv3w+1Wo0ffvgBAFBcXAxnZ2fpuK+vLywtLR+feKqy+v6qEr6uRR7zIo95kce8yKuNvCiVinLXBzSqIukBR0dHODo6Yvjw4fDz84MQAk5OTti4ceMj5+7YsQPHjx/Hxo0bYWVlhTVr1uDy/17SOmrUKPj4+ODQoUOYO3cuvLy8MHny5Mfe39zcXPpuYmKC0tJSWFtbY/fu3UhJScGhQ4ewdOlSJCQkwM7OTrYNe3t7PPPMM0hMTESrVq1gamqKrl274l//+heKioqk+UgVvb8cIQRmzpyJ7t27yx5ngURERFR1RvXrtuzsbPz3v/+Vtv/880/k5+ejffv2yMzMxJEjR6RjaWlpEEKgoKAANjY2sLKyQkFBAb777jvpnEuXLqFVq1YYOnQo3nzzTZw+fRoA0L17d2zduhUAkJOTg4MHD6Jbt27lxpafn4979+7B29sbkZGRsLa2xpUrV8q9xsPDA2vWrJEKIjs7O2g0Ghw8eBCenp6VSw6ARo0aoaDg/6tqHx8fbNiwQfplnFqtRkZGRqXbJSIiokcZVU+SVqtFTEwMrl27BgsLC+h0OkyaNAkuLi5YtWoVlixZgvnz56OkpAT29vZYs2YNgoKC8OOPP8LX1xe2trZ4+eWXUVRUBAD45ptvkJKSggYNGsDMzAzTp08HAEyfPh0zZsyASqUCAERGRqJDhw7lxnbjxg18+umn0Gq1KC0tRc+ePeHm5lbuNZ6entixYwe6du0q7evSpQt27tz52GvlvPnmm5g6dSosLCzw+eefY8KECVixYgXCwsKgUCigUCjw3nvvyQ7NERERUeUohBDC0EGQEeFrSSpOiHo/j4BzKeQxL/KYF3nMizxjmJNkVMNtRERERMbCqIbbnjZnz56VfiX3sDfeeAODBw82QERERERUXVgkPYGOHTvWvUUa//fLQHo8nUZj6BCIiKgGsUgiPXl5auh0nKb2d5wzQERU/3BOEhEREZEMFklEREREMjjcRnrK+ymksdBpNMgrlF+FnIiIqLqwSCJ9T8E6SUohgELODyIioprF4TYiIiIiGSySiIiIiGQYbZGUlJSEoKAgBAYGwtfXFxEREeWen5KSgpCQkGq7/9WrV+Hi4oLAwECoVCqEhITgxIkTVWrnwctss7OzMWLEiApds2XLFr1948ePR1ZWVqXvT0RERFVjlHOSbt68idmzZyMhIQEtWrSAEAJnz56tkXuVlpbCxMRE9pi1tbW0WGRsbCymTZuGpKSkKt+refPm+Oabbx573rVr17BlyxYMGTJE2rd27doq35eIiIgqzyh7knJzc2FqaoomTZoAABQKBVxcXAAAycnJCAoKgkqlwsiRI5EpM8lYq9Vi7NixCAkJwaBBgxAVFYXi4mIAQHx8PEaNGoV3330X/v7+SE9Pr1BMnp6euHHjhrS9aNEihIaGIiAgACNHjsS1a9ekYxs3bsSrr76K4OBgbN++Xdr/cK8SAERERCAkJAQqlQrvvvsu7ty5AwCYM2cOMjIyEBgYiPDwcACAj4+PFGtmZiZGjhwJlUqF4OBgJCcnS206OTlhzZo1CA0NRd++ffHDDz9U6PmIiIjob4QRKi0tFW+//bbw8PAQ77//vli/fr3Iz88Xubm5wtPTU1y4cEEIIcTWrVtFWFiYEEKII0eOiODgYCGEEDqdTuTn50vfP/roIxEbGyuEECIuLk64ubmJzMzMcmO4cuWK8PDwkLZXr14toqKipO28vDzp+9atW8WkSZOEEEKcPXtWeHl5iZycHCGEEDNnzpTa+XubD7exbNkysWTJkkee5YE+ffqI8+fPCyGECAsLE1u3bhVCCHHhwgXh4eEhteXo6Ci++eYbIYQQqampokePHuU+5yNatxYCMO4PERFRLTDK4TalUolVq1YhPT0dx44dw759+7Bu3Tp8+OGHcHZ2Rvv27QEAoaGhmD17NtRqtd71Op0O//rXv5CcnAydToc7d+7AwsJCOt6lSxe0atXqsXEUFBQgMDAQ+fn5KC4uxrZt26RjycnJiI2NhUajgVarlfYfPXoUvXv3xrPPPgsAGDJkSJlDdDt37kRiYiJKSkqg0Wjg4ODw2JjUajXOnj2L0NBQAED79u3RsWNHnDx5Ej4+PgAAPz8/AICbmxtu3ryJoqIimJubP7btp0ltvyKEryWRx7zIY17kMS/ymBd5tZEXpVJR7vqARlkkPeDo6AhHR0cMHz5c+ou/IhITE3H8+HFs3LgRVlZWWLNmDS4/9OLWRo0aVaidB3OSSktLsWDBAkRERGDr1q24fv06FixYgO3bt8Pe3h4nTpxAZGRkpZ4tNTUVmzZtwubNm9G0aVMkJiZi69atlWqjLA8KogdzrbRabZ0rkoiIiGqaUc5Jys7Oxn//+19p+88//0R+fj7atWuHc+fOISMjAwCQkJAAFxcXWFnpV4EFBQWwsbGBlZUVCgoK8N133z1RPCYmJvjoo4+Qk5ODH3/8EWq1Gg0aNICdnR10Oh02b94snevh4YGDBw8iLy8PAPTmJD3s7t27sLKyQpMmTVBcXIy4uDjpmJWV1SO9Yw8f69ixIxISEgAAGRkZOHfuHNzc3J7oGYmIiEifUfYkabVaxMTE4Nq1a7CwsIBOp8OkSZPQqVMnLF68GJGRkdBqtWjatCmWLFnyyPVBQUH48ccf4evrC1tbW7z88ssoKip6opjMzc0xadIkrFixAgkJCfD19YWfnx9sbGzQq1cvpKamAgCcnZ0xceJEDBs2DFZWVujZs6dse97e3ti1axcGDBgAGxsbuLu74/Tp0wD+mnzdpk0b+Pv7o23btoiOjta7dunSpZgxYwY2bNgAU1NTLF68GE2bNn2i5yMiIiJ9CiGEMHQQZESegteSQAjOSTISzIs85kUe8yKPeZFnDHOSjHK4jYiIiMjQjHK4rTZNnDhRb/0jAGjRogXWrFljoIiIiIjIGNT7IonF0N889CtAY6XTaAwdAhER1QP1vkgifXl5auh0nKZGRETEOUlEREREMtiTRHrKm+X/MJ1Gg7zC0hqOhoiIyHDYk0T6HBwAheKxH6WlpaEjJSIiqlEskoiIiIhksEgiIiIiksE5SUbIx8cHZmZmMDMzw71799C+fXuMHz8eXbp0MXRoRERE9QaLJCMVHR0NR0dHAMDevXsxYcIErFu3Dq6urgaOjIiIqH7gcNtToH///hg6dCjWrVuHw4cPY8iQIQgKCoJKpcLu3bsBAGlpafD399e7LiAgACdOnDBEyERERE899iQ9JVxdXbF//364uLggNjYWJiYmyM3NRUhICHr06IFOnTrB0tISR48ehYeHB1JTU6FUKjlER0REVEUskp4SQvy1CnZ+fj6mTp2KzMxMmJiY4M6dO7h06RLc3NwwYsQIxMbGwsPDAxs3bsTw4cNrNCY7O+sabd/Y1LfnrSjmRR7zIo95kce8yDN0XlgkPSVOnz6NDh06YNasWfDx8cGKFSugUCgwYMAAFBUVAQB8fX2xbNkynDlzBikpKZg/f36NxpSTU1Cj7RsTOzvrevW8FcW8yGNe5DEv8pgXebWRF6VSUe4iypyT9BTYt28fNm3ahDFjxqCgoAAvvPACFAoFfv31V2RmZkrnNWjQAKGhoXj77behUqnQsGFDA0ZNRET0dGNPkpEKDw+XlgBo164dvvrqK7i6uiIiIgKzZ89GTEwMXnrpJTg5OeldN3jwYKxYsQLDhg0zUORERER1A4skI7R///4yj3l5eWHv3r1lHj9y5Ah69uwJBweHGoiMiIio/mCRVIeMHTsWWVlZWL16taFDISIieuqxSKpD1q1bZ+gQiIiI6gwWSaTv8uUKnabTaGo2DiIiIgNjkUR68vLU0OmEocMgIiIyOC4BQERERCSDRRIRERGRDA63kZ7yVh7VaTTIKyytxWiIiIgMhz1JpM/BAVAoZD9KS0tDR0dERFRrWCQRERERyWCRRERERCSDRVIN8/HxQY8ePVBa+v9zeeLj4+Hk5IRvv/22yu3Gx8fj0qVLetvh4eFPFCsRERH9PxZJtaBZs2b45ZdfpO2EhAS8+OKLT9RmQkICLldw4UciIiKqPBZJtSA4OBjx8fEAgCtXrkCj0cDR0REAUFhYiKioKPj7+8Pf3x9r166VrhsxYgQWLVqEYcOGoW/fvli6dCkAIC4uDr/99hvmzZuHwMBAHDp0CACgVqsxadIkDBo0CEOHDkVOTk4tPykREVHdwSKpFnh4eCA9PR137txBQkICgoKCpGOrVq2CTqdDYmIiNm/ejB07duDgwYPS8Rs3bmDjxo3YsWMHtm3bhsuXLyM0NBT/+Mc/MH36dOzcuROvvPIKAOD06dP45JNPsHv3brRv3/6JhvOIiIjqO66TVAsUCgUGDhyI3bt3Y/fu3di8eTN+//13AMDhw4cxdepUKBQKWFlZYdCgQTh8+DB69eoFAPD19YVSqYS1tTXatWuHrKwsODg4yN6nS5cuaNGiBQDA1dVV6mGqTnZ21tXe5tOiPj97eZgXecyLPOZFHvMiz9B5YZFUS4KDgzF48GB07doVNjY2Fb7O3Nxc+m5iYqI3AfxJzq2qnJyCam/zaWBnZ11vn708zIs85kUe8yKPeZFXG3lRKhXlLqLM4bZaYm9vj8mTJ+Odd97R29+9e3fExcVBCAG1Wo09e/ZIw2fladSoEQoK+C8VERFRTWGRVIuGDBmCjh076u175513IISASqXC0KFDERAQgJ49e1aorZUrV+pN3CYiIqLqoxBCCEMHQUbEwQHIzJQ/JkS97RJmd7g85kUe8yKPeZHHvMjjcBsRERGRkWKRRERERCSDv24jfeWs4q3TaGovDiIiIgNjkUR68vLU0Ok4TY2IiIjDbUREREQyWCQRERERyeBwG+l5+KeQOo0GeYXVv2o3ERHR04A9SaTPwQFQKACFAkpLS0NHQ0REZDAskoiIiIhksEgiIiIikvHERZKPjw/S09P19oWEhCAlJaVS106bNg2pqamy502ZMgXffvvtk4b6iBEjRqB79+4oLCzU2/fTTz9Vqp2UlBSEhITo7UtPT4ePj0+lrs3OzsaIESPKPNfJyUkvViIiIqo5RtOT9Nlnn8Hd3b3W79uwYUOsX7++1u8rp3nz5vjmm28MHQYRERGhFoqk3NxcvPvuu1CpVFCpVNixY4fseQ/34GRnZ2PkyJHw8/PD+PHjcevWLem8xMREDB48GEFBQQgKCsLhw4cBAElJSZgwYYJ0XnFxMXr06IHr16+XG9+ECRMQGxuL/Pz8KsdeEcnJyQgKCoJKpcLIkSORKfMS2atXr8LT01Pa3rt3L3x9fREYGIiVK1fqnRsREYGQkBCoVCq8++67uHPnjvQ8SUlJem2MGTOmynETERHVV9WyBEB4eDjMzc2l7csPvdpi3rx56NChA1auXImbN28iJCQELi4ucHR0LLO9efPmoWvXrnjvvfdw5coVBAQEwNvbGwDQo0cP+Pv7Q6FQ4I8//sCoUaOQnJyMV199FYsXL8aVK1dgb2+PPXv2wNXVFc8//3y5sTdv3hyBgYFYs2YNpk6d+kgcFY09IyMDgYGB0nZRUZH0PS8vDx9//DG+/fZbtG/fHtu2bUNkZCS2bdtWZly5ubn49NNPsWnTJrRt2xZr167VOz5t2jQ0bdoUALB8+XKsXbsWkZGReOONN7B27VoMHDgQALBx48Zyh/Aex87OusrX1jXMhTzmRR7zIo95kce8yDN0XqqlSIqOjtYrHB6en3P48GFMmTIFANCsWTP06tULKSkp5RZJKSkpmD59OgDA3t4e3bt3l45duXIFERERyM7OhqmpKXJzc5GTkwM7OzsMGTIEmzdvxkcffYTY2FhMmjSpQvFPmDABgwYNwujRo/X2Vyb2du3aIT4+XtpOT0/HxIkTAQCnTp2Cs7Mz2rdvDwAIDQ3F7NmzoVary4zp1KlTcHFxQdu2bQEAQ4YMwdKlS6XjO3fuRGJiIkpKSqDRaODg4AAA8Pb2xvz585GRkSHlq0+fPhXKg5ycnIIqX1uX2NlZMxcymBd5zIs85kUe8yKvNvKiVCr01gf8u6duMckPP/wQU6ZMQb9+/aDT6eDq6ir12rz22msIDg6Gj48P7t69q1dclcfGxgZvvPEGoqOjazL0apOamopNmzZh8+bNaNq0KRITE7F161YAgEKhwBtvvIHY2FgAfxVXJiYmhgyXiIjoqVTjc5K6d+8u/QWek5ODgwcPolu3buVe061bN8TFxQH4qyfkwbwjACgoKEDLli0BAHFxcSguLpaONW3aFK+88go+/PBDvP7661AoFBWOc9SoUfjll19w5cqVJ4pdjpubG86dOyf17iQkJMDFxQVWVmVXr25ubjhz5ow0dPnw0Nzdu3dhZWWFJk2aoLi4WMrVA0FBQdi3bx/27NmDwYMHVzpeIiIiqoWepOnTp2PGjBlQqVQAgMjISHTo0KHca6ZNm4aPP/4Y3333HVq2bKk3mTkqKgrvvPMOnnnmGXh7e6NJkyZ614aFheH7779HcHBwpeK0tLTEW2+9hblz5z5R7HKaNm2KxYsXIzIyElqtFk2bNsWSJUvKvcbW1hZz587FxIkTYWFhgf79+0vHvL29sWvXLgwYMAA2NjZwd3fH6dOnpeNWVlbw9vbG/fv3pXlLREREVDkKIYQwdBDVadWqVcjJycHMmTMNHYrBaLVaBAQEYOHChejUqVPlLnZwAB788k4IjpP/D+cMyGNe5DEv8pgXecyLPM5JqmaDBg2CiYkJ1q1bZ+hQDObHH3/EvHnz0K9fv8oXSERERCSpU0XS7t27H9m3bds22dW6Fy5ciI4dO9ZGWLWqb9++6Nu3r6HDICIieurVqSJJzuDBgzl5uTIeWuNKp9EYLg4iIiIDq/NFElVOXp4aOl2dmqZGRERUJUbz7jYiIiIiY8IiiYiIiEgGiyTSY2trBdtGXKGbiIiIRRLpc3CA0tLS0FEQEREZHIskIiIiIhkskipp3Lhx2LRpk94+IQT69u2LESNGIDU1tdzrx48fj6ysLADAiBEj8NNPP8meN23aNKmtKVOmSGs9bdq0CRs2bAAAnD17Fnv27HmSxyEiIqIycAmASgoNDcX69esxbNgwaV9KSgqUSiX+85//PPalumvXrq3QfT777DPZ/Q/f9+zZszhw4AD8/Pwq1CYRERFVHHuSKqlv377IzMxERkaGtC8+Ph4hISF48803pZ6hLVu2YODAgQgMDIRKpZLO9/HxQXp6unTtoUOHEBYWhldffRXLli2T9pfVyxQTE4NFixbh1q1biI6OxqFDhxAYGIh58+bh66+/xuzZs6Vzc3Nz8corr+DevXvVngciIqK6jj1JlWRmZgaVSoW4uDh8/PHHUKvV2LdvH/bs2YNDhw5J5y1evBhJSUlo1qwZiouLUVpaKtteRkYGNm/ejKKiIgwdOhSdO3dGnz59HhuHjY0NwsPDceDAAURHRwMAbt++jUGDBiEyMhKNGjXCli1b4O/vj4YNG1bPwxMREdUjLJKqICwsDOPGjUNERASSkpLQpUsXPPfcc3rndOvWDVOmTEGfPn3Qu3dv2Nvby7YVFBQEU1NTmJqaws/PD0eOHKlQkSSnSZMm8PHxwc6dO/Haa69h27Zt0vylyrKzs67SdXUZcyKPeZHHvMhjXuQxL/IMnRcWSVXg7OyMZs2aITk5GXFxcRg5cuQj56xYsQKnT5/GkSNH8Oabb2LWrFno1atXjcf2xhtvIDIyEra2tmjXrh0cHByq1E5OTkH1BvaUs7OzZk5kMC/ymBd5zIs85kVebeRFqVTA1taq7OM1evc6LDQ0FDExMbh8+TL69u2rd0yr1eLKlSvo1KkTJkyYAC8vL5w9e1a2nV27dkGr1UKj0SApKQndunWrcAxWVlYoKND/B8jJyQlNmjTB/Pnz8frrr1f+wYiIiAgAi6Qq8/f3x8WLF+Hv7w8zMzO9YzqdDlOmTIFKpUJAQABycnIwZMgQ2Xbatm2LoUOHIjAwEL17967UUFv37t1x7949BAQEYN68edL+wYMHQ6lUVnnYjoiIiACFEIKvfK9jpk2bhjZt2mDcuHGVv9jBAbh8mV2/f8PucHnMizzmRR7zIo95kcfhNqpW2dnZGDBgADIzMzF8+HBDh0NERPRU48TtOqR58+b44YcfDB0GERFRncCeJCIiIiIZLJJI3+XL0Gk0ho6CiIjI4DjcRnry8tTQ6TiXn4iIiD1JRERERDJYJJEeG0sTQ4dARERkFFgkkR4lX4ZLREQEgEUSERERkSwWSUREREQyWCQZiaioKCxZskRv36hRoxAbG2ugiIiIiOo3FklGYurUqUhKSsKpU6cAAJs3b4ZCocCwYcOeqF2tVlsd4REREdU7XCfJSFhbW2Pu3LmIiorCypUrsXr1asTGxuKDDz7A9evXUVRUhEGDBmHixIkAgEWLFuHo0aMoKSmBjY0N5s+fjxdeeAFXr15FaGgoQkJCcOTIEbz22mtPXGgRERHVR+xJMiJeXl7o2rUrwsLC8P7772P69OkYMWIEtm/fjri4OCQnJ+PXX38FAIwfPx5xcXHYtWsX/P39sXTpUqmd27dv46WXXkJCQgILJCIioipiT5KRGTt2LJKSkuDn54eZM2ciPz9fOlZYWIiMjAx4eXkhOTkZsbGx0Gg0jwypmZubY+DAgVWOwc7OusrX1mXMizzmRR7zIo95kce8yDN0XlgkGRmlUgmFQgGdTgeFQoHt27ejQYMGeudcu3YNCxYswPbt22Fvb48TJ04gMjJSOt6wYUMoFIoqx5CTU1Dla+sqOztr5kUG8yKPeZHHvMhjXuTVRl6USgVsba3KPl6jd6cqs7Kywssvv4yvvvpK2nfjxg3k5ORArVajQYMGsLOzg06nw+bNmw0YKRERUd3EIsmILV26FBkZGVCpVFCpVJg8eTLu3r0LJycn+Pr6ws/PD4MHD0bLli0NHSoREVGdoxBC8JXvpIfdvo9id7g85kUe8yKPeZHHvMjjcBsRERGRkWKRRERERCSDRRLp0d27Z+gQiIiIjAKLJNJzS1Nq6BCIiIiMAoskIiIiIhkskoiIiIhksEgiPTaWJoYOgYiIyCiwSCI9yoYNDR0CERGRUWCRRERERCSDRRIRERGRDBZJRERERDLqfJG0fPlyzJw5U9r+6aef4OTkhAsXLkj73nrrLfz73//GokWLKt1+SkoKQkJCqiXW6mbMsRERERm7Ol8kdevWDUePHpW2jx49CldXV2lfaWkpjh8/jj59+uCTTz4xVJhERERkZOp8kdS5c2dcvXoVubm5AIBjx47hnXfeQUpKCgDgzJkzsLKyQmpqKsLDwwH81QMTGBiIGTNmQKVSISAgABkZGVKby5cvx6uvvorQ0FAcOHDgsTGsWLECvr6+CAwMRFBQEO7evQsAcHJyQnR0NAIDAzFgwAD88MMP0jWnTp3CiBEjEBISgpCQEL37HDx4EEOHDkVISAiGDBmCkydPVjk2IiIikmdq6ABqmoWFBTp16oSjR4+iZ8+euHfvHry9vTF//nwAf/UseXh4PHLdxYsXsWDBAsyZMwerV6/GqlWr8Pnnn2P//v3Yv38/duzYAQsLC7z77rvl3v/27dvYsGEDfvnlF1hYWECtVsPCwkI6rlQqsXPnTvzxxx8YNmwY3N3d0aBBA8ycORNfffUVmjVrhps3byIsLAzfffcdbt++jVWrVmHdunWwsrLChQsXMH78eBw4cKDSsZXFzs66StfVdcyLPOZFHvMij3mRx7zIM3Re6nyRBAAeHh5ISUlBo0aN8PLLL8PExAStW7fGhQsXcPToUfTv3/+Ra9q0aQMXFxcAgJubG3766ScAf/Uy+fn5oVGjRgCAsLAwrFq1qsx7W1tbo1WrVvj444/Ro0cP9O7dG1ZWVtLxwYMHAwDatm0LFxcXnDx5Eqamprh69SrGjx8vnadQKJCZmYm0tDRkZWVh+PDh0jGtVovc3NxKx1aWnJyCSl9T19nZWTMvMpgXecyLPOZFHvMirzbyolQqYGtrVebxelEkeXp6Yvbs2bC2tkbXrl0BAF27dsXhw4dx/PhxTJ8+HceOHdO7xszMTPquVCqh1WqrdG8TExNs3boVJ06cwJEjRxASEoKvv/4azs7OZV4jhICTkxM2btz4yLG0tDR4e3tj8eLFVYqHiIiIKqbOz0kC/pqXdO3aNezdu1caWnN3d8fGjRvRuHFj2NvbV7itbt26ISkpCRqNBqWlpYiLiyv3fLVajfz8fHh4eCA8PByOjo56v6x7cP3ly5dx5swZuLm5oXPnzsjMzMSRI0ek89LS0iCEgJeXF37++We9NtLS0qoUGxEREZWtXvQkmZubw9XVFdnZ2WjevDkA4KWXXkJ2djZ8fX0r1VafPn1w8uRJBAYGonHjxvDw8EB2dnaZ56vVarz//vu4f/8+hBBwcXHRG94rLS1FUFAQ7t27hzlz5sDW1hYAsGrVKixZsgTz589HSUkJ7O3tsWbNGjg4OGDJkiWYNm0a7t+/j5KSEnTp0gWdOnWqdGxERERUNoUQQhg6iPrKyckJJ06ckOYQGQuOjT+KcwbkMS/ymBd5zIs85kWeMcxJqhfDbUREMY/6xwAAH79JREFURESVVS+G22rDwYMHsWzZskf2f/jhh+jVq5fsNefPn6/psCpNd++eoUP4v/buPrymM93j+Dc7ESHhIkqaFJ3pSzIiNUFGEAmCaRqJOHpanUEZbQbVovXaqXYapr0Eba+ZXEJ1VGe0pq1pSQWtYSjTkNLmoETN9MRLIy9iE0Ka2ns/5w/XrNOMhWjzht/nn+61n2c961631b3vPGvttURERBoFFUm1pG/fvpcthq4np867GzoEERGRRkGn20RERERsqEgSERERsaEiSapp3dy7oUMQERFpFFQkSTWOZs0aOgQREZFGQUWSiIiIiA0VSd/Dhg0bGDp0KCkpKSQkJDB16tQ63+Yrr7xCQkICv/zlL6/YLyMjg/T0dADef/99Jk2aVOexiYiI3Ih0C4BrVFpaSlpaGqtXryY4OBhjDPn5+XW+3eXLl7N161YCAwPrfFsiIiKimaRrVlZWho+PD61atQLAy8uL8PBw4OJjRpYsWcL999/PgAED+Oijj6z1tm3bxtChQ0lOTmb06NEcOXIEuHizyQ0bNgDw2muv0b17d9zui/cqSkxMpKCggF/+8pdUVVUxevRo0tPTOXHiBKNGjWLYsGEMHjyY+fPn12cKREREbgqaSbpGP/nJT+jSpQv9+vUjOjqabt26kZKSQuvWrQEICAjgvffe47PPPmPKlCnce++9nDx5khkzZvDmm29y1113sWrVKqZNm8aqVavo1asXO3bs4L777mPnzp3cfffd7Nu3j5CQEM6fP8+Pf/xjVq5cSVhYGG+//Tb+/v5UVVWxZMkS/P39uXDhAo888gjbtm0jLi6ugbMjIiJy41CRdI0cDgeZmZkcOnSIXbt2sWnTJpYtW8batWuBi7M/AJGRkZSWllJVVcWePXv4yU9+wl133QXA/fffT1paGhUVFfTs2ZOlS5fy7bffUlxczCOPPEJOTg4hISFER0fbxuB2u5k/fz55eXkYYygrK+PgwYO1ViS1bduiVsa50Sgv9pQXe8qLPeXFnvJir6HzoiLpewoNDSU0NJQRI0aQmJjIp59+CkDTpk0B8Pa+eL8hl8t1xXE6dOiAx+Nh3bp1REZG0qtXL2bMmMFtt91Gr169bNdZvnw5Z86cYdWqVTRt2pRnn32WqqqqWts3PY36UnpKtz3lxZ7yYk95sae82KuPvDgcXrRpE3D59jrd+g2opKSEvLw8a7m4uBin00n79u0vu05kZCQHDx7kq6++AmD16tWEh4cTEHDxH6Znz55kZGTQu3dvgoODOX36NP/4xz8uWySdPXuWtm3b0rRpU0pKSti8eXMt7qGIiIiAZpKumcvlIiMjg8LCQvz8/PB4PEyZMsW6eNtOYGAg8+fPZ9q0abhcLgIDA1mwYIHV3qtXL9577z169uwJQPfu3dmxYwdBQUG2440aNYrJkyeTlJREUFDQZYspERER+f68jDGmoYOQxkXTvpfSdLg95cWe8mJPebGnvNjT6TYRERGRRkpFkoiIiIgNFUkiIiIiNlQkSTWeysqGDkFERKRRUJEk1Zw6727oEERERBoFFUkiIiIiNlQkiYiIiNhQkSTVtG7u3dAhiIiINAoqkqQaR7NmDR2CiIhIo6AiSURERMSGiiQRERERG43yAbcbNmzg1VdfxRhDVVUVnTt35qWXXmrosK5ZYWEhaWlpFBUVAdCkSRPmzZtHaGjoNY+VkpLCO++8g5+fX22HKSIiIjYaXZFUWlpKWloaq1evJjg4GGMM+fn5DR3W95KWlkZcXBwjR44EoKSkBB+fa0u5y+XCx8eHrKysughRRERELqPRFUllZWX4+PjQqlUrALy8vAgPDwdgz549LFy4kHPnzgEwadIk+vXrh8vlYty4cZw6dYqqqiq6dOlCWloavr6+fP7558ydOxePx4PL5WLChAkkJSVRVlbGb3/7W44ePQrAI488wtChQwGIj48nJSWFnJwcTpw4wdixYxk5ciQej4c5c+awc+dOfH19ad68OW+//fZl96W4uJigoCBr+buvZ82ahY+PD//61784deoUP/vZz3juuefw9fVl1qxZeHt7U1BQwLlz58jKyiIsLIzPP/8cf3//y8YHsHv3btLS0gCIjo5m8+bNvPrqq99r9kpEROSmZhoZt9ttJkyYYHr06GGeeOIJs3z5cuN0Ok15eblJSUkxJSUlxhhjSkpKTGxsrCkvLzcej8c4nU5jjDEej8dMnz7drFy50hhjzPjx483atWuttvLycmOMMZMnTzavvPKKNVZMTIz58ssvjTHG9O/f38ybN88YY8yxY8dMZGSkqaioMPv37zcJCQnG7XYbY4w5ffr0FfclKyvLREZGmhEjRpj58+ebPXv2WG0zZ840SUlJpqKiwly4cMH86le/MitWrLDa/uu//sucO3fO6h8aGmoqKiquGF9VVZWJjY01u3btMsYYs3HjRhMaGmrtl4iIiNRco5tJcjgcZGZmcujQIXbt2sWmTZtYtmwZM2bM4OuvvyY1NdXq6+XlxZEjRwgPD+f1119n27ZteDweysvLrWt3oqOjWbx4MUePHiUmJoaf/vSnAOzYsYNZs2YB0K5dO/r27Utubq4145KYmAhA+/btadmyJcXFxXTo0AGXy8UzzzxDdHQ0/fv3v+K+DBkyhNjYWHbs2MHu3bsZPXo0c+fOJSkpydqGv78/AEOHDmXjxo3WjFBCQgLNmze/7Nh28V24cAE/Pz+ioqIAGDRoEC1btryG7F904sTZa17nRte2bQvlxYbyYk95sae82FNe7NVHXhwOL9q0Cbhse6Mrkv4tNDSU0NBQRowYQWJiIsYYwsLCeOutty7pu2bNGj777DPeeustAgICWLJkCYcPHwZgzJgxxMfHk5OTw9y5c4mJieHJJ5+86vabNm1qvfb29sbtdtOiRQvWrVtHbm4uOTk5LFy4kNWrV9O2bdvLjtO6dWsSExNJTEzk1ltvJTs72yqSruRKBdLl4hMREZHa0+huAVBSUkJeXp61XFxcjNPp5K677uLIkSPs3LnTatu7dy/GGM6ePUvr1q0JCAjg7NmzZGdnW30KCgro2LEjDz30EA8//DD79u0DoFevXrz77rsAnDhxgo8//piePXteMTan00llZSWxsbFMmzaNFi1acOzYscv237p1K1VVVQC43W6+/PJL2rdvb7V/+OGHnD9/HpfLRVZW1lW3fzV33HEHlZWVfPbZZwBs2rSJM2fO/KAxRUREblaNbibJ5XKRkZFBYWEhfn5+eDwepkyZQnh4OJmZmSxYsIAXX3yRCxcu0KFDB5YsWcLQoUPZvHkzCQkJtGnThu7du1vFyYoVK8jNzaVJkyb4+voye/ZsAGbPns1zzz1HcnIyANOmTePuu+++YmxFRUU8++yzuFwu3G43cXFxREZGXrZ/bm4u6enp+Pj44Ha7iYiIYPLkyVb7Pffcw9ixY3E6nfTo0YMHH3zwB+XO19eXl156ieeffx6AHj160KZNG1q0aPGDxhUREbkZeRljTEMHcTOaNWsWERER1jVItaWiooKAgIvnV3fu3MnTTz/N5s2bcThqPmmoc+OX0jUD9pQXe8qLPeXFnvJiT9ckSa3buHEjb7zxBsYYfH19Wbhw4TUVSCIiInKRZpJ+oPz8fOtXct81cuRIHnjggQaI6IfTXzSX0l969pQXe8qLPeXFnvJiTzNJN4BOnTrdUHfD9lRWNnQIIiIijYLOw0g1p87rVgIiIiKgIklERETElookqaZ1c++GDkFERKRRUJEk1TiaNWvoEERERBoFFUkiIiIiNlQkiYiIiNhQkSQiIiJio17uk7RhwwZeffVVjDFUVVXRuXNnXnrppfrYdK0qLCwkLS2NoqIiAJo0acK8efMIDQ1t4MhERESkttV5kVRaWkpaWhqrV68mODgYYwz5+fl1vdk6kZaWRlxcnPW8tZKSEnx8Gv/9ON1uN97e+tWaiIjItajzb/iysjJ8fHxo1aoVAF5eXoSHhwOwZ88eFi5cyLlz5wCYNGkS/fr1w+VyMW7cOE6dOkVVVRVdunQhLS0NX19fPv/8c+bOnYvH48HlcjFhwgSSkpIoKyvjt7/9LUePHgXgkUceYejQoQDEx8eTkpJCTk4OJ06cYOzYsYwcORKPx8OcOXPYuXMnvr6+NG/enLfffvuy+1JcXExQUJC1/N3Xo0aNYuzYsfTv3/+S5VGjRtG5c2f27t1LYWEhDz/8MEFBQbz55puUlpYyffp07rvvPgDCwsKYMmUKmzZt4vTp0/zud78jJyeH7du343K5+P3vf8+dd94JwOrVq1m5ciVut5uAgACef/557rjjDt5//30++OAD/P39OXLkCAsWLKBTp0618u8pIiJy0zB1zO12mwkTJpgePXqYJ554wixfvtw4nU5TXl5uUlJSTElJiTHGmJKSEhMbG2vKy8uNx+MxTqfTGGOMx+Mx06dPNytXrjTGGDN+/Hizdu1aq628vNwYY8zkyZPNK6+8Yo0VExNjvvzyS2OMMf379zfz5s0zxhhz7NgxExkZaSoqKsz+/ftNQkKCcbvdxhhjTp8+fcV9ycrKMpGRkWbEiBFm/vz5Zs+ePVbbyJEjzd///nfb5ZEjR5rJkycbt9ttiouLTZcuXczLL79sjDFmz549JjY21lovNDTUvPnmm8YYY9avX28iIyOtcZYuXWqmTp1qjDFm165dJjU11VRVVRljjNm6dasZPny4McaY9957z0RGRpojR45c/R9IREREbNX5TJLD4SAzM5NDhw6xa9cuNm3axLJly5gxYwZff/01qampVl8vLy+OHDlCeHg4r7/+Otu2bcPj8VBeXo6fnx8A0dHRLF68mKNHjxITE8NPf/pTAHbs2GE9aLZdu3b07duX3Nxc63qhxMREANq3b0/Lli0pLi6mQ4cOuFwunnnmGaKjo61ZoMsZMmQIsbGx7Nixg927dzN69Gjmzp1LUlLSVfOQkJCAw+EgKCiIVq1aMXDgQAA6d+5MSUkJVVVVNG3aFMCaVercuTOAFVdERAR/+9vfAPj73//OwYMHrYfoGmM4c+aMtb1u3brRsWPHq8ZlRw9avJQeQGlPebGnvNhTXuwpL/ZuqgfchoaGEhoayogRI0hMTMQYQ1hYGG+99dYlfdesWcNnn33GW2+9RUBAAEuWLOHw4cMAjBkzhvj4eHJycpg7dy4xMTE8+eSTV93+vwsQAG9vb9xuNy1atGDdunXk5uaSk5PDwoULWb16NW3btr3sOK1btyYxMZHExERuvfVWsrOzSUpKwtvbG4/HY/Wrqqq64vb/vfzva4VcLpf13r//63A48PX1tdZzOBy4XC7gYlF0//33M3nyZNs4/f39r5oTERERubw6vwVASUkJeXl51nJxcTFOp5O77rqLI0eOsHPnTqtt7969GGM4e/YsrVu3JiAggLNnz5KdnW31KSgooGPHjjz00EM8/PDD7Nu3D4BevXrx7rvvAnDixAk+/vhjevbsecXYnE4nlZWVxMbGMm3aNFq0aMGxY8cu23/r1q1W8eN2u/nyyy9p3749AB07drRi+de//lXnF6fHx8eTlZVFcXGxFc8XX3xRp9sUERG5mdT5TJLL5SIjI4PCwkL8/PzweDxMmTKF8PBwMjMzWbBgAS+++CIXLlygQ4cOLFmyhKFDh7J582YSEhJo06YN3bt3t4qTFStWkJubS5MmTfD19WX27NkAzJ49m+eee47k5GQApk2bxt13333F2IqKinj22WdxuVy43W7i4uKIjIy8bP/c3FzS09Px8fHB7XYTERFhzeSkpqYyefJkNm/eTHh4uHVxel352c9+xpQpU5gwYQJut5sLFy6QkJBAREREnW5XRETkZuFljDENHYQ0Ljo3fildM2BPebGnvNhTXuwpL/YawzVJuuO2iIiIiI3GfyfEepafn2/9Su67Ro4caf2S7Ebmqaxs6BBEREQaBRVJ/6FTp05kZWU1dBgN5tR5d0OHICIi0ijodJuIiIiIDRVJIiIiIjZUJImIiIjYUJEkIiIiYkNFkoiIiIgNFUkiIiIiNlQkiYiIiNhQkSQiIiJiQ0WSiIiIiA0VSSIiIiI2VCSJiIiI2FCRJCIiImJDD7iVahwOr4YOodFSbuwpL/aUF3vKiz3lxV5d5+Vq43sZY0ydRiAiIiJyHdLpNhEREREbKpJEREREbKhIEhEREbGhIklERETEhookERERERsqkkRERERsqEgSERERsaEiSURERMSGiiQRERERGyqSbgIFBQUMHz6ce++9l+HDh3P48OFL+rjdbtLS0hg4cCCDBg1i1apVNWq7nv3QvGRkZNCrVy9SUlJISUkhLS2tHqOvOzXJyz/+8Q+GDRtGREQE6enp1dpu5uPlSnm5UY8XqFluFi1axODBg0lOTmbYsGFs377daqusrGTKlCkMGjSIhIQEtmzZUo/R150fmpdZs2YRFxdnHTOLFy+ux+jrTk3y8t5775GcnExKSgrJycn8+c9/ttrq9TPGyA1v1KhRZs2aNcYYY9asWWNGjRp1SZ/Vq1ebsWPHGrfbbU6ePGliY2PNsWPHrtp2PfuhefnDH/5g5s2bV68x14ea5OXw4cPmwIED5uWXX74kBzfz8XKlvNyox4sxNcvNtm3bzPnz540xxuTn55vu3bubyspKY4wxGRkZ5plnnjHGGFNQUGB69+5tKioq6in6uvND8zJz5kyzYsWK+gu4ntQkL2fPnjUej8d63a9fP5Ofn2+Mqd/PGM0k3eBOnjzJgQMHSEpKAiApKYkDBw7gdDqr9Vu/fj0PPPAADoeDwMBABg4cyIcffnjVtutVbeTlRlTTvNx+++106tQJH59Ln5F9I+asNvJyo6ppbmJjY2nWrBkAYWFhGGM4ffo0ABs2bGD48OEA/OhHPyIiIoJt27bV417UvtrIy42opnkJCAjAy+viw2e/+eYbLly4YC3X52eMiqQbXFFREUFBQXh7ewPg7e1Nu3btKCoquqRfSEiItRwcHExxcfFV265XtZEXgHXr1pGcnMzYsWPJy8urn+DrUE3zcrUxbtbj5WputOMFvl9u1qxZQ8eOHbn11lsBOH78OLfddpvVfrMeM/+ZF4Dly5eTnJzMY489xldffVXncde1a8nL5s2bGTx4MP379+fRRx8lLCzMGqO+PmNunj93RGrZQw89xPjx42nSpAmffPIJjz32GOvXr6d169YNHZo0QjpeLvr000/5/e9/z+uvv97QoTQqdnl58sknadu2LQ6HgzVr1vDoo4+yadMmq8C40Q0YMIABAwZw/PhxJk6cSFxcHHfccUe9xqCZpBtccHAwJSUluN1u4OIFb6WlpQQHB1/S7/jx49ZyUVGR9dfMldquV7WRl7Zt29KkSRMAYmJiCA4O5p///Gc97UHdqGlerjbGzXq8XMmNeLzAteUmLy+P6dOns2jRompfdiEhIRQWFlrLN9sxc7m8BAUF4XBc/JoeOnQo58+fv+5n2L7P/0shISHcc889bN261Rqjvj5jVCTd4Nq0aUOnTp3Izs4GIDs7m06dOhEYGFitX0JCAqtWrcLj8eB0Otm0aRP33nvvVduuV7WRl5KSEqtffn4+hYWF/PjHP66/nagDNc3LldzMx8uV3IjHC9Q8N3v37uXJJ5/kD3/4A507d67WlpCQwDvvvAPA4cOH2bdvH7GxsfWzA3WkNvLy3WNm+/btOBwOgoKC6j74OlTTvHz31KLT6SQ3N5fQ0FCgfj9jvIwxpk5Glkbjq6++YtasWZw5c4aWLVuSnp7OHXfcQWpqKpMmTeKee+7B7XYzZ84cPvnkEwBSU1OtCymv1HY9+6F5mTlzJvv378fhcNCkSRMmTZpE3759G3KXakVN8rJ7926eeuopKioqMMbQokULXnjhBWJjY2/q4+VKeblRjxeoWW7uv/9+CgsLq33Jz58/n7CwMM6fP8+sWbPIz8/H4XAwffp0Bg4c2IB7VDt+aF7GjBnDyZMn8fLyIiAggBkzZhAZGdmAe1Q7apKXF198kU8++QQfHx+MMTzwwAOMGjUKqN/vJBVJIiIiIjZ0uk1ERETEhookERERERsqkkRERERsqEgSERERsaEiSURERMSGiiQRueGMGjXqez8Z/Pjx43Tt2tW62Z2I3LxUJIlIoxQfH0+XLl3o2rUrMTExzJo1i3PnztXJdnJycqzlkJAQ8vLyav3RD++//z6/+MUvanXM7ys3N5e4uLiGDkOk0VORJCKN1pIlS8jLy2PNmjUcOHCApUuXNnRI1z2Xy9XQIYhcN1QkiUij17ZtW/r06UN+fr713v/8z//w0EMPERUVxZAhQ8jNzbVd9+jRozz88MNER0cTHR3N1KlTOXPmDADTp0/n+PHjjB8/nq5du/Laa6/x9ddfExYWhsvlYv369QwbNqzaeG+88Qbjx48H4NtvvyU9PZ1+/frRu3dvnnvuOb755psa7VN8fDx//OMfSU5OJjIykt/85jeUlZXx6KOP0rVrV8aMGUN5eTmAFdM777xDnz596NOnD8uWLbPG+vbbb3nhhResthdeeIFvv/0W+P9Zo6VLlxITE8NTTz1FamoqpaWldO3ala5du1JSUsLevXsZPnw4UVFR9OnThzlz5lhjAISFhfGXv/yFn//850RFRZGWlsZ370X87rvvct9999G1a1cSExPZv38/cPHRGk888QQ9e/YkPj6eP//5zzXKj0hjoCJJRBq94uJitm/fTseOHYGLX7zjxo1jwoQJfPrpp8ycOZNJkybhdDovWdcYw7hx49i+fTsbNmyguLiYjIwMABYsWEBISIg1Y5Wamlpt3f79+1NQUMDhw4et99auXUtycjIACxcupKCggDVr1rBx40ZKS0tZtGhRjfdr48aNLF++nI8++ogtW7aQmprKU089xc6dO/F4PKxYsaJa/9zcXDZu3MiyZct47bXXrNOEixcvZs+ePWRlZfHBBx+wb98+MjMzrfXKysooLy9ny5YtzJ8/n9dee4127dqRl5dHXl6e9SDVp59+mp07d/L222+zY8cOVq5cWW37W7du5a9//SsffPABGzZsYPv27QBs2LCBjIwM0tPT+fzzz1m8eDGtWrXC4/EwYcIEwsLC2LZtG3/605/405/+ZK0n0tipSBKRRmvixIl07dqVvn37EhgYyKRJkwDIysoiLi6Ovn374nA4iImJISIigo8//viSMW6//XZiYmLw9fUlMDCQX/3qV+zatatG22/WrBkDBgywHsZ5+PBh/vd//5f4+HiMMbz77rv85je/oVWrVgQEBDBu3DjWrVtX4/0bOXIkt9xyC0FBQURFRdGlSxfCw8Np2rQpgwYN4sCBA5fko3nz5oSFhTFs2DArrrVr1zJx4kTatGlDYGAgEydO5IMPPrDWczgcTJo0CV9fX/z8/GxjiYiIIDIyEh8fH9q3b8/w4cMvyVNqaiotW7YkJCSE6OhoDh48CMBf//pXHn30Ubp06YKXlxe33347t912G/v27cPpdPL444/j6+tLhw4dePDBB1m/fn2NcyTSkHwaOgARkctZtGgRvXv35tNPP2Xq1KmcOnWKli1bcvz4cT788EO2bNli9XW5XERHR18yRllZGS+88AK7d+/m3LlzGGNo2bJljWNITk5m3rx5PP7442RnZzNw4ECaNWvGyZMnqaysrHY6zhiDx+Op8di33HKL9bpp06bVlv38/Dh//ny1/sHBwdbr2267jUOHDgFQWlpKSEiI1RYSEkJpaam13Lp1a5o2bXrFWAoKCpg3bx5ffPEFlZWVuN3uS55K37ZtW+t1s2bNrAvpi4qKrFm+7yosLKS0tJSoqCjrPbfbXW1ZpDFTkSQijV6PHj0YNmwY6enpZGZmEhwcTEpKCr/73e+uuu7LL7+Ml5cXa9eupVWrVmzatIk5c+bUeNu9e/fG6XSSn59PdnY2Tz/9NHCx8PDz82PdunXVnuBel4qKirjzzjuBi7cqaNeuHQDt2rXj+PHj3H333Va/f7cBeHl5VRvnP5cBnn/+ecLDw3nppZcICAjgjTfe4KOPPqpRXMHBwRw9etT2/fbt27Nx48aa7aBII6PTbSJyXRg9ejQ5OTkcPHiQIUOGsGXLFrZv347b7aaqqorc3FyKi4svWe/cuXM0b96cFi1aUFJSwh//+Mdq7bfccgvHjh277HabNGlCQkIC8+fPp7y8nJiYGODiKawHHniAF198kZMnTwIXr5Wqy+ttMjMzqays5J///Cfvv/8+iYmJAAwePJjFixfjdDpxOp0sWrTIum7KTps2bTh9+jRnz5613jt37hz+/v74+/vz1Vdf8Ze//KXGcf33f/83r7/+Ol988QXGGI4cOUJhYSFdunTB39+fpUuX8s033+B2uzl06BB79+79/kkQqUcqkkTkuhAYGEhKSgqLFi0iODiYzMxMXn31VXr16kXfvn1ZtmyZ7amuxx9/nAMHDhAVFcWvf/1rfv7zn1dr//Wvf83ixYuJioqq9oux70pOTiYnJ4eEhAR8fP5/An769OncfvvtPPjgg3Tr1o0xY8ZQUFBQuzv+HT169GDQoEGMGTOGsWPH0qdPHwAee+wxIiIiGDJkCEOGDKFz58489thjlx3nzjvvZPDgwQwcOJCoqChKSkqYOXMm2dnZdOvWjWeffdYqwGrivvvuY/z48UydOpVu3boxceJEysvL8fb2ZsmSJRw8eJABAwbQs2dPZs+eTUVFxQ/OhUh98DLf/Q2niIg0Ol9//TUDBgxg//791Yo0EalbmkkSERERsaEiSURERMSGTreJiIiI2NBMkoiIiIgNFUkiIiIiNlQkiYiIiNhQkSQiIiJiQ0WSiIiIiA0VSSIiIiI2/g+Yf2nJ+0C5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C:\Users\Anas\Downloads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676" y="977463"/>
            <a:ext cx="4172607" cy="2732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77095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Feature</a:t>
            </a:r>
            <a:r>
              <a:rPr sz="2800" b="1" u="sng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importance</a:t>
            </a:r>
            <a:r>
              <a:rPr sz="2800" b="1" u="sng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with</a:t>
            </a:r>
            <a:r>
              <a:rPr sz="2800" b="1" u="sng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CC0000"/>
                </a:solidFill>
                <a:latin typeface="Arial"/>
                <a:cs typeface="Arial"/>
              </a:rPr>
              <a:t>XGBoost</a:t>
            </a:r>
            <a:r>
              <a:rPr sz="2800" b="1" u="sng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2800" b="1" u="sng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Grid </a:t>
            </a:r>
            <a:r>
              <a:rPr sz="2800" b="1" u="sng" spc="-7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CC0000"/>
                </a:solidFill>
                <a:latin typeface="Arial"/>
                <a:cs typeface="Arial"/>
              </a:rPr>
              <a:t>Search-cv</a:t>
            </a:r>
            <a:endParaRPr sz="2800" u="sng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425" y="1442743"/>
            <a:ext cx="488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Winter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season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relevant</a:t>
            </a:r>
            <a:r>
              <a:rPr sz="18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feature</a:t>
            </a:r>
            <a:r>
              <a:rPr sz="18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here.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244" name="AutoShape 4" descr="data:image/png;base64,iVBORw0KGgoAAAANSUhEUgAAAkkAAAGJCAYAAACegKcdAAAABHNCSVQICAgIfAhkiAAAAAlwSFlzAAALEgAACxIB0t1+/AAAADh0RVh0U29mdHdhcmUAbWF0cGxvdGxpYiB2ZXJzaW9uMy4yLjIsIGh0dHA6Ly9tYXRwbG90bGliLm9yZy+WH4yJAAAgAElEQVR4nOzde3TNV97H8fdJIlESFRqqRV0T0g6pIpRQqSFCJILSYihD9YZW2rqVKlW31jPUpVXD87QuRYSmaC1mKjODuLWYjkubupeIRMlJKsnJ2c8fnZ6RcURIyOV8Xmv91jq/297f79HWt3vv8/tZjDEGEREREcnDrbgDEBERESmJVCSJiIiIOKEiSURERMQJFUkiIiIiTqhIEhEREXFCRZKIiIiIEyqSRERERJxQkSQiJVpoaChNmjTh0UcfdWzJycmFbnPHjh1FFOHNzZs3j5iYmLvWX37WrVvH008/XdxhiJQKHsUdgIjIzSxatIjHH3+8uMNwsNlseHiUvv982my24g5BpFTRSJKIlErp6emMGzeOtm3bEhISwpw5c8jNzQXg1KlT/OEPfyA4OJjg4GBGjx7NlStXAHjttdf46aefGD58OI8++iiLFy8mMTGRdu3a5Wn/2tGmefPmMWLECGJiYmjWrBlxcXH59n8zAQEBLF++nE6dOvHoo4/yP//zP5w6dYq+ffvSrFkzRo4cSXZ2NoAjtkWLFhEcHExoaCiff/55nu/h9ddfp1WrVnTo0IEFCxZgt9uBX0eN+vbty7Rp0wgODuaVV15h0qRJfPvttzz66KM0b94cgK+//pqoqCiaNWtG+/btmTdvnqP9M2fOEBAQQFxcHE888QTBwcEsXLjQcT43N5dFixbRsWNHHn30UaKjozl37hwASUlJPPvss7Rs2ZLOnTuzadOmgv8Bi5QApe9/hUREgDFjxlC1alW2bNnCL7/8wnPPPUeNGjXo27cvxhiee+45WrRogdVq5eWXX2bevHmMHz+eWbNmsW/fPqZOneoYnUpMTLxpf9u2beNPf/oTM2fOJDs7m9GjR9+w/4L4+9//zrp16zh37hw9evTgm2++YdasWVSuXJk+ffqwceNGevToAcDFixe5dOkSf/vb3/j2228ZNmwYjzzyCPXq1WPKlCmkp6ezdetWfv75Z4YMGYKfnx+9e/cG4ODBg3Tt2pV//OMf2Gw2Nm3axJo1a1i5cqUjlnvuuYcZM2bQsGFDjh07xuDBg2ncuDEdO3Z0XLNv3z6+/PJLTpw4Qa9evejUqRP169dn6dKlbNy4kY8++oi6dety9OhRypcvT2ZmJoMHD2bEiBEsXryYY8eO8eyzz+Lv70+DBg0K/OcsUpw0kiQiJd6LL75I8+bNad68OS+88AIXL15k+/btjBs3jgoVKlC1alUGDRrExo0bAXjooYdo06YNnp6eVKlShWeffZY9e/YUKoagoCA6duyIm5sbVqs13/4L4o9//CPe3t40bNgQf39/2rRpQ61atfDx8aFdu3b861//ynP9yJEj8fT0pGXLlrRv357NmzeTm5vLpk2bGD16NN7e3tSsWZNnn302z0hTtWrVGDBgAB4eHpQvX95pLMHBwQQEBODm5kajRo3o2rUru3fvznPNSy+9RPny5WnUqBGNGjXiyJEjAKxZs4aRI0dSr149LBYLjRo1wtfXl6+//poHH3yQnj174uHhQWBgIJ07d+bLL78s8HckUtw0kiQiJd78+fPzrEk6ePAgNpuNtm3bOo7Z7XZq1KgB/Dry8s4777B3714yMjIwxlCpUqVCxXD//fc7Pv/000/59l8Q9913n+Ozl5fXdfsXL1507FeqVIkKFSo49h944AEuXLjApUuXyMnJ4YEHHshz7tqF7dfGfSMHDhxg9uzZfP/99+Tk5JCdnU1YWNgN473nnnvIzMwE4Pz589SuXfu6Ns+ePcvBgwcdU3rw69Rc9+7dbxqPSEmhIklESp37778fT09Pdu3a5XQB9fvvv4/FYiE+Pp7KlSuzdetW3n777Ru2d88993D16lXHfm5uLmlpaXmusVgsBe6/qF25coXMzExHoXTu3DkaNmyIr68v5cqV46effnJMYZ07d47q1as7jdvZPsDo0aPp378/H3/8MV5eXrzzzjtcunSpQLHdf//9nDp1Cn9//zzHa9SoQYsWLVi6dOkt5SpSkmi6TURKnWrVqtGmTRumT5+O1WrFbrdz6tQpxxRRRkYGFSpUwMfHh+TkZD7++OM89993332cPn3asV+3bl2ysrL4+uuvycnJYeHChY6F07fT/50wb948srOz2bt3L19//TVhYWG4u7sTFhbGnDlzsFqtnD17lqVLl+Y7WlO1alWSk5Pz5JeRkcG9996Ll5cXBw8e5IsvvihwXL179+ZPf/oTJ06cwBjDkSNHuHTpEk888QQnTpxg/fr15OTkkJOTw8GDB0lKSirU9yByN6lIEpFSaebMmeTk5BAeHk6LFi0YMWIEKSkpwK/rZ/71r3/RvHlzhg0bRqdOnfLcO2zYMBYuXEjz5s1ZsmQJPj4+TJo0iQkTJtCuXTvuueeem05T5dd/UbvvvvuoVKkSISEhxMTE8NZbb1G/fn0A3nzzTe655x46duzIM888Q7du3ejZs+cN22rVqhUNGjSgbdu2BAcHAzBp0iTmzp3Lo48+yvz58+nSpUuBY3v22Wfp0qULgwcPplmzZowfP56srCy8vb1ZsmQJmzZtIiQkhLZt2zJ79ux8i0+RksZijDHFHYSIiDiXmJjIa6+9RkJCQnGHIuJyNJIkIiIi4oSKJBEREREnNN0mIiIi4oRGkkREREScUJEkIiIi4oSKJBEREREn9MRtyePSpQzs9rK9TK1qVW9SU63FHcYd5wp5ukKO4Bp5ukKO4Bp5lqYc3dws+PpWvOF5FUmSh91uynyRBLhEjuAaebpCjuAaebpCjuAaeZaVHDXdJiIiIuKEiiQRERERJ1QkiYiIiDihIklERETECRVJIiIiIk6oSBIRERFxQkWSiIiIiBMqkkREREScUJEkIiIi4oSKJBEREREnVCSJiIiIOKEiSURERMQJizGmbLyFTkRERMo0e2YmqRm5Rdaem5uFqlW9b3jeo8h6krKhTh04ebK4oxAREbmOmzGQkX73+rtrPYmIiIiUIiqSRERERJwocUXS5s2biYqKIjIykrCwMEaPHl3cId2ykydP8uijj2Kz2QAwxtC6dWtmzJjhuObLL7/kmWeeASAyMpKrV6/etN1ly5aRmpp6Z4IWERGRPErUmqQLFy4wefJk4uLiqFGjBsYYDh8+XNxh3bKHHnqISpUq8d1339G0aVN++OEHHnzwQfbu3eu4Zvfu3bRs2RKADRs2FKjd//u//+Pxxx+natWqtxSPzWbDw6NE/VGLiIiUeCXqb86LFy/i4eFB5cqVAbBYLAQGBgJw4MABZs+eTUZGBgAjRozgiSeewGaz8dxzz3Hp0iWysrJo0qQJkydPxtPTk/379zNlyhTsdjs2m43nn3+ebt26cfHiRSZNmsSpU6cAGDJkCFFRUQCEhoYSGRnJjh07SElJYfDgwfTv3x+73c7bb7/Nrl278PT0pEKFCqxateqGubRs2ZLExESaNm3K7t276dSpE5s2bcJqteLt7c3u3bsZP348AAEBAezfv5+KFSvesP+FCxdy4cIFRowYgZeXF++99x61a9dmzpw57Nmzh+zsbAICAnjrrbeoWLEiY8aMwd3dnePHj5ORkVHgQkxERET+zZQgubm55vnnnzctW7Y0L7/8slm6dKlJS0szly9fNpGRkSY5OdkYY0xycrIJCQkxly9fNna73aSlpRljjLHb7ea1114zK1asMMYYM3z4cBMfH+84d/nyZWOMMSNHjjRz5sxxtNWmTRtz9OhRY4wxHTp0MNOnTzfGGHP69GkTFBRkrFar+e6770xYWJjJzc01xhjz888/55vLmjVrzJAhQ4wxxowYMcLs37/fvPXWW+avf/2rSU1NNb/73e/ML7/8Yowxxt/f31it1nz7/+3cb3EaY8z8+fPN/PnzHfszZ84077//vjHGmDfeeMP06NHDZGRk3MofgTEPPWQMaNOmTZs2bSVvu8tK1EiSm5sbCxYs4NixY+zZs4etW7eyZMkSXn/9dc6cOcPQoUMd11osFk6ePElgYCB//vOfSUhIwG63c/nyZcqXLw9AcHAwCxcu5NSpU7Rp04amTZsCsHPnTsaMGQNAtWrVaN++PYmJifj7+wMQHh4OQM2aNalUqRLnz5+nVq1a2Gw2xo8fT3BwMB06dMg3l+DgYKZNm4bNZuO7777jd7/7HefOnSMxMZGrV6/SpEkTR5z/zVn/9evXv+66v/zlL1itVr766isAsrOzadSokeN8WFgYFSpUuPkXLyIiUkqkpBTdIwBK5XOS/P398ff3p1+/foSHh2OMISAggOXLl1937fr169m3bx/Lly/H29ubRYsWceLECQAGDRpEaGgoO3bsYMqUKbRp04ZXXnnlpv17eXk5Pru7u5Obm4uPjw8bN24kMTGRHTt2MHv2bOLi4vDz83PaRq1atbj33nuJj4+ndu3aeHh40KJFC/785z+TlZXlWI9U0P6dMcYwadIkWrdu7fS8CiQREZHbV6J+3ZacnMw333zj2D9//jxpaWk0aNCAkydPsmvXLse5gwcPYowhPT0dX19fvL29SU9P54svvnBcc/z4cWrXrk3fvn35wx/+wKFDhwBo3bo1q1evBiAlJYXt27fTqlWrfGNLS0vjl19+ISQkhJiYGHx8fDh9+nS+97Rs2ZJFixY5CiI/Pz8yMzPZvn07wcHBt/blABUrViQ9/T8VdGhoKMuWLXP8Ms5qtZKUlHTL7YqIiMj1StRIks1mY968eZw9e5by5ctjt9sZNWoUgYGBLFiwgFmzZjFt2jRycnKoVasWixYtIioqim3bthEWFkbVqlV57LHHyMrKAuCTTz4hMTGRcuXK4enpyYQJEwCYMGECEydOJCIiAoCYmBgaNmyYb2znzp3jzTffxGazkZubS7t27QgKCsr3nuDgYNavX0+LFi0cx5o1a8aGDRtueq8zf/jDHxg3bhzly5fnvffeY9iwYXzwwQf06tULi8WCxWLhpZdecjo1JyIiIrdG726TvPRaEhERKamMuatrkkrUdJuIiIhISVGipttKm8OHDzt+JXet/v3707t372KISERERIqKpttERESkVLBnZpKa4fwX37ejVD4CQIpPaqoVu71s181+fj5FOqddUrlCnq6QI7hGnq6QI7hGnmUpR61JEhEREXFCRZKIiIiIE1qTJCIiIiVCUa85uhmtSZJbo+ckiYhIMXEzBjJKznomTbeJiIiIOKEiSURERMSJmxZJoaGhhIWFERkZSWRkJNOmTSvSAM6cOcNnn32W59jQoUM5depUodqNjIx0vPi1KCUmJtK0aVOioqLo2rUrXbt25d133+Xy5ctF2o8xhkGDBrFixQrHsezsbLp27cr27duLtC8RERG5XoHWJM2dOxd/f/87EsDZs2f57LPP6NOnj+PY4sWLC93uhg0bCt3GjdSvX59169YBYLVamT59OoMGDWLt2rW4u7sXSR8Wi4V33nmHvn370q5dO2rWrMm8efMICgqiffv2RdKHiIiI3NgtT7etW7eOESNGON1ft24dgwcPZtSoUXTt2pW+ffuSkpLiuPbDDz8kIiKC7t2707dvX+x2O2+//TZJSUlERkY62gkNDeXYsWMAnDx5koEDBxIREUGPHj1ISEhwtBcQEMCiRYvo2bMnTz75JF999VWecxkZGY72/vSnP9GnTx9CQ0P59NNPHdft3buXiIgIIiIimDp1Kh06dHD0XRDe3t5MmjSJS5cu8be//Q2AGTNm0LNnT7p3787AgQM5e/YsAJMnT+bjjz923Puvf/2Lzp07c6MfGD744IOMGDGCcePGcfDgQTZv3szYsWP58ccf+eMf/+joIzY2FoBffvmFESNGEB4eTvfu3Rk5cmSB8xAREZH/Ym6iQ4cOpnPnzqZ79+6me/fuZuXKlebll192nI+NjXXsx8bGmubNm5uffvrJGGPM+PHjzfvvv2+MMWbdunXmqaeeMunp6cYYY9LS0owxxuzatcv06NHjuj6PHj1qjDGmV69eZvXq1cYYY77//nvTsmVLk5qaaowxxt/f33zyySfGGGP27t1r2rZt62jD39/fWK1WR3vTp083xhhz+vRpExQUZKxWq8nKyjIhISFmz549xhhjtmzZYvz9/R19O+MsXmOMGT58uPnoo4+MMcYRnzHGrF692owaNcoYY8wPP/xgOnbsaOx2uzHGmLFjx5ply5bdsK/fDBkyxDRv3tzs2LHD5OTkmB49epgffvjBGGNMenq66dSpk/nhhx/Mli1bzODBgx33/fzzzzdt+zoPPWQMaNOmTZs2bXd/K2Fuebrtt2mmG2nWrBk1atQAoGnTpuzYsQOAv/71rzz99NN4e//6PAJfX9+b9mu1Wjl8+DA9e/YEoEGDBjRu3Jhvv/2W0NBQAMLDwwEICgriwoULZGVl4eXldV1bv11Xs2ZNKlWqxPnz58nJyaF8+fI0b94cgN///vdUqlTppnE5Y4xxfE5ISGDFihVkZmZis9kcx+vXr0+tWrVISEggKCiIv/zlL4wdO/ambQ8ZMoQZM2bQunVrfvjhB5KSknj11Vcd53Nycvjxxx9p1KgRSUlJTJ48mZYtW/LEE0/cVi4iIiLF5W6+0qTIn5Pk7u6O3W537GdlZeU5f22B4u7uTm7unX0o1G/9/bYWyGazOS2S7mRcOTk5HDlyhKeffpqzZ8/y7rvvsnbtWmrVqsX+/fuJiYlxXDtgwABWrlxJUlISnTp1wsfH56btu7m54eb268yoMQZfX98brrn64osv2LVrFwkJCcyZM4f4+Hin34eIiIjk75bXJD300EMcPXqU7OxssrOz86wDyk+HDh1YuXIlVqsVgEuXLgG/run57dh/8/b2pnHjxsTFxQGQlJTEkSNHCAoKutWwnapXrx6//PIL+/btA2Dr1q1cuXLlltrIyMhgypQp+Pr60rZtW6xWK+XKlcPPzw+73c6qVavyXN++fXuOHz/O0qVLeeaZZ2455rp161K+fHnWr1/vOJaUlITVauX8+fO4u7vTsWNHxo4dS1paGj///PMt9yEiIiK3MZIUFBRE69at6dq1K9WqVaNRo0Z5FmffSFRUFMnJyfTp0wcPDw8qVKjA8uXLCQgIoG7dunTr1o169eoxd+7cPPfNnj2biRMnsmzZMjw8PJg5cyZVqlS51bCd8vT05L333uOtt94CoGXLllStWvWmozu/LTS32WwYY2jbti3Lli3D3d2dgIAAwsLCCA8Px9fXl/bt27N3717HvW5ubkRFRZGQkECjRo1uOWYPDw8WLVrEtGnTWLJkCXa7napVq/I///M/HD16lPfeew8Au93OsGHDqF69+i33ISIiInp3G1ar1bFOateuXYwdO5Zt27Y5prfuhGeffZannnqKLl263LE+bpteSyIiIsXFmNK9Jqms2bJlC8uWLcMYg6enJ7Nnz75jBdKhQ4d45ZVXCAwMpHPnznekDxERESkaLj+SdCPR0dHXLe5u2rQpb7/9dpH3NXHiRA4cOJDnmLu7+01/SXhHaCRJRESKSwkbSVKRJCIiIiWCPTOT1Iw7+6v4a2m6TW5JaqoVu71s181+fj539f9Uiosr5OkKOYJr5OkKOYJr5FmWcrxzq5NFRERESjGNJEke+Q07liV+fjd/iGdpZs/MLO4QRERKPRVJkpcWbpcJblpqKCJSaJpuExEREXFCRZKIiIiIEyqSikhoaChhYWF0796dLl26sGbNmpveM3ToUE6dOnXT606cOEFUVBRRUVF8/vnn+V4bEBBARkaGI6Zjx44VLAERERHJQ2uSitDcuXPx9/fn2LFjREdH065du3zfnbZ48eICtbtlyxYeffRRJk2aVFShioiIyE2oSLoD/P39qVSpEsnJyezevZv/+7//IycnB4A33niD1q1bA7+O9CxatAh/f38GDBjAI488wrfffsuFCxfo0qULMTExfP755/zv//4vdrud/fv3M2/ePLZu3crGjRvJzc3Fy8uLt956i8aNGxdnyiIiImWOiqQ7YN++ffj6+tKoUSNq1apFt27dsFgs/PjjjwwaNIiEhASn9507d47ly5eTkZFBx44d6dWrF927d+fkyZNkZmbyxhtvABAVFcXgwYMB2LFjB5MmTWL16tV3LT8RERFXoCKpCI0YMQJjDKdOneJPf/oTnp6eHDlyhNGjR5OcnIyHhwcXL14kJSUFPz+/6+4PCwvDzc0NHx8f6tevz6lTp6hTp8511/3zn//kww8/5PLly1gsFk6cOHHnk5NSqaw/DwpcI0dwjTxdIUdwjTzLSo4qkorQb2uSNm/ezNixY2nWrBmvvvoqY8aMoWPHjtjtdpo2bUpWVpbT+728vByf3d3dr3vBLkB2djYjR47k008/5eGHHyY5OZl27drdsZykdCsrrwa4kbL0+oP8uEKerpAjuEaepSnHm727Tb9uuwO6dOlCmzZt+PDDD0lPT6dmzZoAxMbGkp2dXai2s7Ozsdls1KhRA4AVK1YUOl4RERG5nkaS7pDRo0cTHR3Nm2++yQsvvMC9995LSEgIlStXLlS73t7ejBgxgl69elG5cmU6d+5cRBGLiIjItSzG6P0Fcg29lqRs+Pe/1qVlyPt2laZh/cJwhTxdIUdwjTxLU46abhMRERG5DSqSRERERJxQkSQiIiLihBZuS1565lKZYM/MxK1CheIOQ0SkVFORJHmkplqx28v2Wv7StKiwMPxUI4mIFIqm20RERESc0EiS5JHfTyFLA3tmJqkZ1z+pXERE5FapSJK8SvlzktyMgYyyP5UmIiJ3nqbbRERERJxQkSQiIiLihIqkYhYaGsqxY8fyHIuOjiYxMbGYIhIRERFQkVTm2Wy24g5BRESkVFKRVIJdvHiRF198kYiICCIiIli/fr3jXEBAABkZGU73AwICmDdvHj179uSDDz6463GLiIiUBfp1WwkwYsQIvLy8HPsn/v3U66lTp9KwYUPmz5/PhQsXiI6OJjAwEH9//5u26eXlRWxs7J0KWUREpMxTkVQCzJ07N0/hEx0dDcDOnTsZM2YMANWqVaN9+/YkJiYWqEjq0aPHnQm2FPDz8ymSa8oCV8jTFXIE18jTFXIE18izrOSoIqmUcnd3x5hfXx+SlZV13fkKLvzerpu9csRlXkviAnm6Qo7gGnm6Qo7gGnmWphzd3Cz5PkRZa5JKsNatW7N69WoAUlJS2L59O61atQKgdu3aHDp0CID4+Phii1FERKSs0khSCTZhwgQmTpxIREQEADExMTRs2BCAsWPHMnHiRHx8fAgLCyvOMEVERMoki/ltzkYESv1rSTBG023/5gp5ukKO4Bp5ukKO4Bp5lqYcNd0mIiIichtUJImIiIg4oTVJkte/n9FUWtkzM4s7BBERKSNUJEkeqalW7HYtUxMREdF0m4iIiIgTKpJEREREnNB0m+SR308hSzJ7ZiapGbnFHYaIiJQhKpIkr1L6nCQ3YyCjdDyXQ0RESgdNt4mIiIg4oSJJRERExIkyN93Wu3dvsrOzycnJ4cSJE453nQUGBvLuu+8Wc3T5O3PmDP/4xz/o06dPcYciIiLi8spckbRmzRrg14KjZ8+ebNiwoZgj+g+bzYaHx42/8rNnz/LZZ5/dVpF0s7ZFRETk1rjE36rbt29n4cKFZGdnU65cOcaOHUtQUBCJiYm88847NGnShAMHDuDh4cHMmTP54IMP+P7776lRowbz5s2jQoUKzJs3jx9++IFLly5x4cIFGjZsyLRp0/Dx8SE7O5s5c+awZ88esrOzCQgI4K233qJixYqMGTMGd3d3jh8/TkZGBhs2bGD06NEcP36cnJwcateuzbRp07j33nt5++23OXPmDJGRkTz00EPMnTuXgIAA9u/fT8WKFQHy7AcEBPDSSy/x9ddfExISwh//+Efeffddjh49SlZWFsHBwYwdOxZ3d/di/hMQEREpfcr8mqRTp06xYMECPv74Y9atW8fUqVMZNWqU43xSUhL9+vUjPj6eoKAghgwZwtixY9m0aRNubm5s3LjRce2+fft4//33+fLLL/H29mbBggUAfPzxx/j4+LB27Vo+//xzqlWrxkcffeS47/Dhw3z88ceOUa3x48ezbt064uPjadCgAYsXLwZg4sSJ1K9fnw0bNjB37twC5efl5UVsbCyjRo3i3XffpUWLFqxdu5YNGzaQlpZGbGxsob9DERERV1TmR5L+9re/cerUKfr16+c4ZrPZuHjxIgB169alcePGwK/rln766Sfuv/9+AB5++GFOXvNz+CeeeIL77rsPgF69ejF16lQA/vKXv2C1Wvnqq68AyM7OplGjRo77wsLCqFChgmN/w4YNxMfHk5OTQ2ZmJnXq1Lnt/Hr06OH4/Je//IWDBw+ydOlSAK5evUr16tVvu+3Sxs/P545cW5q5Qp6ukCO4Rp6ukCO4Rp5lJccyXyQBhISEMHPmzOuOJyUl4enp6dh3d3fHy8srz35WVtZN2zfGMGnSJFq3bu30/LUF0t69e1m5ciWrVq2iSpUqxMfHs3r16hu27e7ujjG/vkvNWSzXtm2MYcGCBdSqVeumMZdFKSkFe06Sn59Pga8tzVwhT1fIEVwjT1fIEVwjz9KUo5ubJd+HKJf56bY2bdrwt7/9je+//95x7ODBg7fV1tdff01aWhoA69ato1WrVgCEhoaybNkyrl69CoDVaiUpKclpG1euXMHb25vKlSuTnZ2dZzrM29sbq9Wa5/ratWtz6NAhAOLj4/ONLzQ0lI8++ojc3F+fPJ2Wlsbp06dvI1MREREp8yNJderUYdasWYwfP56rV6+Sk5NDs2bNaNKkyS231bx5c1555RWSk5Np0KABY8aMAWDYsGF88MEH9OrVC4vFgsVi4aWXXqJ+/frXtRESEsLnn39O586d8fX1pXnz5o4iKCAggLp169KtWzfq1avH3LlzGTt2LBMnTsTHx4ewsLB84xs3bhyzZs0iMjISi4V4LtkAACAASURBVMVCuXLlGDdunMuOLImIiBSGxfw2lyP5mjdvHpmZmbzxxhvFHcqdVUpfS4Ixmm77L66QpyvkCK6RpyvkCK6RZ2nK0eWn20RERERuR5mfbisqL7/8cnGHICIiIneRiiTJ68SJ4o7gttgzM4s7BBERKWNUJEkeqalW7HYtUxMREdGaJBEREREnVCSJiIiIOKHpNskjv59C3i57ZiapGblF3q6IiMidpJEkyatOHbBYinRzu+bVKSIiIqWFiiQRERERJ1QkiYiIiDhRItckbd68mQ8//BBjDFlZWTz88MO89957xR3WLTt79iyTJ0/m3LlzAJQrV47p06fj7+9/y21FRkby2WefUb58+aIOU0RERJwocUXShQsXmDx5MnFxcdSoUQNjDIcPHy7usG7L5MmTadeuHf379wcgOTkZD49b+8ptNhseHh5s2LDhToQoIiIiN1DiiqSLFy/i4eFB5cqVAbBYLAQGBgJw4MABZs+eTUZGBgAjRozgiSeewGaz8dxzz3Hp0iWysrJo0qQJkydPxtPTk/379zNlyhTsdjs2m43nn3+ebt26cfHiRSZNmsSpU6cAGDJkCFFRUQCEhoYSGRnJjh07SElJYfDgwfTv3x+73c7bb7/Nrl278PT0pEKFCqxateqGuZw/f57q1as79q/9PGbMGDw8PPjhhx+4dOkSLVq0YOLEiXh6ejJmzBjc3d05fvw4GRkZbNiwgYCAAPbv30/FihVvGB/A3r17mTx5MgDBwcFs27aNDz/88LZGr0RERFyaKWFyc3PN888/b1q2bGlefvlls3TpUpOWlmYuX75sIiMjTXJysjHGmOTkZBMSEmIuX75s7Ha7SUtLM8YYY7fbzWuvvWZWrFhhjDFm+PDhJj4+3nHu8uXLxhhjRo4caebMmeNoq02bNubo0aPGGGM6dOhgpk+fbowx5vTp0yYoKMhYrVbz3XffmbCwMJObm2uMMebnn3/ON5cNGzaYoKAg069fPzNz5kxz4MABx7k33njDdOvWzVitVpOTk2OeffZZ88knnzjO9ejRw2RkZDiu9/f3N1arNd/4srKyTEhIiNmzZ48xxpgtW7YYf39/R14F8tBDxkDRbiIiIqVQiRtJcnNzY8GCBRw7dow9e/awdetWlixZwuuvv86ZM2cYOnSo41qLxcLJkycJDAzkz3/+MwkJCdjtdi5fvuxYuxMcHMzChQs5deoUbdq0oWnTpgDs3LmTMWPGAFCtWjXat29PYmKiY8QlPDwcgJo1a1KpUiXOnz9PrVq1sNlsjB8/nuDgYDp06JBvLt27dyckJISdO3eyd+9eBg4cyJQpU+jWrZujj4oVKwIQFRXFli1bHCNCYWFhVMjnp/PO4svJyaF8+fI0b94cgN///vdUqlTpFr79OyclJb24Q3Dw8/MpUfHcKa6QpyvkCK6RpyvkCK6RZ2nK0c3Nku/zAUtckfQbf39//P396devH+Hh4RhjCAgIYPny5dddu379evbt28fy5cvx9vZm0aJFnPj3i1oHDRpEaGgoO3bsYMqUKbRp04ZXXnnlpv17eXk5Pru7u5Obm4uPjw8bN24kMTGRHTt2MHv2bOLi4vDz87thO76+voSHhxMeHs7999/PF1984SiS8pNfgXSj+ERERKTolLhHACQnJ/PNN9849s+fP09aWhoNGjTg5MmT7Nq1y3Hu4MGDGGNIT0/H19cXb29v0tPT+eKLLxzXHD9+nNq1a9O3b1/+8Ic/cOjQIQBat27N6tWrAUhJSWH79u20atUq39jS0tL45ZdfCAkJISYmBh8fH06fPn3D67/++muysrIAyM3N5ejRo9SsWdNx/ssvvyQzMxObzcaGDRtu2v/N1KtXj19++YV9+/YBsHXrVq5cuVKoNkVERFxViRtJstlszJs3j7Nnz1K+fHnsdjujRo0iMDCQBQsWMGvWLKZNm0ZOTg61atVi0aJFREVFsW3bNsLCwqhatSqPPfaYozj55JNPSExMpFy5cnh6ejJhwgQAJkyYwMSJE4mIiAAgJiaGhg0b5hvbuXPnePPNN7HZbOTm5tKuXTuCgoJueH1iYiIzZszAw8OD3NxcHnnkEUaOHOk4/7vf/Y7BgweTlpZGy5Yteeqppwr13Xl6evLee+/x1ltvAdCyZUuqVq2Kj49PodoVERFxRRZjjCnuIFzRmDFjeOSRRxxrkIqK1WrF2/vX+dVdu3YxduxYtm3bhptbAQcN69SBkyeLNCaMKVHz06VpvrwwXCFPV8gRXCNPV8gRXCPP0pRjqV2TJLdny5YtLFu2DGMMnp6ezJ49u+AFkoiIiDioSCqkw4cPO34ld63+/fvTu3fvG943ffr0OxJPdHQ00dHRd6RtERERV6IiqZAaN25ctp6G/e9fBRYle2ZmkbcpIiJyp6lIkjxSU63Y7VqmJiIiosUqIiIiIk6oSBIRERFxQtNtkkd+P4W8XfbMTFIz9ERwEREpXTSSJHnVqQMWS5Fubjd5xYqIiEhJpCJJRERExAkVSSIiIiJOlNgiafPmzURFRREZGUlYWBijR4/O9/rExMQifYjimTNnCAwMJDIykoiICKKjo9m/f/9ttRMcHAz8+vLeAQMGFOiezz77LM+xoUOHcurUqVvuX0RERG5PiVy4feHCBSZPnkxcXBw1atTAGMPhw4fvSF+5ubm4u7s7Pefj4+N4UOSKFSsYP348mzdvvu2+qlevzieffHLT686ePctnn31Gnz59HMcWL1582/2KiIjIrSuRI0kXL17Ew8ODypUrA2CxWAgMDAQgISGBqKgoIiIiGDhwICedvIzVZrMxZMgQoqOj6dq1K2PHjiU7OxuAdevWMWjQIF588UW6devGsWPHChRTcHAw586dc+zPmDGDnj170r17dwYOHMjZs2cd55YvX87vf/97evTowdq1ax3Hrx1VAhg9ejTR0dFERETw4osvcvnyZQDefvttkpKSiIyMZMSIEQCEhoY6Yj158iQDBw4kIiKCHj16kJCQ4GgzICCARYsW0bNnT5588km++uqrAuUnIiIi/8WUQLm5ueb55583LVu2NC+//LJZunSpSUtLMxcvXjTBwcHm+++/N8YYs3r1atOrVy9jjDG7du0yPXr0MMYYY7fbTVpamuPza6+9ZlasWGGMMSY2NtYEBQWZkydP5hvD6dOnTcuWLR37CxcuNGPHjnXsp6amOj6vXr3ajBo1yhhjzOHDh02bNm1MSkqKMcaYSZMmOdr57zavbeP99983s2bNui6X33To0MEcPXrUGGNMr169zOrVq40xxnz//femZcuWjrb8/f3NJ598YowxZu/evaZt27b55nmdhx4yBop2ExERKYVK5HSbm5sbCxYs4NixY+zZs4etW7eyZMkSXn31VRo1akSDBg0A6NmzJ5MnT8Zqtea532638+c//5mEhATsdjuXL1+mfPnyjvPNmjWjdu3aN40jPT2dyMhI0tLSyM7OZs2aNY5zCQkJrFixgszMTGw2m+P47t27eeKJJ7jvvvsA6NOnzw2n6DZs2EB8fDw5OTlkZmZSp06dm8ZktVo5fPgwPXv2BKBBgwY0btyYb7/9ltDQUADCw8MBCAoK4sKFC2RlZeHl5XXTtu+klJT0Yu3/Wn5+PiUqnjvFFfJ0hRzBNfJ0hRzBNfIsTTm6uVnyfT5giSySfuPv74+/vz/9+vVz/MVfEPHx8ezbt4/ly5fj7e3NokWLOHHNi1srVqxYoHZ+W5OUm5vLu+++y+jRo1m9ejU//fQT7777LmvXrqVWrVrs37+fmJiYW8pt7969rFy5klWrVlGlShXi4+NZvXr1LbVxI78VRL+ttbLZbMVeJImIiJQ2JXJNUnJyMt98841j//z586SlpVG/fn2OHDlCUlISAHFxcQQGBuLtnbcKTE9Px9fXF29vb9LT0/niiy8KFY+7uzuvvfYaKSkpbNu2DavVSrly5fDz88Nut7Nq1SrHtS1btmT79u2kpqYC5FmTdK0rV67g7e1N5cqVyc7OJjY21nHO29v7utGxa881btyYuLg4AJKSkjhy5AhBQUGFylFERETyKpEjSTabjXnz5nH27FnKly+P3W5n1KhRNGnShJkzZxITE4PNZqNKlSrMmjXruvujoqLYtm0bYWFhVK1alccee4ysrKxCxeTl5cWoUaP44IMPiIuLIywsjPDwcHx9fWnfvj179+4FoFGjRgwfPpynn34ab29v2rVr57S9kJAQPv/8czp37oyvry/Nmzfn0KFDwK+Lr+vWrUu3bt2oV68ec+fOzXPv7NmzmThxIsuWLcPDw4OZM2dSpUqVQuUnIiIieVmMMaa4g5ASpE4dcPKLwUIxpkTNT5em+fLCcIU8XSFHcI08XSFHcI08S1OON1uTVCKn20RERESKW4mcbrubhg8fnuf5RwA1atRg0aJFxRSRiIiIlAQuXySpGPov1/wKsKjYMzOLvE0REZE7zeWLJMkrNdWK3a5laiIiIlqTJCIiIuKERpIkj/xW+ReUPTOT1IzcIohGRESk+GgkSfKqUwcslkJtbhUqFHcWIiIihaYiSURERMQJFUkiIiIiTqhIKoDQ0FCOHTuW51h0dDSJiYlF1kdkZCRXr169af9Dhw7l1KlTAKxbt47jx48XWQwiIiLyH1q4XUJs2LChQNctXrzY8TkuLg5fX1/q1q17p8ISERFxWRpJKqQBAwbw17/+1en+gAEDmD59Os888wzt27dnyZIlfPHFF/Tt25fQ0FA2b97suC8gIICMjAwA9u7dS0REBBEREbz99ttc+3q930aVYmNj+ec//8nUqVOJjIxkx44ddOvWjYMHDzquXbp0KW+++ead/gpERETKJI0kFdCIESPw8vJy7J8o4JOpz58/z6effkpKSgqdOnVi0KBBrFq1ioMHD/LSSy/RpUuXPNdnZ2fzyiuvMHv2bIKDg9m0aRPLly+/rt2ePXuyfv16Bg8eTIcOHQDo168fK1eupEmTJhhjWLlyJXPnzr39pEVERFyYiqQCmjt3Lv7+/o796OjoAt0XFhaGm5sb1atXp3LlynTs2BGAhx9+mOTkZLKysvIUXz/++CP33HMPwcHBAISHhzNx4sQC9RUZGcn8+fP5+eefOXjwIFWrVqVRo0YFTbFI+fn5FEu/BVXS4ysqrpCnK+QIrpGnK+QIrpFnWclRRVIhubu7Y7fbHftZWVl5zl9bALm7uzv23d3dAbDZbHmuccZisRQolgoVKhAREcG6devYvXs3/fr1K9B9d0JKSnqx9X0zfn4+JTq+ouIKebpCjuAaebpCjuAaeZamHN3cLPk+RFlrkgqpdu3aHDp0CIAffviBw4cPF6q9evXqcfXqVfbu3QvAl19+yZUrV5xeW7FiRdLT8/6D+Mwzz/C///u//POf/6RTp06FikVERMSVqUgqpKFDh5KQkEBERASLFy8mMDCwUO15enry/vvvM3nyZCIiIti9ezcPPPCA02v79OnD/PnzHQu3AWrVqkW9evXo2bMnnp6ehYpFRETElVnMtT+dklLParUSFhZGbGws1atXv/UG6tSBkycLF4QxJXqotTQNBReGK+TpCjmCa+TpCjmCa+RZmnLUdJsLWblyJeHh4QwePPj2CiQRERFx0MLtMuTpp5/m6aefLu4wREREygQVSZJXAZ//lB97Zmbh4xARESlmKpIkj9RUK3a7lqmJiIhoTZKIiIiIEyqSRERERJzQdJvkkd9PIeHX9UapGbl3KRoREZHio5EkyatOHbBYbri5VahQ3BGKiIjcFSqSRERERJxQkSQiIiLihIokEREREScKXSSFhoZy7NixPMeio6NJTEy8pXvHjx/vePP9fxszZgyffvppYUO9zoABA2jdujUZGRl5jv31r3+9pXYSExOJjo7Oc+zYsWOEhobe0r3JyckMGDDghtcGBATkiVVERETunBIzkvTOO+/QvHnzu97vPffcw9KlS+96v85Ur16dTz75pLjDEBEREe5CkXTx4kVefPFFIiIiiIiIYP369U6vu3YEJzk5mYEDBxIeHs7QoUO5dOmS47r4+Hh69+5NVFQUUVFR7Ny5E4DNmzczbNgwx3XZ2dm0bduWn376Kd/4hg0bxooVK0hLS7vt2AsiISGBqKgoIiIiGDhwICdPnrzumjNnzhAcHOzY37JlC2FhYURGRjJ//vw8144ePZro6GgiIiJ48cUXuXz5siOfzZs352lj8ODBtx23iIiIqyqS5ySNGDECLy8vx/6Ja97/NXXqVBo2bMj8+fO5cOEC0dHRBAYG4u/vf8P2pk6dSosWLXjppZc4ffo03bt3JyQkBIC2bdvSrVs3LBYLP/74I4MGDSIhIYHf//73zJw5k9OnT1OrVi02bdpE06ZNeeCBB/KNvXr16kRGRrJo0SLGjRt3XRwFjT0pKYnIyEjHflZWluNzamoqr7/+Op9++ikNGjRgzZo1xMTEsGbNmhvGdfHiRd58801WrlxJvXr1WLx4cZ7z48ePp0qVKgDMmTOHxYsXExMTQ//+/Vm8eDFdunQBYPny5flO4d0OPz+fIm2vOJSFHArCFfJ0hRzBNfJ0hRzBNfIsKzkWSZE0d+7cPIXDtetzdu7cyZgxYwCoVq0a7du3JzExMd8iKTExkQkTJgBQq1YtWrdu7Th3+vRpRo8eTXJyMh4eHly8eJGUlBT8/Pzo06cPq1at4rXXXmPFihWMGjWqQPEPGzaMrl278uyzz+Y5fiux169fn3Xr1jn2jx07xvDhwwE4cOAAjRo1okGDBgD07NmTyZMnY7VabxjTgQMHCAwMpF69egD06dOH2bNnO85v2LCB+Ph4cnJyyMzMpE6dOgCEhIQwbdo0kpKSHN9Xhw4dCvQ9FFRKSnqRtne3+fn5lPocCsIV8nSFHME18nSFHME18ixNObq5WfJ9iHKpe+L2q6++ypgxY+jYsSN2u52mTZs6Rm2eeuopevToQWhoKFeuXMlTXOXH19eX/v37M3fu3DsZepHZu3cvK1euZNWqVVSpUoX4+HhWr14NgMVioX///qxYsQL4tbhyd3cvznBFRERKpTu+Jql169aOv8BTUlLYvn07rVq1yveeVq1aERsbC/w6EvLbuiOA9PR0atasCUBsbCzZ2dmOc1WqVOHxxx/n1Vdf5ZlnnsFisRQ4zkGDBvH3v/+d06dPFyp2Z4KCgjhy5IhjdCcuLo7AwEC8vW9cvQYFBfGvf/3LMXV57dTclStX8Pb2pnLlymRnZzu+q99ERUWxdetWNm3aRO/evW85XhEREbkLI0kTJkxg4sSJREREABATE0PDhg3zvWf8+PG8/vrrfPHFF9SsWTPPYuaxY8fywgsvcO+99xISEkLlypXz3NurVy++/PJLevTocUtxVqhQgeeee44pU6YUKnZnqlSpwsyZM4mJicFms1GlShVmzZqV7z1Vq1ZlypQpDB8+nPLly9OpUyfHuZCQED7//HM6d+6Mr68vzZs359ChQ47z3t7ehISEcPXqVce6JREREbk1FmOMKe4gitKCBQtISUlh0qRJxR1KsbHZbHTv3p3p06fTpEmTW7u5Th1w8ss7B2NKzVzzjZSm+fLCcIU8XSFHcI08XSFHcI08S1OOZW5NUn66du2Ku7s7S5YsKe5Qis22bduYOnUqHTt2vPUCSURERBzKVJG0cePG646tWbPG6dO6p0+fTuPGje9GWHfVk08+yZNPPnn7DVzz+AZn7JmZt9+2iIhIKVKmiiRnevfurcXLtyA11YrdXqZmYEVERG5LiXktiYiIiEhJoiJJRERExIkyP90mt+ZGq/ztmZmkZuTe5WhERESKj0aSJK86dcBiuW5zq1ChuCMTERG5q1QkiYiIiDihIqmEGDt27HVP4R40aJDjHWwiIiJyd6lIKiHGjRvH5s2bOXDgAACrVq3CYrHw9NNPF6pdm81WFOGJiIi4HC3cLiF8fHyYMmUKY8eOZf78+SxcuJAVK1YwcuRIfvrpJ7KysujatSvDhw8HYMaMGezevZucnBx8fX2ZNm0aDz74IGfOnKFnz55ER0eza9cunnrqqUIXWiIiIq5II0klSJs2bWjRogW9evXi5ZdfZsKECQwYMIC1a9cSGxtLQkIC//jHPwAYOnQosbGxfP7553Tr1o3Zs2c72vn555/53e9+R1xcnAokERGR26SRpBJmyJAhbN68mfDwcCZNmkRaWprjXEZGBklJSbRp04aEhARWrFhBZmbmdVNqXl5edOnSpchj8/PzKfI2i0tZyiU/rpCnK+QIrpGnK+QIrpFnWclRRVIJ4+bmhsViwW63Y7FYWLt2LeXKlctzzdmzZ3n33XdZu3YttWrVYv/+/cTExDjO33PPPVgsliKPrbS81flmStMbqgvDFfJ0hRzBNfJ0hRzBNfIsTTm6uVlu+HxA0HRbieXt7c1jjz3GRx995Dh27tw5UlJSsFqtlCtXDj8/P+x2O6tWrSrGSEVERMomFUkl2OzZs0lKSiIiIoKIiAheeeUVrly5QkBAAGFhYYSHh9O7d29q1qxZ3KGKiIiUORZjjF75Lv9Rpw6cPHn9cWNKzfDpzZSmoeDCcIU8XSFHcI08XSFHcI08S1OOmm4TERERuQ0qkkREREScUJEkIiIi4oQeASB5nTjh9LA9M/PuxiEiIlLMVCRJHqmpVux2reUXERHRdJuIiIiIEyqSRERERJzQdJvk4ex5EfbMTFIzcoshGhERkeKjkSTJq04dsFjybG4VKhR3VCIiInediiQRERERJ1Qk3YbNmzcTFRVFZGQkYWFhjB49+o73OWfOHMLCwnjmmWfyvW7evHnMmDEDgHXr1jFixIg7HpuIiEhZpDVJt+jChQtMnjyZuLg4atSogTGGw4cP3/F+ly5dytdff02VKlXueF8iIiKikaRbdvHiRTw8PKhcuTIAFouFwMBAAAICAli0aBE9e/bkySef5KuvvnLcl5CQQFRUFBEREQwcOJCT/36J7KuvvsrmzZsBWLx4MY899hi5ub8ukg4PD+f48eM888wzZGVlMXDgQGbMmEFKSgoDBgwgOjqarl27MnPmzLv5FYiIiLgEjSTdokaNGtGkSROeeOIJgoODadasGZGRkfj6+gLg7e1NbGws+/btY9SoUXTu3JnU1FRef/11Pv30Uxo0aMCaNWuIiYlhzZo1tG7dmp07d9KlSxd27dpFw4YNOXToEA888ACZmZnUrVuXFStWEBAQwKpVq6hYsSJZWVksWrSIihUrkpOTw5AhQ0hISKBdu3bF/O2IiIiUHSqSbpGbmxsLFizg2LFj7Nmzh61bt7JkyRLi4+OBX0d/AIKCgrhw4QJZWVkcOHCARo0a0aBBAwB69uzJ5MmTsVqttGrVio8++ojs7GzOnz/PkCFD2LFjBw888ADBwcFOY8jNzWXmzJl88803GGO4ePEiR44cuaNFkp+fzx1ruziUtXxuxBXydIUcwTXydIUcwTXyLCs5qki6Tf7+/vj7+9OvXz/Cw8PZvXs3AF5eXgC4u7sDYLPZ8m2nVq1a2O12Nm7cSFBQEK1bt+b111/nwQcfpHXr1k7vWbp0KVeuXGHNmjV4eXnx5ptvkpWVVYTZXS8lJf2Otn83+fn5lKl8bsQV8nSFHME18nSFHME18ixNObq5WZw+H9Bx/i7GUiYkJyfzzTffOPbPnz9PWloaNWvWvOE9QUFBHDlyhKSkJADi4uIIDAzE2/vXP5hWrVoxb948Hn/8cWrUqMHPP//M3//+9xsWSenp6fj5+eHl5UVycjLbtm0rwgxFREQENJJ0y2w2G/PmzePs2bOUL18eu93OqFGjHIu3nalSpQozZ84kJiYGm81GlSpVmDVrluN869atiY2NpVWrVgA89thj7Ny5k+rVqzttb8CAAYwcOZJu3bpRvXr1GxZTIiIicvssxhi98l3+o04d+Pcv7xyMKTVDpwVRmoaCC8MV8nSFHME18nSFHME18ixNOWq6TUREROQ2qEgSERERcUJFkoiIiIgTWrgteZ04cd0he2bm3Y9DRESkmKlIkjxSU63Y7VrLLyIiouk2ERERESc0kiR5/PdPIe2ZmaRm5BZTNCIiIsVHI0mSV506YLE4NrcKFYo7IhERkWKhIklERETECRVJIiIiIk6oSLrDQkNDadu2Lbm5/1nXs27dOgICAvj0009vu91169Zx/PjxPPsjRowoVKwiIiLyHyqS7oJq1arx97//3bEfFxfHww8/XKg24+LiOOHkmUYiIiJSNFQk3QU9evRg3bp1AJw+fZrMzEz8/f0ByMjIYOzYsXTr1o1u3bqxePFix30DBgxgxowZPP300zz55JPMnj0bgNjYWP75z38ydepUIiMj2bFjBwBWq5VRo0bRtWtX+vbtS0pKyl3OVEREpOxQkXQXtGzZkmPHjnH58mXi4uKIiopynFuwYAF2u534+HhWrVrF+vXr2b59u+P8uXPnWL58OevXr2fNmjWcOHGCnj178sgjjzBhwgQ2bNjA448/DsChQ4d444032LhxIw0aNCjUdJ6IiIir03OS7gKLxUKXLl3YuHEjGzduZNWqVXz33XcA7Ny5k3HjxmGxWPD29qZr167s3LmT9u3bAxAWFoabmxs+Pj7Ur1+fU6dOUadOHaf9NGvWjBo1agDQtGlTxwhTYfn5+RRJOyVJWczJGVfI0xVyBNfI0xVyBNfIs6zkqCLpLunRowe9e/emRYsW+Pr6Fvg+Ly8vx2d3d/c8C8ALc+2tSElJL5J2Sgo/P58yl5MzrpCnK+QIrpGnK+QIrpFnacrRzc1y3UOU85y/i7G4tFq1avHKK6/wwgsv5DneunVrYmNjMcZgtVrZtGmTY/osPxUrViQ9vXT8QygiIlIaqUi6i/r06UPjxo3zHHvhhRcwxhAREUHfvn3p3r077dq1K1Bb8+fPz7NwW0RERIqOxRijV77Lf9SpAydP/mff1sYjwAAAIABJREFUmFIzbFpQpWko+P/bu/ewKOu8j+NvBkRU9PKQEpaHdJMVDcEITcQDahJy8EINexRzXclT0cFMN9sKSx8PZddqomvZWe2wlprK5pqabghqmlhQmSuoqCCQJIImM7/nD59mJUfFI4f5vK7LK2bu0/cztxNff7975r4WzpDTGTKCc+R0hozgHDmrU0ZNt4mIiIhcBTVJIiIiIg7o021S3u++xdtWUlI5dYiIiFQyNUlSTkFBMTabLlMTERHRdJuIiIiIA2qSRERERBzQdJuU8/uPQtpKSig4dX2+uVtERKQ60UiSlNe6Nbi42P9Y6tat7IpEREQqhZokEREREQfUJImIiIg4oCZJRERExIGbcuF2cnIyf//73zHGcObMGTp06MArr7xyMw59XeXk5JCYmMjRo0cBqFWrFjNnzqRdu3aVXJmIiIhcbze8ScrLyyMxMZFPP/0Ub29vjDFkZmbe6MPeEImJifTo0YPhw4cDkJubi5tb1f+AoNVqxdXVtbLLEBERqVZu+G/4/Px83NzcaNiwIQAuLi74+voCsGfPHl5++WVOnToFQEJCAr169aKsrIwxY8bw888/c+bMGfz8/EhMTMTd3Z1du3bx4osvYrPZKCsrY9y4cURERJCfn8/zzz/PwYMHAfjzn//MwIEDAQgNDSU6OpqUlBSOHz/OqFGjGD58ODabjWnTppGamoq7uzt169blgw8+uGiWY8eO4eXlZX98/s9xcXGMGjWK3r17X/A4Li6ODh06kJ6eTk5ODiNGjMDLy4v333+fvLw8Jk2axP333w+Aj48Pjz/+OBs2bODEiRO89NJLpKSksHXrVsrKyvjb3/5G27ZtAfj0009ZtmwZVqsVT09PXnjhBdq0acMnn3zC6tWrqVevHtnZ2cyZM4f27dtfl/MpIiLiNMwNZrVazbhx40xQUJB59NFHzVtvvWUKCwtNUVGRiY6ONrm5ucYYY3Jzc01ISIgpKioyNpvNFBYWGmOMsdlsZtKkSWbZsmXGGGPGjh1rPvvsM/uyoqIiY4wxjz32mHn11Vft+woODjY//PCDMcaY3r17m5kzZxpjjDl06JDx9/c3xcXF5rvvvjNhYWHGarUaY4w5ceLEJbOsWrXK+Pv7m2HDhpnZs2ebPXv22JcNHz7cbNy40eHj4cOHm8cee8xYrVZz7Ngx4+fnZ+bOnWuMMWbPnj0mJCTEvl27du3M+++/b4wxZt26dcbf39++n8WLF5uJEycaY4zZsWOHiY+PN2fOnDHGGLN582YTGxtrjDFmxYoVxt/f32RnZ1/+BP1eq1bGwH//iIiIOKkbPpJksVhISkrixx9/ZMeOHWzYsIElS5bw9NNPc/jwYeLj4+3ruri4kJ2dja+vL2+++SZbtmzBZrNRVFSEh4cHAF26dGHhwoUcPHiQ4OBgOnXqBMC2bduYMmUKAM2aNaNnz56kpaXZrxcKDw8H4Pbbb6dBgwYcO3aMFi1aUFZWxtSpU+nSpYt9FOhioqKiCAkJYdu2bezcuZOHHnqIF198kYiIiMu+DmFhYVgsFry8vGjYsCF9+/YFoEOHDuTm5nLmzBlq164NYB9V6tChA4C9ro4dO/Kvf/0LgI0bN/L9998zZMgQAIwx/PLLL/bjde7cmZYtW162roo4fvzkddlPVdG0af0al8kRZ8jpDBnBOXI6Q0ZwjpzVKaPF4nLBlyif76ZdUNOuXTvatWvHsGHDCA8PxxiDj48PS5cuvWDdlStX8vXXX7N06VI8PT1ZtGgRWf9/d/qRI0cSGhpKSkoKL774IsHBwTzxxBOXPf5vDQiAq6srVquV+vXrs3btWtLS0khJSeHll1/m008/pWnTphfdT6NGjQgPDyc8PJxbb72VNWvWEBERgaurKzabzb7emTNnLnn83x7/dq1QWVmZ/bnf/muxWHB3d7dvZ7FYKCsrA841RYMGDeKxxx5zWGe9evUu+5qIiIjIxd3wrwDIzc1l9+7d9sfHjh2jsLCQP/zhD2RnZ5Oammpflp6ejjGGkydP0qhRIzw9PTl58iRr1qyxr3PgwAFatmzJ0KFDGTFiBHv37gXg3nvv5aOPPgLg+PHjfPnll3Tt2vWStRUWFlJaWkpISAhPPfUU9evX59ChQxddf/Pmzfbmx2q18sMPP3D77bcD0LJlS3stP/300w2/OD00NJRVq1Zx7Ngxez3ffvvtDT2miIiIM7nhI0llZWXMnz+fnJwcPDw8sNlsPP744/j6+pKUlMScOXOYMWMGZ8+epUWLFixatIiBAwfyxRdfEBYWRpMmTbj77rvtzcl7771HWloatWrVwt3dnWeffRaAZ599lueee47IyEgAnnrqKe68885L1nb06FH++te/UlZWhtVqpUePHvj7+190/bS0NGbNmoWbmxtWq5WOHTvaR3Li4+N57LHH+OKLL/D19bVfnH6j3HPPPTz++OOMGzcOq9XK2bNnCQsLo2PHjjf0uCIiIs7CxRhjKrsIqUJat4bs7P8+NqbazC1XVHWaL78WzpDTGTKCc+R0hozgHDmrU8bLXZOkb9wWERERcaDqfxPiTZaZmWn/lNz5hg8fbv8kWY32/xfI/8ZWUlI5dYiIiFQyNUm/0759e1atWlXZZVSagoJibDbNwIqIiGi6TURERMQBNUkiIiIiDmi6Tcr5/VX+tpISCk5ZK6kaERGRyqORJCmvdWtwcbH/sdStW9kViYiIVAo1SSIiIiIOaLqtCgoNDcXd3R13d3dKS0v5wx/+QHx8PJ07d67s0kRERJyGmqQqat68ebRr1w6A9evX8/DDD7NkyRI6depUyZWJiIg4B023VQP33XcfQ4cOZcmSJWzbto3Y2FgGDhxIZGQka9euBc7dHDgiIqLcdlFRUezatasyShYREan2NJJUTXTq1ImNGzfi6+vLsmXLcHV1JT8/n5iYGLp3746fnx9169Zl+/btBAUFsXPnTiwWi6boRERErpKapGrit/sQFxYW8swzz5CdnY2rqytFRUUcOHAAf39/4uLiWLZsGUFBQSxdupRhw4Zdl2M3bVr/uuynKqmJmRxxhpzOkBGcI6czZATnyFlTMqpJqib27t3LnXfeyQsvvEBoaCivvfYaLi4u9O/fnzNnzgAQFhbG3LlzycjIIC0tjRkzZlyXY1eXuzlXVHW6Q/W1cIaczpARnCOnM2QE58hZnTJaLC4XfD9gueU3sRa5Shs2bGD58uWMGjWKkydPctttt+Hi4sJXX31Fdna2fb1atWoxaNAgxo0bR2RkJHXq1KnEqkVERKo3jSRVUQkJCfavAGjbti2LFy+mU6dOTJw4kcTERObPn89dd92Fj49Pue2GDBnCa6+9xoMPPlhJlYuIiNQMapKqoI0bN150WXBwMOvXr7/o8tTUVHr06EHr1q1vQGUiIiLOQ01SDfLnP/+ZgwcPsnDhwsouRUREpNpTk1SDLFmypLJLEBERqTF04baIiIiIAxpJkvKysso9tJWUVE4dIiIilUxNkpRTUFCMzWYquwwREZFKp+k2EREREQfUJImIiIg4oOk2Kef8r2e3lZRQcMpaidWIiIhUHo0kSXmtW4OLC7i4YKlbt7KrERERqTRqkkREREQcUJN0hUaPHs3y5cvLPWeMoU+fPsTFxbFz585Lbh8fH8/BgwcBiIuLY9OmTQ7Xmzp1qn1fU6ZM4f333wdg+fLlvP322wBkZmaybt26a4kjIiIiF6Frkq7QoEGDeOutt8rdQDYtLQ2LxcK7776Li4vLJbd//fXXK3Sc6dOnO3z+/ONmZmayefNmwsPDK7RPERERqTiNJF2hPn36kJ2dzf79++3PffLJJ8TExDBixAj7yNCHH37I/fffT3R0NJGRkfb1Q0ND+fHHH+3bpqSkMHjwYPr168fcuXPtz19slGn+/PnMmjWLn3/+mXnz5pGSkkJ0dDQvvfQSb7zxBomJifZ18/Pz6datG6Wlpdf9dRAREanpNJJ0hdzd3YmMjGTFihU8/fTTFBcXs2HDBtatW0dKSop9vdmzZ5OcnEyzZs349ddfsVodf0ps//79fPDBB5w5c4ahQ4cSEBBA7969L1tHo0aNSEhIYPPmzcybNw+AEydOMGDAAJ566inq1avHhx9+SEREBHXq1Lk+4UVERJyImqSrMHjwYEaPHs3EiRNJTk6mc+fO3HrrreXW6dq1K1OmTKF379706tWLFi1aONzXwIEDcXNzw83NjfDwcFJTUyvUJDnSsGFDQkNDWbVqFQ888AAff/yx/fqlq9W0af1r2r6qqqm5fs8ZcjpDRnCOnM6QEZwjZ03JqCbpKvzxj3+kWbNmbNmyhRUrVvDQQw9dsM5rr73G3r17SU1NZcSIEbzwwgv07Nnzhtc2fPhwnnrqKZo0aULbtm1p3br1Ne3v+PGT16ewKqRp0/o1MtfvOUNOZ8gIzpHTGTKCc+SsThktFpdy3w94wfKbWEuNMmjQIObPn09WVhZ9+vQpt6ysrIxDhw7h5+fHww8/THBwMJmZmQ73s3r1asrKyigpKSE5OZmuXbtWuAZPT09Oniz/F9HHx4eGDRsyY8YM/ud//ufKg4mIiAigJumqRURE8NNPPxEREYG7u3u5ZTabjSlTphAZGUlUVBTHjx8nNjbW4X7atGnD0KFDiY6OplevXlc01XbvvfdSWlpKVFQUL730kv35IUOGYLFYrnraTkRERMDFGKNbvtcwU6dO5Y477mD06NFXvnHr1pCdfe5nY6rNkOmVqE5DwdfCGXI6Q0ZwjpzOkBGcI2d1yqjpNieSm5tL//79yc7OZtiwYZVdjoiISLWmC7drEC8vLz7//PPKLkNERKRG0EiSiIiIiAMaSZLysrLsP9pKSiqvDhERkUqmJknKKSgoxmbTtfwiIiKabhMRERFxQCNJUs5vH4W0lZRQcMrx/eZEREScgUaSpLzWrcHFBUvdupVdiYiISKVSkyQiIiLigJokEREREQfUJImIiIg4UOObpFdffZXnn3/e/njTpk34+Piwb98++3NjxozhnXfeYdasWVe8/7S0NGJiYq5LrddbVa5NRESkqqvxTVLXrl3Zvn27/fH27dvp1KmT/Tmr1crXX39N7969mTx5cmWVKSIiIlVMjW+SAgICOHz4MPn5+QDs2LGD8ePHk5aWBkBGRgaenp7s3LmThIQE4NwITHR0NM899xyRkZFERUWxf/9++z5fffVV+vXrx6BBg9i8efNla3jttdcICwsjOjqagQMH8ssvvwDg4+PDvHnziI6Opn///uXuu7Znzx7i4uKIiYkhJiam3HG+/PJLhg4dSkxMDLGxsXzzzTdXXZuIiIg4VuO/J8nDwwM/Pz+2b99Ojx49KC0tJSQkhBkzZgDnRpaCgoIu2O6nn37if//3f5k2bRoLFy4kKSmJV155hY0bN7Jx40ZWrlyJh4cHEyZMuOTxT5w4wdtvv82///1vPDw8KC4uxsPDw77cYrGwatUq/vOf//Dggw8SGBhIrVq1eP7551m8eDHNmjUjLy+PwYMHs2bNGk6cOEFSUhJLlizB09OTffv2ER8fz+bNm6+4tstp2rT+NW1fldXkbOdzhpzOkBGcI6czZATnyFlTMtb4JgkgKCiItLQ06tWrx913342rqyutWrVi3759bN++nfvuu++Cbe644w58fX0B8Pf3Z9OmTcC5Uabw8HDq1asHwODBg0lKSrrosevXr0/Lli15+umn6d69O7169cLT09O+fMiQIQC0adMGX19fvvnmG9zc3Dh8+DDx8fH29VxcXMjOziY9PZ2DBw8ybNgw+7KysjLy8/OvuLbLOX785FVvW5U1bVq/xmY7nzPkdIaM4Bw5nSEjOEfO6pTRYnGxf4myI07RJHXp0oXExETq16/PPffcA8A999zDtm3b+Prrr3n22WfZsWNHuW3c3d3tP1ssFsrKyq7q2K6urnz00Ufs2rWL1NRUYmJieOONN/jjH/940W2MMfj4+LB06dILlqWnpxMSEsLs2bOvqh4RERGpmBp/TRKcuy4pJyeH9evX26fWAgMDWbp0KQ0aNKBFixYV3lfXrl1JTk6mpKQEq9XKihUrLrl+cXExhYWFBAUFkZCQQLt27cp9su637bOyssjIyMDf35+AgACys7NJTU21r5eeno4xhuDgYLZu3VpuH+np6VdVm4iIiFycU4wk1a5dm06dOpGbm4uXlxcAd911F7m5uYSFhV3Rvnr37s0333xDdHQ0DRo0ICgoiNzc3IuuX1xczKOPPsrp06cxxuDr61tues9qtTJw4EBKS0uZNm0aTZo0ASApKYk5c+YwY8YMzp49S4sWLVi0aBGtW7dmzpw5TJ06ldOnT3P27Fk6d+6Mn5/fFdcmIiIiF+dijDGVXYSz8vHxYdeuXfZriKqE1q0hOxuMqTZzyleqOs2XXwtnyOkMGcE5cjpDRnCOnNUp4+WuSXKK6TYRERGRK+UU0203w5dffsncuXMveP7JJ5+kZ8+eDrf54YcfbnRZVy4rCwBbSUnl1iEiIlLJ1CRdJz179rxoM1SdFBQUY7NpBlZERETTbSIiIiIOqEkSERERcUBNkoiIiIgDapJEREREHFCTJCIiIuKAmiQRERERB9QkiYiIiDigJklERETEATVJIiIiIg6oSRIRERFxQE2SiIiIiANqkkREREQc0A1upRyLxaWyS7gplLPmcIaM4Bw5nSEjOEfO6pLxcnW6GGN0y3cRERGR39F0m4iIiIgDapJEREREHFCTJCIiIuKAmiQRERERB9QkiYiIiDigJklERETEATVJIiIiIg6oSRIRERFxQE2SiIiIiANqkpzAgQMHiI2NpX///sTGxpKVlXXBOlarlcTERPr27Uu/fv34+OOPK7SsKrnWnPPnz+fee+8lOjqa6OhoEhMTb2L1FVORjP/+97+JiYmhY8eOzJo1q9yymnQuL5WzppzLBQsWMGDAACIjI4mJiWHr1q32ZaWlpTz++OP069ePsLAwNm3adBOrr7hrzTllyhR69OhhP5cLFy68idVXTEUyrlixgsjISKKjo4mMjOTdd9+1L6tJ78tL5awO78sLGKnx4uLizMqVK40xxqxcudLExcVdsM6nn35qRo0aZaxWqykoKDAhISHm0KFDl11WlVxrznnz5pmZM2fe1JqvVEUyZmVlmYyMDDN37twL8tSkc3mpnDXlXG7ZssWUlJQYY4zJzMw0d999tyktLTXGGDN//nwzdepUY4wxBw4cMN26dTPFxcU3qfqKu9ackydPNu+9997NK/gqVCTjyZMnjc1ms//cq1cvk5mZaYypWe/LS+WsDu/L39NIUg1XUFBARkYGERERAERERJCRkUFhYWG59datW8eQIUOwWCw0btyYvn378s9//vOyy6qK65GzqqtoxlatWtG+fXvc3C68f3V1yH89clZ1Fc0YEhJCnTp1APDx8cEYw4kTJwBITk4mNjYWgNatW9OxY0e2bNlyE1Nc3vXIWdVVNKOnpycuLudupnr69GnOnj1rf1yT3peXylkdqUmq4Y4ePYqXlxeurq4AuLq60qxZM44ePXrBes2bN7c/9vb25tixY5ddVlVcj5wAa9euJTIyklGjRrF79+6bU3wFVTTj5fZRU87l5dS0c7ly5UpatmzJrbfeCsCRI0e47bbb7Mtryrn8fU6At956i8jISMaPH8/+/ftveN1X4koyfvHFFwwYMIDevXszevRofHx87PuoSe/Li+WEqv2+dKT6/RNM5AYZOnQoY8eOpVatWnz11VeMHz+edevW0ahRo8ouTa5QTTuX27dv529/+xtvvvlmZZdyQznK+cQTT9C0aVMsFgsrV65k9OjRbNiwwf7Lujrp06cPffr04ciRI0yYMIEePXrQpk2byi7rurtYzur4vtRIUg3n7e1Nbm4uVqsVOHeBYF5eHt7e3hesd+TIEfvjo0eP2v8ld6llVcX1yNm0aVNq1aoFQHBwMN7e3uzbt+8mJbi8ima83D5qyrm8lJp0Lnfv3s2kSZNYsGBBuV+ozZs3Jycnx/64up/Li+X08vLCYjn3q2rgwIGUlJRUqVGWq/n72rx5c+666y42b95s30dNfF/+PmdVf186oiaphmvSpAnt27dnzZo1AKxZs4b27dvTuHHjcuuFhYXx8ccfY7PZKCwsZMOGDfTv3/+yy6qK65EzNzfXvl5mZiY5OTnccccdNy/EZVQ046XUpHN5KTXlXKanp/PEE08wb948OnToUG5ZWFgYH374IQBZWVns3buXkJCQmxOggq5HzvPP5datW7FYLHh5ed344iuoohnPnyYsLCwkLS2Ndu3aATXrfXmpnFX9femIizHGVHYRcmPt37+fKVOm8Msvv9CgQQNmzZpFmzZtiI+PJyEhgbvuugur1cq0adP46quvAIiPj7dfFHqpZVXJteacPHky3333HRaLhVq1apGQkEDPnj0rM9IFKpJx586dPPnkkxQXF2OMoX79+kyfPp2QkJAadS4vlbOmnMtBgwaRk5NTrimYPXs2Pj4+lJSUMGXKFDIzM7FYLEyaNIm+fftWYiLHrjXnyJEjKSgowMXFBU9PT55++mn8/f0rMdGFKpJxxowZfPXVV7i5uWGMYciQIcTFxQE16/+xl8pZHd6Xv6cmSURERMQBTbeJiIiIOKAmSURERMQBNUkiIiIiDqhJEhEREXFATZKIiIiIA2qSRKTGiYuLu+o7qR85coSAgAD7l+aJiPNSkyQiVVJoaCh+fn4EBAQQHBzMlClTOHXq1A05TkpKiv1x8+bN2b1793W/7cUnn3zCgw8+eF33ebXS0tLo0aNHZZchUuWpSRKRKmvRokXs3r2blStXkpGRweLFiyu7pGqvrKyssksQqTbUJIlIlde0aVO6d+9OZmam/blvvvmGoUOHEhgYSFRUFGlpaQ63PXjwICNGjKBLly506dKFiRMn8ssvvwAwadIkjhw5wtixYwkICOD111/n8OHD+Pj4UFZWxrp164iJiSm3v7fffpuxY8cC8OuvvzJr1ix69epFt27deO655zh9+nSFMoWGhvLGG28QGRmJv78/zzzzDPn5+YwePZqAgABGjhxJUVERgL2mDz/8kO7du9O9e3eWLFli39evv/7K9OnT7cumT5/Or7/+Cvx31Gjx4sUEBwfz5JNPEh8fT15eHgEBAQQEBJCbm0t6ejqxsbEEBgbSvXt3pk2bZt8HgI+PD8uXL+e+++4jMDCQxMREzv8u4o8++oj777+fgIAAwsPD+e6774Bzt6J49NFH6dq1K6Ghobz77rsVen1EqgI1SSJS5R07doytW7fSsmVL4Nwv3jFjxjBu3Di2b9/O5MmTSUhIoLCw8IJtjTGMGTOGrVu3kpyczLFjx5g/fz4Ac+bMoXnz5vYRq/j4+HLb9u7dmwMHDpCVlWV/7rPPPiMyMhKAl19+mQMHDrBy5UrWr19PXl4eCxYsqHCu9evX89Zbb/H555+zadMm4uPjefLJJ0lNTcVms/Hee++VWz8tLY3169ezZMkSXn/9dfs04cKFC9mzZw+rVq1i9erV7N27l6SkJPt2+fn5FBUVsWnTJmbPns3rr79Os2bN2L17N7t377bfRPYvf/kLqampfPDBB2zbto1ly5aVO/7mzZv5xz/+werVq0lOTmbr1q0AJCcnM3/+fGbNmsWuXbtYuHAhDRs2xGazMW7cOHx8fNiyZQvvvPMO77zzjn07kapOTZKIVFkTJkwgICCAnj170rhxYxISEgBYtWoVPXr0oGfPnlgsFoKDg+nYsSNffvnlBfto1aoVwcHBuLu707hxY/70pz+xY8eOCh2/Tp069OnTx35Tz6ysLP7zn/8QGhqKMYaPPvqIZ555hoYNG+Lp6cmYMWNYu3ZthfMNHz6cW265BS8vLwIDA/Hz88PX15fatWvTr18/MjIyLng96tati4+PDzExMfa6PvvsMyZMmECTJk1o3LgxEyZMYPXq1fbtLBYLCQkJuLu74+Hh4bCWjh074u/vj5ubG7fffjuxsbEXvE7x8fE0aNCA5s2b06VLF77//nsA/vGPfzB69Gj8/PxwcXGhVatW3Hbbbezdu5fCwkIeeeQR3N3dadGiBQ888ADr1q2r8GskUpncKrsAEZGLWbBgAd26dWP79u1MnDiRn3/+mQYNGnDkyBH++c9/smnTJvu6ZWVldOnS5YJ95OfnM336dHbu3MmpU6cwxtCgQYMK1xAZGcnMmTN55JFHWLNmDX379qVOnToUFBRQWlpabjrOGIPNZqvwvm+55Rb7z7Vr1y732MPDg5KSknLre3t723++7bbb+PHHHwHIy8ujefPm9mXNmzcnLy/P/rhRo0bUrl37krUcOHCAmTNn8u2331JaWorVaqVDhw7l1mnatKn95zp16tgvpD969Kh9lO98OTk55OXlERgYaH/OarWWeyxSlalJEpEqLygoiJiYGGbNmkVSUhLe3t5ER0fz0ksvXXbbuXPn4uLiwmeffUbDhg3ZsGED06ZNq/Cxu3XrRmFhIZmZmaxZs4a//OUvwLnGw8PDg7Vr15a7e/2NdPToUdq2bQuc+6qCZs2aAdCsWTOOHDnCnXfeaV/vt2UALi4u5fbz+8cAL7zwAr6+vrzyyit4enry9ttv8/nnn1eoLm9vbw4ePOjw+dtvv53169dXLKBIFaPpNhGpFh566CFSUlL4/vvviYqKYtOmTWzduhWr1cqZM2dIS0vj2LFjF2x36tQp6tatS/369cnNzeWNN94ot/yWW27h0KFDFz1urVq1CAsLY/bs2RQVFREcHAycm8IaMmQIM2bMoKCgADh3rdSNvN4mKSmJ0tJS9u3bxyeffEJ4eDgAAwYMYOHChRQWFlJYWMiCBQvs10050qRJE06cOMHJkyftz506dYp69epRr1499u/fz/Llyytc1+DBg3nzzTf59ttvMcaQnZ1NTk4Ofn5+1KuM67qHAAABdklEQVRXj8WLF3P69GmsVis//vgj6enpV/8iiNxEapJEpFpo3Lgx0dHRLFiwAG9vb5KSkvj73//OvffeS8+ePVmyZInDqa5HHnmEjIwMAgMDefjhh7nvvvvKLX/44YdZuHAhgYGB5T4xdr7IyEhSUlIICwvDze2/A/CTJk2iVatWPPDAA3Tu3JmRI0dy4MCB6xv8PEFBQfTr14+RI0cyatQounfvDsD48ePp2LEjUVFRREVF0aFDB8aPH3/R/bRt25YBAwbQt29fAgMDyc3NZfLkyaxZs4bOnTvz17/+1d6AVcT999/P2LFjmThxIp07d2bChAkUFRXh6urKokWL+P777+nTpw9du3bl2Wefpbi4+JpfC5GbwcWc/xlOERGpcg4fPkyfPn347rvvyjVpInJjaSRJRERExAE1SSIiIiIOaLpNRERExAGNJImIiIg4oCZJRERExAE1SSIiIiIOqEkSERERcUBNkoiIiIgDapJEREREHPg/J/YMs33if8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data:image/png;base64,iVBORw0KGgoAAAANSUhEUgAAAkkAAAGJCAYAAACegKcdAAAABHNCSVQICAgIfAhkiAAAAAlwSFlzAAALEgAACxIB0t1+/AAAADh0RVh0U29mdHdhcmUAbWF0cGxvdGxpYiB2ZXJzaW9uMy4yLjIsIGh0dHA6Ly9tYXRwbG90bGliLm9yZy+WH4yJAAAgAElEQVR4nOzde3TNV97H8fdJIlESFRqqRV0T0g6pIpRQqSFCJILSYihD9YZW2rqVKlW31jPUpVXD87QuRYSmaC1mKjODuLWYjkubupeIRMlJKsnJ2c8fnZ6RcURIyOV8Xmv91jq/297f79HWt3vv8/tZjDEGEREREcnDrbgDEBERESmJVCSJiIiIOKEiSURERMQJFUkiIiIiTqhIEhEREXFCRZKIiIiIEyqSRERERJxQkSQiJVpoaChNmjTh0UcfdWzJycmFbnPHjh1FFOHNzZs3j5iYmLvWX37WrVvH008/XdxhiJQKHsUdgIjIzSxatIjHH3+8uMNwsNlseHiUvv982my24g5BpFTRSJKIlErp6emMGzeOtm3bEhISwpw5c8jNzQXg1KlT/OEPfyA4OJjg4GBGjx7NlStXAHjttdf46aefGD58OI8++iiLFy8mMTGRdu3a5Wn/2tGmefPmMWLECGJiYmjWrBlxcXH59n8zAQEBLF++nE6dOvHoo4/yP//zP5w6dYq+ffvSrFkzRo4cSXZ2NoAjtkWLFhEcHExoaCiff/55nu/h9ddfp1WrVnTo0IEFCxZgt9uBX0eN+vbty7Rp0wgODuaVV15h0qRJfPvttzz66KM0b94cgK+//pqoqCiaNWtG+/btmTdvnqP9M2fOEBAQQFxcHE888QTBwcEsXLjQcT43N5dFixbRsWNHHn30UaKjozl37hwASUlJPPvss7Rs2ZLOnTuzadOmgv8Bi5QApe9/hUREgDFjxlC1alW2bNnCL7/8wnPPPUeNGjXo27cvxhiee+45WrRogdVq5eWXX2bevHmMHz+eWbNmsW/fPqZOneoYnUpMTLxpf9u2beNPf/oTM2fOJDs7m9GjR9+w/4L4+9//zrp16zh37hw9evTgm2++YdasWVSuXJk+ffqwceNGevToAcDFixe5dOkSf/vb3/j2228ZNmwYjzzyCPXq1WPKlCmkp6ezdetWfv75Z4YMGYKfnx+9e/cG4ODBg3Tt2pV//OMf2Gw2Nm3axJo1a1i5cqUjlnvuuYcZM2bQsGFDjh07xuDBg2ncuDEdO3Z0XLNv3z6+/PJLTpw4Qa9evejUqRP169dn6dKlbNy4kY8++oi6dety9OhRypcvT2ZmJoMHD2bEiBEsXryYY8eO8eyzz+Lv70+DBg0K/OcsUpw0kiQiJd6LL75I8+bNad68OS+88AIXL15k+/btjBs3jgoVKlC1alUGDRrExo0bAXjooYdo06YNnp6eVKlShWeffZY9e/YUKoagoCA6duyIm5sbVqs13/4L4o9//CPe3t40bNgQf39/2rRpQ61atfDx8aFdu3b861//ynP9yJEj8fT0pGXLlrRv357NmzeTm5vLpk2bGD16NN7e3tSsWZNnn302z0hTtWrVGDBgAB4eHpQvX95pLMHBwQQEBODm5kajRo3o2rUru3fvznPNSy+9RPny5WnUqBGNGjXiyJEjAKxZs4aRI0dSr149LBYLjRo1wtfXl6+//poHH3yQnj174uHhQWBgIJ07d+bLL78s8HckUtw0kiQiJd78+fPzrEk6ePAgNpuNtm3bOo7Z7XZq1KgB/Dry8s4777B3714yMjIwxlCpUqVCxXD//fc7Pv/000/59l8Q9913n+Ozl5fXdfsXL1507FeqVIkKFSo49h944AEuXLjApUuXyMnJ4YEHHshz7tqF7dfGfSMHDhxg9uzZfP/99+Tk5JCdnU1YWNgN473nnnvIzMwE4Pz589SuXfu6Ns+ePcvBgwcdU3rw69Rc9+7dbxqPSEmhIklESp37778fT09Pdu3a5XQB9fvvv4/FYiE+Pp7KlSuzdetW3n777Ru2d88993D16lXHfm5uLmlpaXmusVgsBe6/qF25coXMzExHoXTu3DkaNmyIr68v5cqV46effnJMYZ07d47q1as7jdvZPsDo0aPp378/H3/8MV5eXrzzzjtcunSpQLHdf//9nDp1Cn9//zzHa9SoQYsWLVi6dOkt5SpSkmi6TURKnWrVqtGmTRumT5+O1WrFbrdz6tQpxxRRRkYGFSpUwMfHh+TkZD7++OM89993332cPn3asV+3bl2ysrL4+uuvycnJYeHChY6F07fT/50wb948srOz2bt3L19//TVhYWG4u7sTFhbGnDlzsFqtnD17lqVLl+Y7WlO1alWSk5Pz5JeRkcG9996Ll5cXBw8e5IsvvihwXL179+ZPf/oTJ06cwBjDkSNHuHTpEk888QQnTpxg/fr15OTkkJOTw8GDB0lKSirU9yByN6lIEpFSaebMmeTk5BAeHk6LFi0YMWIEKSkpwK/rZ/71r3/RvHlzhg0bRqdOnfLcO2zYMBYuXEjz5s1ZsmQJPj4+TJo0iQkTJtCuXTvuueeem05T5dd/UbvvvvuoVKkSISEhxMTE8NZbb1G/fn0A3nzzTe655x46duzIM888Q7du3ejZs+cN22rVqhUNGjSgbdu2BAcHAzBp0iTmzp3Lo48+yvz58+nSpUuBY3v22Wfp0qULgwcPplmzZowfP56srCy8vb1ZsmQJmzZtIiQkhLZt2zJ79ux8i0+RksZijDHFHYSIiDiXmJjIa6+9RkJCQnGHIuJyNJIkIiIi4oSKJBEREREnNN0mIiIi4oRGkkREREScUJEkIiIi4oSKJBEREREn9MRtyePSpQzs9rK9TK1qVW9SU63FHcYd5wp5ukKO4Bp5ukKO4Bp5lqYc3dws+PpWvOF5FUmSh91uynyRBLhEjuAaebpCjuAaebpCjuAaeZaVHDXdJiIiIuKEiiQRERERJ1QkiYiIiDihIklERETECRVJIiIiIk6oSBIRERFxQkWSiIiIiBMqkkREREScUJEkIiIi4oSKJBEREREnVCSJiIiIOKEiSURERMQJizGmbLyFTkRERMo0e2YmqRm5Rdaem5uFqlW9b3jeo8h6krKhTh04ebK4oxAREbmOmzGQkX73+rtrPYmIiIiUIiqSRERERJwocUXS5s2biYqKIjIykrCwMEaPHl3cId2ykydP8uijj2Kz2QAwxtC6dWtmzJjhuObLL7/kmWeeASAyMpKrV6/etN1ly5aRmpp6Z4IWERGRPErUmqQLFy4wefJk4uLiqFGjBsYYDh8+XNxh3bKHHnqISpUq8d1339G0aVN++OEHHnzwQfbu3eu4Zvfu3bRs2RKADRs2FKjd//u//+Pxxx+natWqtxSPzWbDw6NE/VGLiIiUeCXqb86LFy/i4eFB5cqVAbBYLAQGBgJw4MABZs+eTUZGBgAjRozgiSeewGaz8dxzz3Hp0iWysrJo0qQJkydPxtPTk/379zNlyhTsdjs2m43nn3+ebt26cfHiRSZNmsSpU6cAGDJkCFFRUQCEhoYSGRnJjh07SElJYfDgwfTv3x+73c7bb7/Nrl278PT0pEKFCqxateqGubRs2ZLExESaNm3K7t276dSpE5s2bcJqteLt7c3u3bsZP348AAEBAezfv5+KFSvesP+FCxdy4cIFRowYgZeXF++99x61a9dmzpw57Nmzh+zsbAICAnjrrbeoWLEiY8aMwd3dnePHj5ORkVHgQkxERET+zZQgubm55vnnnzctW7Y0L7/8slm6dKlJS0szly9fNpGRkSY5OdkYY0xycrIJCQkxly9fNna73aSlpRljjLHb7ea1114zK1asMMYYM3z4cBMfH+84d/nyZWOMMSNHjjRz5sxxtNWmTRtz9OhRY4wxHTp0MNOnTzfGGHP69GkTFBRkrFar+e6770xYWJjJzc01xhjz888/55vLmjVrzJAhQ4wxxowYMcLs37/fvPXWW+avf/2rSU1NNb/73e/ML7/8Yowxxt/f31it1nz7/+3cb3EaY8z8+fPN/PnzHfszZ84077//vjHGmDfeeMP06NHDZGRk3MofgTEPPWQMaNOmTZs2bSVvu8tK1EiSm5sbCxYs4NixY+zZs4etW7eyZMkSXn/9dc6cOcPQoUMd11osFk6ePElgYCB//vOfSUhIwG63c/nyZcqXLw9AcHAwCxcu5NSpU7Rp04amTZsCsHPnTsaMGQNAtWrVaN++PYmJifj7+wMQHh4OQM2aNalUqRLnz5+nVq1a2Gw2xo8fT3BwMB06dMg3l+DgYKZNm4bNZuO7777jd7/7HefOnSMxMZGrV6/SpEkTR5z/zVn/9evXv+66v/zlL1itVr766isAsrOzadSokeN8WFgYFSpUuPkXLyIiUkqkpBTdIwBK5XOS/P398ff3p1+/foSHh2OMISAggOXLl1937fr169m3bx/Lly/H29ubRYsWceLECQAGDRpEaGgoO3bsYMqUKbRp04ZXXnnlpv17eXk5Pru7u5Obm4uPjw8bN24kMTGRHTt2MHv2bOLi4vDz83PaRq1atbj33nuJj4+ndu3aeHh40KJFC/785z+TlZXlWI9U0P6dMcYwadIkWrdu7fS8CiQREZHbV6J+3ZacnMw333zj2D9//jxpaWk0aNCAkydPsmvXLse5gwcPYowhPT0dX19fvL29SU9P54svvnBcc/z4cWrXrk3fvn35wx/+wKFDhwBo3bo1q1evBiAlJYXt27fTqlWrfGNLS0vjl19+ISQkhJiYGHx8fDh9+nS+97Rs2ZJFixY5CiI/Pz8yMzPZvn07wcHBt/blABUrViQ9/T8VdGhoKMuWLXP8Ms5qtZKUlHTL7YqIiMj1StRIks1mY968eZw9e5by5ctjt9sZNWoUgYGBLFiwgFmzZjFt2jRycnKoVasWixYtIioqim3bthEWFkbVqlV57LHHyMrKAuCTTz4hMTGRcuXK4enpyYQJEwCYMGECEydOJCIiAoCYmBgaNmyYb2znzp3jzTffxGazkZubS7t27QgKCsr3nuDgYNavX0+LFi0cx5o1a8aGDRtueq8zf/jDHxg3bhzly5fnvffeY9iwYXzwwQf06tULi8WCxWLhpZdecjo1JyIiIrdG726TvPRaEhERKamMuatrkkrUdJuIiIhISVGipttKm8OHDzt+JXet/v3707t372KISERERIqKpttERESkVLBnZpKa4fwX37ejVD4CQIpPaqoVu71s181+fj5FOqddUrlCnq6QI7hGnq6QI7hGnmUpR61JEhEREXFCRZKIiIiIE1qTJCIiIiVCUa85uhmtSZJbo+ckiYhIMXEzBjJKznomTbeJiIiIOKEiSURERMSJmxZJoaGhhIWFERkZSWRkJNOmTSvSAM6cOcNnn32W59jQoUM5depUodqNjIx0vPi1KCUmJtK0aVOioqLo2rUrXbt25d133+Xy5ctF2o8xhkGDBrFixQrHsezsbLp27cr27duLtC8RERG5XoHWJM2dOxd/f/87EsDZs2f57LPP6NOnj+PY4sWLC93uhg0bCt3GjdSvX59169YBYLVamT59OoMGDWLt2rW4u7sXSR8Wi4V33nmHvn370q5dO2rWrMm8efMICgqiffv2RdKHiIiI3NgtT7etW7eOESNGON1ft24dgwcPZtSoUXTt2pW+ffuSkpLiuPbDDz8kIiKC7t2707dvX+x2O2+//TZJSUlERkY62gkNDeXYsWMAnDx5koEDBxIREUGPHj1ISEhwtBcQEMCiRYvo2bMnTz75JF999VWecxkZGY72/vSnP9GnTx9CQ0P59NNPHdft3buXiIgIIiIimDp1Kh06dHD0XRDe3t5MmjSJS5cu8be//Q2AGTNm0LNnT7p3787AgQM5e/YsAJMnT+bjjz923Puvf/2Lzp07c6MfGD744IOMGDGCcePGcfDgQTZv3szYsWP58ccf+eMf/+joIzY2FoBffvmFESNGEB4eTvfu3Rk5cmSB8xAREZH/Ym6iQ4cOpnPnzqZ79+6me/fuZuXKlebll192nI+NjXXsx8bGmubNm5uffvrJGGPM+PHjzfvvv2+MMWbdunXmqaeeMunp6cYYY9LS0owxxuzatcv06NHjuj6PHj1qjDGmV69eZvXq1cYYY77//nvTsmVLk5qaaowxxt/f33zyySfGGGP27t1r2rZt62jD39/fWK1WR3vTp083xhhz+vRpExQUZKxWq8nKyjIhISFmz549xhhjtmzZYvz9/R19O+MsXmOMGT58uPnoo4+MMcYRnzHGrF692owaNcoYY8wPP/xgOnbsaOx2uzHGmLFjx5ply5bdsK/fDBkyxDRv3tzs2LHD5OTkmB49epgffvjBGGNMenq66dSpk/nhhx/Mli1bzODBgx33/fzzzzdt+zoPPWQMaNOmTZs2bXd/K2Fuebrtt2mmG2nWrBk1atQAoGnTpuzYsQOAv/71rzz99NN4e//6PAJfX9+b9mu1Wjl8+DA9e/YEoEGDBjRu3Jhvv/2W0NBQAMLDwwEICgriwoULZGVl4eXldV1bv11Xs2ZNKlWqxPnz58nJyaF8+fI0b94cgN///vdUqlTppnE5Y4xxfE5ISGDFihVkZmZis9kcx+vXr0+tWrVISEggKCiIv/zlL4wdO/ambQ8ZMoQZM2bQunVrfvjhB5KSknj11Vcd53Nycvjxxx9p1KgRSUlJTJ48mZYtW/LEE0/cVi4iIiLF5W6+0qTIn5Pk7u6O3W537GdlZeU5f22B4u7uTm7unX0o1G/9/bYWyGazOS2S7mRcOTk5HDlyhKeffpqzZ8/y7rvvsnbtWmrVqsX+/fuJiYlxXDtgwABWrlxJUlISnTp1wsfH56btu7m54eb268yoMQZfX98brrn64osv2LVrFwkJCcyZM4f4+Hin34eIiIjk75bXJD300EMcPXqU7OxssrOz86wDyk+HDh1YuXIlVqsVgEuXLgG/run57dh/8/b2pnHjxsTFxQGQlJTEkSNHCAoKutWwnapXrx6//PIL+/btA2Dr1q1cuXLlltrIyMhgypQp+Pr60rZtW6xWK+XKlcPPzw+73c6qVavyXN++fXuOHz/O0qVLeeaZZ2455rp161K+fHnWr1/vOJaUlITVauX8+fO4u7vTsWNHxo4dS1paGj///PMt9yEiIiK3MZIUFBRE69at6dq1K9WqVaNRo0Z5FmffSFRUFMnJyfTp0wcPDw8qVKjA8uXLCQgIoG7dunTr1o169eoxd+7cPPfNnj2biRMnsmzZMjw8PJg5cyZVqlS51bCd8vT05L333uOtt94CoGXLllStWvWmozu/LTS32WwYY2jbti3Lli3D3d2dgIAAwsLCCA8Px9fXl/bt27N3717HvW5ubkRFRZGQkECjRo1uOWYPDw8WLVrEtGnTWLJkCXa7napVq/I///M/HD16lPfeew8Au93OsGHDqF69+i33ISIiInp3G1ar1bFOateuXYwdO5Zt27Y5prfuhGeffZannnqKLl263LE+bpteSyIiIsXFmNK9Jqms2bJlC8uWLcMYg6enJ7Nnz75jBdKhQ4d45ZVXCAwMpHPnznekDxERESkaLj+SdCPR0dHXLe5u2rQpb7/9dpH3NXHiRA4cOJDnmLu7+01/SXhHaCRJRESKSwkbSVKRJCIiIiWCPTOT1Iw7+6v4a2m6TW5JaqoVu71s181+fj539f9Uiosr5OkKOYJr5OkKOYJr5FmWcrxzq5NFRERESjGNJEke+Q07liV+fjd/iGdpZs/MLO4QRERKPRVJkpcWbpcJblpqKCJSaJpuExEREXFCRZKIiIiIEyqSikhoaChhYWF0796dLl26sGbNmpveM3ToUE6dOnXT606cOEFUVBRRUVF8/vnn+V4bEBBARkaGI6Zjx44VLAERERHJQ2uSitDcuXPx9/fn2LFjREdH065du3zfnbZ48eICtbtlyxYeffRRJk2aVFShioiIyE2oSLoD/P39qVSpEsnJyezevZv/+7//IycnB4A33niD1q1bA7+O9CxatAh/f38GDBjAI488wrfffsuFCxfo0qULMTExfP755/zv//4vdrud/fv3M2/ePLZu3crGjRvJzc3Fy8uLt956i8aNGxdnyiIiImWOiqQ7YN++ffj6+tKoUSNq1apFt27dsFgs/PjjjwwaNIiEhASn9507d47ly5eTkZFBx44d6dWrF927d+fkyZNkZmbyxhtvABAVFcXgwYMB2LFjB5MmTWL16tV3LT8RERFXoCKpCI0YMQJjDKdOneJPf/oTnp6eHDlyhNGjR5OcnIyHhwcXL14kJSUFPz+/6+4PCwvDzc0NHx8f6tevz6lTp6hTp8511/3zn//kww8/5PLly1gsFk6cOHHnk5NSqaw/DwpcI0dwjTxdIUdwjTzLSo4qkorQb2uSNm/ezNixY2nWrBmvvvoqY8aMoWPHjtjtdpo2bUpWVpbT+728vByf3d3dr3vBLkB2djYjR47k008/5eGHHyY5OZl27drdsZykdCsrrwa4kbL0+oP8uEKerpAjuEaepSnHm727Tb9uuwO6dOlCmzZt+PDDD0lPT6dmzZoAxMbGkp2dXai2s7Ozsdls1KhRA4AVK1YUOl4RERG5nkaS7pDRo0cTHR3Nm2++yQsvvMC9995LSEgIlStXLlS73t7ejBgxgl69elG5cmU6d+5cRBGLiIjItSzG6P0Fcg29lqRs+Pe/1qVlyPt2laZh/cJwhTxdIUdwjTxLU46abhMRERG5DSqSRERERJxQkSQiIiLihBZuS1565lKZYM/MxK1CheIOQ0SkVFORJHmkplqx28v2Wv7StKiwMPxUI4mIFIqm20RERESc0EiS5JHfTyFLA3tmJqkZ1z+pXERE5FapSJK8SvlzktyMgYyyP5UmIiJ3nqbbRERERJxQkSQiIiLihIqkYhYaGsqxY8fyHIuOjiYxMbGYIhIRERFQkVTm2Wy24g5BRESkVFKRVIJdvHiRF198kYiICCIiIli/fr3jXEBAABkZGU73AwICmDdvHj179uSDDz6463GLiIiUBfp1WwkwYsQIvLy8HPsn/v3U66lTp9KwYUPmz5/PhQsXiI6OJjAwEH9//5u26eXlRWxs7J0KWUREpMxTkVQCzJ07N0/hEx0dDcDOnTsZM2YMANWqVaN9+/YkJiYWqEjq0aPHnQm2FPDz8ymSa8oCV8jTFXIE18jTFXIE18izrOSoIqmUcnd3x5hfXx+SlZV13fkKLvzerpu9csRlXkviAnm6Qo7gGnm6Qo7gGnmWphzd3Cz5PkRZa5JKsNatW7N69WoAUlJS2L59O61atQKgdu3aHDp0CID4+Phii1FERKSs0khSCTZhwgQmTpxIREQEADExMTRs2BCAsWPHMnHiRHx8fAgLCyvOMEVERMoki/ltzkYESv1rSTBG023/5gp5ukKO4Bp5ukKO4Bp5lqYcNd0mIiIichtUJImIiIg4oTVJkte/n9FUWtkzM4s7BBERKSNUJEkeqalW7HYtUxMREdF0m4iIiIgTKpJEREREnNB0m+SR308hSzJ7ZiapGbnFHYaIiJQhKpIkr1L6nCQ3YyCjdDyXQ0RESgdNt4mIiIg4oSJJRERExIkyN93Wu3dvsrOzycnJ4cSJE453nQUGBvLuu+8Wc3T5O3PmDP/4xz/o06dPcYciIiLi8spckbRmzRrg14KjZ8+ebNiwoZgj+g+bzYaHx42/8rNnz/LZZ5/dVpF0s7ZFRETk1rjE36rbt29n4cKFZGdnU65cOcaOHUtQUBCJiYm88847NGnShAMHDuDh4cHMmTP54IMP+P7776lRowbz5s2jQoUKzJs3jx9++IFLly5x4cIFGjZsyLRp0/Dx8SE7O5s5c+awZ88esrOzCQgI4K233qJixYqMGTMGd3d3jh8/TkZGBhs2bGD06NEcP36cnJwcateuzbRp07j33nt5++23OXPmDJGRkTz00EPMnTuXgIAA9u/fT8WKFQHy7AcEBPDSSy/x9ddfExISwh//+Efeffddjh49SlZWFsHBwYwdOxZ3d/di/hMQEREpfcr8mqRTp06xYMECPv74Y9atW8fUqVMZNWqU43xSUhL9+vUjPj6eoKAghgwZwtixY9m0aRNubm5s3LjRce2+fft4//33+fLLL/H29mbBggUAfPzxx/j4+LB27Vo+//xzqlWrxkcffeS47/Dhw3z88ceOUa3x48ezbt064uPjadCgAYsXLwZg4sSJ1K9fnw0bNjB37twC5efl5UVsbCyjRo3i3XffpUWLFqxdu5YNGzaQlpZGbGxsob9DERERV1TmR5L+9re/cerUKfr16+c4ZrPZuHjxIgB169alcePGwK/rln766Sfuv/9+AB5++GFOXvNz+CeeeIL77rsPgF69ejF16lQA/vKXv2C1Wvnqq68AyM7OplGjRo77wsLCqFChgmN/w4YNxMfHk5OTQ2ZmJnXq1Lnt/Hr06OH4/Je//IWDBw+ydOlSAK5evUr16tVvu+3Sxs/P545cW5q5Qp6ukCO4Rp6ukCO4Rp5lJccyXyQBhISEMHPmzOuOJyUl4enp6dh3d3fHy8srz35WVtZN2zfGMGnSJFq3bu30/LUF0t69e1m5ciWrVq2iSpUqxMfHs3r16hu27e7ujjG/vkvNWSzXtm2MYcGCBdSqVeumMZdFKSkFe06Sn59Pga8tzVwhT1fIEVwjT1fIEVwjz9KUo5ubJd+HKJf56bY2bdrwt7/9je+//95x7ODBg7fV1tdff01aWhoA69ato1WrVgCEhoaybNkyrl69CoDVaiUpKclpG1euXMHb25vKlSuTnZ2dZzrM29sbq9Wa5/ratWtz6NAhAOLj4/ONLzQ0lI8++ojc3F+fPJ2Wlsbp06dvI1MREREp8yNJderUYdasWYwfP56rV6+Sk5NDs2bNaNKkyS231bx5c1555RWSk5Np0KABY8aMAWDYsGF88MEH9OrVC4vFgsVi4aWXXqJ+/frXtRESEsLnn39O586d8fX1pXnz5o4iKCAggLp169KtWzfq1avH3LlzGTt2LBMnTsTHx4ewsLB84xs3bhyzZs0iMjISi4V4LtkAACAASURBVMVCuXLlGDdunMuOLImIiBSGxfw2lyP5mjdvHpmZmbzxxhvFHcqdVUpfS4Ixmm77L66QpyvkCK6RpyvkCK6RZ2nK0eWn20RERERuR5mfbisqL7/8cnGHICIiIneRiiTJ68SJ4o7gttgzM4s7BBERKWNUJEkeqalW7HYtUxMREdGaJBEREREnVCSJiIiIOKHpNskjv59C3i57ZiapGblF3q6IiMidpJEkyatOHbBYinRzu+bVKSIiIqWFiiQRERERJ1QkiYiIiDhRItckbd68mQ8//BBjDFlZWTz88MO89957xR3WLTt79iyTJ0/m3LlzAJQrV47p06fj7+9/y21FRkby2WefUb58+aIOU0RERJwocUXShQsXmDx5MnFxcdSoUQNjDIcPHy7usG7L5MmTadeuHf379wcgOTkZD49b+8ptNhseHh5s2LDhToQoIiIiN1DiiqSLFy/i4eFB5cqVAbBYLAQGBgJw4MABZs+eTUZGBgAjRozgiSeewGaz8dxzz3Hp0iWysrJo0qQJkydPxtPTk/379zNlyhTsdjs2m43nn3+ebt26cfHiRSZNmsSpU6cAGDJkCFFRUQCEhoYSGRnJjh07SElJYfDgwfTv3x+73c7bb7/Nrl278PT0pEKFCqxateqGuZw/f57q1as79q/9PGbMGDw8PPjhhx+4dOkSLVq0YOLEiXh6ejJmzBjc3d05fvw4GRkZbNiwgYCAAPbv30/FihVvGB/A3r17mTx5MgDBwcFs27aNDz/88LZGr0RERFyaKWFyc3PN888/b1q2bGlefvlls3TpUpOWlmYuX75sIiMjTXJysjHGmOTkZBMSEmIuX75s7Ha7SUtLM8YYY7fbzWuvvWZWrFhhjDFm+PDhJj4+3nHu8uXLxhhjRo4caebMmeNoq02bNubo0aPGGGM6dOhgpk+fbowx5vTp0yYoKMhYrVbz3XffmbCwMJObm2uMMebnn3/ON5cNGzaYoKAg069fPzNz5kxz4MABx7k33njDdOvWzVitVpOTk2OeffZZ88knnzjO9ejRw2RkZDiu9/f3N1arNd/4srKyTEhIiNmzZ48xxpgtW7YYf39/R14F8tBDxkDRbiIiIqVQiRtJcnNzY8GCBRw7dow9e/awdetWlixZwuuvv86ZM2cYOnSo41qLxcLJkycJDAzkz3/+MwkJCdjtdi5fvuxYuxMcHMzChQs5deoUbdq0oWnTpgDs3LmTMWPGAFCtWjXat29PYmKiY8QlPDwcgJo1a1KpUiXOnz9PrVq1sNlsjB8/nuDgYDp06JBvLt27dyckJISdO3eyd+9eBg4cyJQpU+jWrZujj4oVKwIQFRXFli1bHCNCYWFhVMjnp/PO4svJyaF8+fI0b94cgN///vdUqlTpFr79OyclJb24Q3Dw8/MpUfHcKa6QpyvkCK6RpyvkCK6RZ2nK0c3Nku/zAUtckfQbf39//P396devH+Hh4RhjCAgIYPny5dddu379evbt28fy5cvx9vZm0aJFnPj3i1oHDRpEaGgoO3bsYMqUKbRp04ZXXnnlpv17eXk5Pru7u5Obm4uPjw8bN24kMTGRHTt2MHv2bOLi4vDz87thO76+voSHhxMeHs7999/PF1984SiS8pNfgXSj+ERERKTolLhHACQnJ/PNN9849s+fP09aWhoNGjTg5MmT7Nq1y3Hu4MGDGGNIT0/H19cXb29v0tPT+eKLLxzXHD9+nNq1a9O3b1/+8Ic/cOjQIQBat27N6tWrAUhJSWH79u20atUq39jS0tL45ZdfCAkJISYmBh8fH06fPn3D67/++muysrIAyM3N5ejRo9SsWdNx/ssvvyQzMxObzcaGDRtu2v/N1KtXj19++YV9+/YBsHXrVq5cuVKoNkVERFxViRtJstlszJs3j7Nnz1K+fHnsdjujRo0iMDCQBQsWMGvWLKZNm0ZOTg61atVi0aJFREVFsW3bNsLCwqhatSqPPfaYozj55JNPSExMpFy5cnh6ejJhwgQAJkyYwMSJE4mIiAAgJiaGhg0b5hvbuXPnePPNN7HZbOTm5tKuXTuCgoJueH1iYiIzZszAw8OD3NxcHnnkEUaOHOk4/7vf/Y7BgweTlpZGy5Yteeqppwr13Xl6evLee+/x1ltvAdCyZUuqVq2Kj49PodoVERFxRRZjjCnuIFzRmDFjeOSRRxxrkIqK1WrF2/vX+dVdu3YxduxYtm3bhptbAQcN69SBkyeLNCaMKVHz06VpvrwwXCFPV8gRXCNPV8gRXCPP0pRjqV2TJLdny5YtLFu2DGMMnp6ezJ49u+AFkoiIiDioSCqkw4cPO34ld63+/fvTu3fvG943ffr0OxJPdHQ00dHRd6RtERERV6IiqZAaN25ctp6G/e9fBRYle2ZmkbcpIiJyp6lIkjxSU63Y7VqmJiIiosUqIiIiIk6oSBIRERFxQtNtkkd+P4W8XfbMTFIz9ERwEREpXTSSJHnVqQMWS5Fubjd5xYqIiEhJpCJJRERExAkVSSIiIiJOlNgiafPmzURFRREZGUlYWBijR4/O9/rExMQifYjimTNnCAwMJDIykoiICKKjo9m/f/9ttRMcHAz8+vLeAQMGFOiezz77LM+xoUOHcurUqVvuX0RERG5PiVy4feHCBSZPnkxcXBw1atTAGMPhw4fvSF+5ubm4u7s7Pefj4+N4UOSKFSsYP348mzdvvu2+qlevzieffHLT686ePctnn31Gnz59HMcWL1582/2KiIjIrSuRI0kXL17Ew8ODypUrA2CxWAgMDAQgISGBqKgoIiIiGDhwICedvIzVZrMxZMgQoqOj6dq1K2PHjiU7OxuAdevWMWjQIF588UW6devGsWPHChRTcHAw586dc+zPmDGDnj170r17dwYOHMjZs2cd55YvX87vf/97evTowdq1ax3Hrx1VAhg9ejTR0dFERETw4osvcvnyZQDefvttkpKSiIyMZMSIEQCEhoY6Yj158iQDBw4kIiKCHj16kJCQ4GgzICCARYsW0bNnT5588km++uqrAuUnIiIi/8WUQLm5ueb55583LVu2NC+//LJZunSpSUtLMxcvXjTBwcHm+++/N8YYs3r1atOrVy9jjDG7du0yPXr0MMYYY7fbTVpamuPza6+9ZlasWGGMMSY2NtYEBQWZkydP5hvD6dOnTcuWLR37CxcuNGPHjnXsp6amOj6vXr3ajBo1yhhjzOHDh02bNm1MSkqKMcaYSZMmOdr57zavbeP99983s2bNui6X33To0MEcPXrUGGNMr169zOrVq40xxnz//femZcuWjrb8/f3NJ598YowxZu/evaZt27b55nmdhx4yBop2ExERKYVK5HSbm5sbCxYs4NixY+zZs4etW7eyZMkSXn31VRo1akSDBg0A6NmzJ5MnT8Zqtea532638+c//5mEhATsdjuXL1+mfPnyjvPNmjWjdu3aN40jPT2dyMhI0tLSyM7OZs2aNY5zCQkJrFixgszMTGw2m+P47t27eeKJJ7jvvvsA6NOnzw2n6DZs2EB8fDw5OTlkZmZSp06dm8ZktVo5fPgwPXv2BKBBgwY0btyYb7/9ltDQUADCw8MBCAoK4sKFC2RlZeHl5XXTtu+klJT0Yu3/Wn5+PiUqnjvFFfJ0hRzBNfJ0hRzBNfIsTTm6uVnyfT5giSySfuPv74+/vz/9+vVz/MVfEPHx8ezbt4/ly5fj7e3NokWLOHHNi1srVqxYoHZ+W5OUm5vLu+++y+jRo1m9ejU//fQT7777LmvXrqVWrVrs37+fmJiYW8pt7969rFy5klWrVlGlShXi4+NZvXr1LbVxI78VRL+ttbLZbMVeJImIiJQ2JXJNUnJyMt98841j//z586SlpVG/fn2OHDlCUlISAHFxcQQGBuLtnbcKTE9Px9fXF29vb9LT0/niiy8KFY+7uzuvvfYaKSkpbNu2DavVSrly5fDz88Nut7Nq1SrHtS1btmT79u2kpqYC5FmTdK0rV67g7e1N5cqVyc7OJjY21nHO29v7utGxa881btyYuLg4AJKSkjhy5AhBQUGFylFERETyKpEjSTabjXnz5nH27FnKly+P3W5n1KhRNGnShJkzZxITE4PNZqNKlSrMmjXruvujoqLYtm0bYWFhVK1alccee4ysrKxCxeTl5cWoUaP44IMPiIuLIywsjPDwcHx9fWnfvj179+4FoFGjRgwfPpynn34ab29v2rVr57S9kJAQPv/8czp37oyvry/Nmzfn0KFDwK+Lr+vWrUu3bt2oV68ec+fOzXPv7NmzmThxIsuWLcPDw4OZM2dSpUqVQuUnIiIieVmMMaa4g5ASpE4dcPKLwUIxpkTNT5em+fLCcIU8XSFHcI08XSFHcI08S1OON1uTVCKn20RERESKW4mcbrubhg8fnuf5RwA1atRg0aJFxRSRiIiIlAQuXySpGPov1/wKsKjYMzOLvE0REZE7zeWLJMkrNdWK3a5laiIiIlqTJCIiIuKERpIkj/xW+ReUPTOT1IzcIohGRESk+GgkSfKqUwcslkJtbhUqFHcWIiIihaYiSURERMQJFUkiIiIiTqhIKoDQ0FCOHTuW51h0dDSJiYlF1kdkZCRXr169af9Dhw7l1KlTAKxbt47jx48XWQwiIiLyH1q4XUJs2LChQNctXrzY8TkuLg5fX1/q1q17p8ISERFxWRpJKqQBAwbw17/+1en+gAEDmD59Os888wzt27dnyZIlfPHFF/Tt25fQ0FA2b97suC8gIICMjAwA9u7dS0REBBEREbz99ttc+3q930aVYmNj+ec//8nUqVOJjIxkx44ddOvWjYMHDzquXbp0KW+++ead/gpERETKJI0kFdCIESPw8vJy7J8o4JOpz58/z6effkpKSgqdOnVi0KBBrFq1ioMHD/LSSy/RpUuXPNdnZ2fzyiuvMHv2bIKDg9m0aRPLly+/rt2ePXuyfv16Bg8eTIcOHQDo168fK1eupEmTJhhjWLlyJXPnzr39pEVERFyYiqQCmjt3Lv7+/o796OjoAt0XFhaGm5sb1atXp3LlynTs2BGAhx9+mOTkZLKysvIUXz/++CP33HMPwcHBAISHhzNx4sQC9RUZGcn8+fP5+eefOXjwIFWrVqVRo0YFTbFI+fn5FEu/BVXS4ysqrpCnK+QIrpGnK+QIrpFnWclRRVIhubu7Y7fbHftZWVl5zl9bALm7uzv23d3dAbDZbHmuccZisRQolgoVKhAREcG6devYvXs3/fr1K9B9d0JKSnqx9X0zfn4+JTq+ouIKebpCjuAaebpCjuAaeZamHN3cLPk+RFlrkgqpdu3aHDp0CIAffviBw4cPF6q9evXqcfXqVfbu3QvAl19+yZUrV5xeW7FiRdLT8/6D+Mwzz/C///u//POf/6RTp06FikVERMSVqUgqpKFDh5KQkEBERASLFy8mMDCwUO15enry/vvvM3nyZCIiIti9ezcPPPCA02v79OnD/PnzHQu3AWrVqkW9evXo2bMnnp6ehYpFRETElVnMtT+dklLParUSFhZGbGws1atXv/UG6tSBkycLF4QxJXqotTQNBReGK+TpCjmCa+TpCjmCa+RZmnLUdJsLWblyJeHh4QwePPj2CiQRERFx0MLtMuTpp5/m6aefLu4wREREygQVSZJXAZ//lB97Zmbh4xARESlmKpIkj9RUK3a7lqmJiIhoTZKIiIiIEyqSRERERJzQdJvkkd9PIeHX9UapGbl3KRoREZHio5EkyatOHbBYbri5VahQ3BGKiIjcFSqSRERERJxQkSQiIiLihIokEREREScKXSSFhoZy7NixPMeio6NJTEy8pXvHjx/vePP9fxszZgyffvppYUO9zoABA2jdujUZGRl5jv31r3+9pXYSExOJjo7Oc+zYsWOEhobe0r3JyckMGDDghtcGBATkiVVERETunBIzkvTOO+/QvHnzu97vPffcw9KlS+96v85Ur16dTz75pLjDEBEREe5CkXTx4kVefPFFIiIiiIiIYP369U6vu3YEJzk5mYEDBxIeHs7QoUO5dOmS47r4+Hh69+5NVFQUUVFR7Ny5E4DNmzczbNgwx3XZ2dm0bduWn376Kd/4hg0bxooVK0hLS7vt2AsiISGBqKgoIiIiGDhwICdPnrzumjNnzhAcHOzY37JlC2FhYURGRjJ//vw8144ePZro6GgiIiJ48cUXuXz5siOfzZs352lj8ODBtx23iIiIqyqS5ySNGDECLy8vx/6Ja97/NXXqVBo2bMj8+fO5cOEC0dHRBAYG4u/vf8P2pk6dSosWLXjppZc4ffo03bt3JyQkBIC2bdvSrVs3LBYLP/74I4MGDSIhIYHf//73zJw5k9OnT1OrVi02bdpE06ZNeeCBB/KNvXr16kRGRrJo0SLGjRt3XRwFjT0pKYnIyEjHflZWluNzamoqr7/+Op9++ikNGjRgzZo1xMTEsGbNmhvGdfHiRd58801WrlxJvXr1WLx4cZ7z48ePp0qVKgDMmTOHxYsXExMTQ//+/Vm8eDFdunQBYPny5flO4d0OPz+fIm2vOJSFHArCFfJ0hRzBNfJ0hRzBNfIsKzkWSZE0d+7cPIXDtetzdu7cyZgxYwCoVq0a7du3JzExMd8iKTExkQkTJgBQq1YtWrdu7Th3+vRpRo8eTXJyMh4eHly8eJGUlBT8/Pzo06cPq1at4rXXXmPFihWMGjWqQPEPGzaMrl278uyzz+Y5fiux169fn3Xr1jn2jx07xvDhwwE4cOAAjRo1okGDBgD07NmTyZMnY7VabxjTgQMHCAwMpF69egD06dOH2bNnO85v2LCB+Ph4cnJyyMzMpE6dOgCEhIQwbdo0kpKSHN9Xhw4dCvQ9FFRKSnqRtne3+fn5lPocCsIV8nSFHME18nSFHME18ixNObq5WfJ9iHKpe+L2q6++ypgxY+jYsSN2u52mTZs6Rm2eeuopevToQWhoKFeuXMlTXOXH19eX/v37M3fu3DsZepHZu3cvK1euZNWqVVSpUoX4+HhWr14NgMVioX///qxYsQL4tbhyd3cvznBFRERKpTu+Jql169aOv8BTUlLYvn07rVq1yveeVq1aERsbC/w6EvLbuiOA9PR0atasCUBsbCzZ2dmOc1WqVOHxxx/n1Vdf5ZlnnsFisRQ4zkGDBvH3v/+d06dPFyp2Z4KCgjhy5IhjdCcuLo7AwEC8vW9cvQYFBfGvf/3LMXV57dTclStX8Pb2pnLlymRnZzu+q99ERUWxdetWNm3aRO/evW85XhEREbkLI0kTJkxg4sSJREREABATE0PDhg3zvWf8+PG8/vrrfPHFF9SsWTPPYuaxY8fywgsvcO+99xISEkLlypXz3NurVy++/PJLevTocUtxVqhQgeeee44pU6YUKnZnqlSpwsyZM4mJicFms1GlShVmzZqV7z1Vq1ZlypQpDB8+nPLly9OpUyfHuZCQED7//HM6d+6Mr68vzZs359ChQ47z3t7ehISEcPXqVce6JREREbk1FmOMKe4gitKCBQtISUlh0qRJxR1KsbHZbHTv3p3p06fTpEmTW7u5Th1w8ss7B2NKzVzzjZSm+fLCcIU8XSFHcI08XSFHcI08S1OOZW5NUn66du2Ku7s7S5YsKe5Qis22bduYOnUqHTt2vPUCSURERBzKVJG0cePG646tWbPG6dO6p0+fTuPGje9GWHfVk08+yZNPPnn7DVzz+AZn7JmZt9+2iIhIKVKmiiRnevfurcXLtyA11YrdXqZmYEVERG5LiXktiYiIiEhJoiJJRERExIkyP90mt+ZGq/ztmZmkZuTe5WhERESKj0aSJK86dcBiuW5zq1ChuCMTERG5q1QkiYiIiDihIqmEGDt27HVP4R40aJDjHWwiIiJyd6lIKiHGjRvH5s2bOXDgAACrVq3CYrHw9NNPF6pdm81WFOGJiIi4HC3cLiF8fHyYMmUKY8eOZf78+SxcuJAVK1YwcuRIfvrpJ7KysujatSvDhw8HYMaMGezevZucnBx8fX2ZNm0aDz74IGfOnKFnz55ER0eza9cunnrqqUIXWiIiIq5II0klSJs2bWjRogW9evXi5ZdfZsKECQwYMIC1a9cSGxtLQkIC//jHPwAYOnQosbGxfP7553Tr1o3Zs2c72vn555/53e9+R1xcnAokERGR26SRpBJmyJAhbN68mfDwcCZNmkRaWprjXEZGBklJSbRp04aEhARWrFhBZmbmdVNqXl5edOnSpchj8/PzKfI2i0tZyiU/rpCnK+QIrpGnK+QIrpFnWclRRVIJ4+bmhsViwW63Y7FYWLt2LeXKlctzzdmzZ3n33XdZu3YttWrVYv/+/cTExDjO33PPPVgsliKPrbS81flmStMbqgvDFfJ0hRzBNfJ0hRzBNfIsTTm6uVlu+HxA0HRbieXt7c1jjz3GRx995Dh27tw5UlJSsFqtlCtXDj8/P+x2O6tWrSrGSEVERMomFUkl2OzZs0lKSiIiIoKIiAheeeUVrly5QkBAAGFhYYSHh9O7d29q1qxZ3KGKiIiUORZjjF75Lv9Rpw6cPHn9cWNKzfDpzZSmoeDCcIU8XSFHcI08XSFHcI08S1OOmm4TERERuQ0qkkREREScUJEkIiIi4oQeASB5nTjh9LA9M/PuxiEiIlLMVCRJHqmpVux2reUXERHRdJuIiIiIEyqSRERERJzQdJvk4ex5EfbMTFIzcoshGhERkeKjkSTJq04dsFjybG4VKhR3VCIiInediiQRERERJ1Qk3YbNmzcTFRVFZGQkYWFhjB49+o73OWfOHMLCwnjmmWfyvW7evHnMmDEDgHXr1jFixIg7HpuIiEhZpDVJt+jChQtMnjyZuLg4atSogTGGw4cP3/F+ly5dytdff02VKlXueF8iIiKikaRbdvHiRTw8PKhcuTIAFouFwMBAAAICAli0aBE9e/bkySef5KuvvnLcl5CQQFRUFBEREQwcOJCT/36J7KuvvsrmzZsBWLx4MY899hi5ub8ukg4PD+f48eM888wzZGVlMXDgQGbMmEFKSgoDBgwgOjqarl27MnPmzLv5FYiIiLgEjSTdokaNGtGkSROeeOIJgoODadasGZGRkfj6+gLg7e1NbGws+/btY9SoUXTu3JnU1FRef/11Pv30Uxo0aMCaNWuIiYlhzZo1tG7dmp07d9KlSxd27dpFw4YNOXToEA888ACZmZnUrVuXFStWEBAQwKpVq6hYsSJZWVksWrSIihUrkpOTw5AhQ0hISKBdu3bF/O2IiIiUHSqSbpGbmxsLFizg2LFj7Nmzh61bt7JkyRLi4+OBX0d/AIKCgrhw4QJZWVkcOHCARo0a0aBBAwB69uzJ5MmTsVqttGrVio8++ojs7GzOnz/PkCFD2LFjBw888ADBwcFOY8jNzWXmzJl88803GGO4ePEiR44cuaNFkp+fzx1ruziUtXxuxBXydIUcwTXydIUcwTXyLCs5qki6Tf7+/vj7+9OvXz/Cw8PZvXs3AF5eXgC4u7sDYLPZ8m2nVq1a2O12Nm7cSFBQEK1bt+b111/nwQcfpHXr1k7vWbp0KVeuXGHNmjV4eXnx5ptvkpWVVYTZXS8lJf2Otn83+fn5lKl8bsQV8nSFHME18nSFHME18ixNObq5WZw+H9Bx/i7GUiYkJyfzzTffOPbPnz9PWloaNWvWvOE9QUFBHDlyhKSkJADi4uIIDAzE2/vXP5hWrVoxb948Hn/8cWrUqMHPP//M3//+9xsWSenp6fj5+eHl5UVycjLbtm0rwgxFREQENJJ0y2w2G/PmzePs2bOUL18eu93OqFGjHIu3nalSpQozZ84kJiYGm81GlSpVmDVrluN869atiY2NpVWrVgA89thj7Ny5k+rVqzttb8CAAYwcOZJu3bpRvXr1GxZTIiIicvssxhi98l3+o04d+Pcv7xyMKTVDpwVRmoaCC8MV8nSFHME18nSFHME18ixNOWq6TUREROQ2qEgSERERcUJFkoiIiIgTWrgteZ04cd0he2bm3Y9DRESkmKlIkjxSU63Y7VrLLyIiouk2ERERESc0kiR5/PdPIe2ZmaRm5BZTNCIiIsVHI0mSV506YLE4NrcKFYo7IhERkWKhIklERETECRVJIiIiIk6oSLrDQkNDadu2Lbm5/1nXs27dOgICAvj0009vu91169Zx/PjxPPsjRowoVKwiIiLyHyqS7oJq1arx97//3bEfFxfHww8/XKg24+LiOOHkmUYiIiJSNFQk3QU9evRg3bp1AJw+fZrMzEz8/f0ByMjIYOzYsXTr1o1u3bqxePFix30DBgxgxowZPP300zz55JPMnj0bgNjYWP75z38ydepUIiMj2bFjBwBWq5VRo0bRtWtX+vbtS0pKyl3OVEREpOxQkXQXtGzZkmPHjnH58mXi4uKIiopynFuwYAF2u534+HhWrVrF+vXr2b59u+P8uXPnWL58OevXr2fNmjWcOHGCnj178sgjjzBhwgQ2bNjA448/DsChQ4d444032LhxIw0aNCjUdJ6IiIir03OS7gKLxUKXLl3YuHEjGzduZNWqVXz33XcA7Ny5k3HjxmGxWPD29qZr167s3LmT9u3bAxAWFoabmxs+Pj7Ur1+fU6dOUadOHaf9NGvWjBo1agDQtGlTxwhTYfn5+RRJOyVJWczJGVfI0xVyBNfI0xVyBNfIs6zkqCLpLunRowe9e/emRYsW+Pr6Fvg+Ly8vx2d3d/c8C8ALc+2tSElJL5J2Sgo/P58yl5MzrpCnK+QIrpGnK+QIrpFnacrRzc1y3UOU85y/i7G4tFq1avHKK6/wwgsv5DneunVrYmNjMcZgtVrZtGmTY/osPxUrViQ9vXT8QygiIlIaqUi6i/r06UPjxo3zHHvhhRcwxhAREUHfvn3p3r077dq1K1Bb8+fPz7NwW0RERIqOxRijV77Lf9SpAydP/mff1sYjwAAAIABJREFUmFIzbFpQpWko+P/bu/ewKOu8j+NvBkRU9PKQEpaHdJMVDcEITcQDahJy8EINexRzXclT0cFMN9sKSx8PZddqomvZWe2wlprK5pqabghqmlhQmSuoqCCQJIImM7/nD59mJUfFI4f5vK7LK2bu0/cztxNff7975r4WzpDTGTKCc+R0hozgHDmrU0ZNt4mIiIhcBTVJIiIiIg7o021S3u++xdtWUlI5dYiIiFQyNUlSTkFBMTabLlMTERHRdJuIiIiIA2qSRERERBzQdJuU8/uPQtpKSig4dX2+uVtERKQ60UiSlNe6Nbi42P9Y6tat7IpEREQqhZokEREREQfUJImIiIg4oCZJRERExIGbcuF2cnIyf//73zHGcObMGTp06MArr7xyMw59XeXk5JCYmMjRo0cBqFWrFjNnzqRdu3aVXJmIiIhcbze8ScrLyyMxMZFPP/0Ub29vjDFkZmbe6MPeEImJifTo0YPhw4cDkJubi5tb1f+AoNVqxdXVtbLLEBERqVZu+G/4/Px83NzcaNiwIQAuLi74+voCsGfPHl5++WVOnToFQEJCAr169aKsrIwxY8bw888/c+bMGfz8/EhMTMTd3Z1du3bx4osvYrPZKCsrY9y4cURERJCfn8/zzz/PwYMHAfjzn//MwIEDAQgNDSU6OpqUlBSOHz/OqFGjGD58ODabjWnTppGamoq7uzt169blgw8+uGiWY8eO4eXlZX98/s9xcXGMGjWK3r17X/A4Li6ODh06kJ6eTk5ODiNGjMDLy4v333+fvLw8Jk2axP333w+Aj48Pjz/+OBs2bODEiRO89NJLpKSksHXrVsrKyvjb3/5G27ZtAfj0009ZtmwZVqsVT09PXnjhBdq0acMnn3zC6tWrqVevHtnZ2cyZM4f27dtfl/MpIiLiNMwNZrVazbhx40xQUJB59NFHzVtvvWUKCwtNUVGRiY6ONrm5ucYYY3Jzc01ISIgpKioyNpvNFBYWGmOMsdlsZtKkSWbZsmXGGGPGjh1rPvvsM/uyoqIiY4wxjz32mHn11Vft+woODjY//PCDMcaY3r17m5kzZxpjjDl06JDx9/c3xcXF5rvvvjNhYWHGarUaY4w5ceLEJbOsWrXK+Pv7m2HDhpnZs2ebPXv22JcNHz7cbNy40eHj4cOHm8cee8xYrVZz7Ngx4+fnZ+bOnWuMMWbPnj0mJCTEvl27du3M+++/b4wxZt26dcbf39++n8WLF5uJEycaY4zZsWOHiY+PN2fOnDHGGLN582YTGxtrjDFmxYoVxt/f32RnZ1/+BP1eq1bGwH//iIiIOKkbPpJksVhISkrixx9/ZMeOHWzYsIElS5bw9NNPc/jwYeLj4+3ruri4kJ2dja+vL2+++SZbtmzBZrNRVFSEh4cHAF26dGHhwoUcPHiQ4OBgOnXqBMC2bduYMmUKAM2aNaNnz56kpaXZrxcKDw8H4Pbbb6dBgwYcO3aMFi1aUFZWxtSpU+nSpYt9FOhioqKiCAkJYdu2bezcuZOHHnqIF198kYiIiMu+DmFhYVgsFry8vGjYsCF9+/YFoEOHDuTm5nLmzBlq164NYB9V6tChA4C9ro4dO/Kvf/0LgI0bN/L9998zZMgQAIwx/PLLL/bjde7cmZYtW162roo4fvzkddlPVdG0af0al8kRZ8jpDBnBOXI6Q0ZwjpzVKaPF4nLBlyif76ZdUNOuXTvatWvHsGHDCA8PxxiDj48PS5cuvWDdlStX8vXXX7N06VI8PT1ZtGgRWf9/d/qRI0cSGhpKSkoKL774IsHBwTzxxBOXPf5vDQiAq6srVquV+vXrs3btWtLS0khJSeHll1/m008/pWnTphfdT6NGjQgPDyc8PJxbb72VNWvWEBERgaurKzabzb7emTNnLnn83x7/dq1QWVmZ/bnf/muxWHB3d7dvZ7FYKCsrA841RYMGDeKxxx5zWGe9evUu+5qIiIjIxd3wrwDIzc1l9+7d9sfHjh2jsLCQP/zhD2RnZ5Oammpflp6ejjGGkydP0qhRIzw9PTl58iRr1qyxr3PgwAFatmzJ0KFDGTFiBHv37gXg3nvv5aOPPgLg+PHjfPnll3Tt2vWStRUWFlJaWkpISAhPPfUU9evX59ChQxddf/Pmzfbmx2q18sMPP3D77bcD0LJlS3stP/300w2/OD00NJRVq1Zx7Ngxez3ffvvtDT2miIiIM7nhI0llZWXMnz+fnJwcPDw8sNlsPP744/j6+pKUlMScOXOYMWMGZ8+epUWLFixatIiBAwfyxRdfEBYWRpMmTbj77rvtzcl7771HWloatWrVwt3dnWeffRaAZ599lueee47IyEgAnnrqKe68885L1nb06FH++te/UlZWhtVqpUePHvj7+190/bS0NGbNmoWbmxtWq5WOHTvaR3Li4+N57LHH+OKLL/D19bVfnH6j3HPPPTz++OOMGzcOq9XK2bNnCQsLo2PHjjf0uCIiIs7CxRhjKrsIqUJat4bs7P8+NqbazC1XVHWaL78WzpDTGTKCc+R0hozgHDmrU8bLXZOkb9wWERERcaDqfxPiTZaZmWn/lNz5hg8fbv8kWY32/xfI/8ZWUlI5dYiIiFQyNUm/0759e1atWlXZZVSagoJibDbNwIqIiGi6TURERMQBNUkiIiIiDmi6Tcr5/VX+tpISCk5ZK6kaERGRyqORJCmvdWtwcbH/sdStW9kViYiIVAo1SSIiIiIOaLqtCgoNDcXd3R13d3dKS0v5wx/+QHx8PJ07d67s0kRERJyGmqQqat68ebRr1w6A9evX8/DDD7NkyRI6depUyZWJiIg4B023VQP33XcfQ4cOZcmSJWzbto3Y2FgGDhxIZGQka9euBc7dHDgiIqLcdlFRUezatasyShYREan2NJJUTXTq1ImNGzfi6+vLsmXLcHV1JT8/n5iYGLp3746fnx9169Zl+/btBAUFsXPnTiwWi6boRERErpKapGrit/sQFxYW8swzz5CdnY2rqytFRUUcOHAAf39/4uLiWLZsGUFBQSxdupRhw4Zdl2M3bVr/uuynKqmJmRxxhpzOkBGcI6czZATnyFlTMqpJqib27t3LnXfeyQsvvEBoaCivvfYaLi4u9O/fnzNnzgAQFhbG3LlzycjIIC0tjRkzZlyXY1eXuzlXVHW6Q/W1cIaczpARnCOnM2QE58hZnTJaLC4XfD9gueU3sRa5Shs2bGD58uWMGjWKkydPctttt+Hi4sJXX31Fdna2fb1atWoxaNAgxo0bR2RkJHXq1KnEqkVERKo3jSRVUQkJCfavAGjbti2LFy+mU6dOTJw4kcTERObPn89dd92Fj49Pue2GDBnCa6+9xoMPPlhJlYuIiNQMapKqoI0bN150WXBwMOvXr7/o8tTUVHr06EHr1q1vQGUiIiLOQ01SDfLnP/+ZgwcPsnDhwsouRUREpNpTk1SDLFmypLJLEBERqTF04baIiIiIAxpJkvKysso9tJWUVE4dIiIilUxNkpRTUFCMzWYquwwREZFKp+k2EREREQfUJImIiIg4oOk2Kef8r2e3lZRQcMpaidWIiIhUHo0kSXmtW4OLC7i4YKlbt7KrERERqTRqkkREREQcUJN0hUaPHs3y5cvLPWeMoU+fPsTFxbFz585Lbh8fH8/BgwcBiIuLY9OmTQ7Xmzp1qn1fU6ZM4f333wdg+fLlvP322wBkZmaybt26a4kjIiIiF6Frkq7QoEGDeOutt8rdQDYtLQ2LxcK7776Li4vLJbd//fXXK3Sc6dOnO3z+/ONmZmayefNmwsPDK7RPERERqTiNJF2hPn36kJ2dzf79++3PffLJJ8TExDBixAj7yNCHH37I/fffT3R0NJGRkfb1Q0ND+fHHH+3bpqSkMHjwYPr168fcuXPtz19slGn+/PnMmjWLn3/+mXnz5pGSkkJ0dDQvvfQSb7zxBomJifZ18/Pz6datG6Wlpdf9dRAREanpNJJ0hdzd3YmMjGTFihU8/fTTFBcXs2HDBtatW0dKSop9vdmzZ5OcnEyzZs349ddfsVodf0ps//79fPDBB5w5c4ahQ4cSEBBA7969L1tHo0aNSEhIYPPmzcybNw+AEydOMGDAAJ566inq1avHhx9+SEREBHXq1Lk+4UVERJyImqSrMHjwYEaPHs3EiRNJTk6mc+fO3HrrreXW6dq1K1OmTKF379706tWLFi1aONzXwIEDcXNzw83NjfDwcFJTUyvUJDnSsGFDQkNDWbVqFQ888AAff/yx/fqlq9W0af1r2r6qqqm5fs8ZcjpDRnCOnM6QEZwjZ03JqCbpKvzxj3+kWbNmbNmyhRUrVvDQQw9dsM5rr73G3r17SU1NZcSIEbzwwgv07Nnzhtc2fPhwnnrqKZo0aULbtm1p3br1Ne3v+PGT16ewKqRp0/o1MtfvOUNOZ8gIzpHTGTKCc+SsThktFpdy3w94wfKbWEuNMmjQIObPn09WVhZ9+vQpt6ysrIxDhw7h5+fHww8/THBwMJmZmQ73s3r1asrKyigpKSE5OZmuXbtWuAZPT09Oniz/F9HHx4eGDRsyY8YM/ud//ufKg4mIiAigJumqRURE8NNPPxEREYG7u3u5ZTabjSlTphAZGUlUVBTHjx8nNjbW4X7atGnD0KFDiY6OplevXlc01XbvvfdSWlpKVFQUL730kv35IUOGYLFYrnraTkRERMDFGKNbvtcwU6dO5Y477mD06NFXvnHr1pCdfe5nY6rNkOmVqE5DwdfCGXI6Q0ZwjpzOkBGcI2d1yqjpNieSm5tL//79yc7OZtiwYZVdjoiISLWmC7drEC8vLz7//PPKLkNERKRG0EiSiIiIiAMaSZLysrLsP9pKSiqvDhERkUqmJknKKSgoxmbTtfwiIiKabhMRERFxQCNJUs5vH4W0lZRQcMrx/eZEREScgUaSpLzWrcHFBUvdupVdiYiISKVSkyQiIiLigJokEREREQfUJImIiIg4UOObpFdffZXnn3/e/njTpk34+Piwb98++3NjxozhnXfeYdasWVe8/7S0NGJiYq5LrddbVa5NRESkqqvxTVLXrl3Zvn27/fH27dvp1KmT/Tmr1crXX39N7969mTx5cmWVKSIiIlVMjW+SAgICOHz4MPn5+QDs2LGD8ePHk5aWBkBGRgaenp7s3LmThIQE4NwITHR0NM899xyRkZFERUWxf/9++z5fffVV+vXrx6BBg9i8efNla3jttdcICwsjOjqagQMH8ssvvwDg4+PDvHnziI6Opn///uXuu7Znzx7i4uKIiYkhJiam3HG+/PJLhg4dSkxMDLGxsXzzzTdXXZuIiIg4VuO/J8nDwwM/Pz+2b99Ojx49KC0tJSQkhBkzZgDnRpaCgoIu2O6nn37if//3f5k2bRoLFy4kKSmJV155hY0bN7Jx40ZWrlyJh4cHEyZMuOTxT5w4wdtvv82///1vPDw8KC4uxsPDw77cYrGwatUq/vOf//Dggw8SGBhIrVq1eP7551m8eDHNmjUjLy+PwYMHs2bNGk6cOEFSUhJLlizB09OTffv2ER8fz+bNm6+4tstp2rT+NW1fldXkbOdzhpzOkBGcI6czZATnyFlTMtb4JgkgKCiItLQ06tWrx913342rqyutWrVi3759bN++nfvuu++Cbe644w58fX0B8Pf3Z9OmTcC5Uabw8HDq1asHwODBg0lKSrrosevXr0/Lli15+umn6d69O7169cLT09O+fMiQIQC0adMGX19fvvnmG9zc3Dh8+DDx8fH29VxcXMjOziY9PZ2DBw8ybNgw+7KysjLy8/OvuLbLOX785FVvW5U1bVq/xmY7nzPkdIaM4Bw5nSEjOEfO6pTRYnGxf4myI07RJHXp0oXExETq16/PPffcA8A999zDtm3b+Prrr3n22WfZsWNHuW3c3d3tP1ssFsrKyq7q2K6urnz00Ufs2rWL1NRUYmJieOONN/jjH/940W2MMfj4+LB06dILlqWnpxMSEsLs2bOvqh4RERGpmBp/TRKcuy4pJyeH9evX26fWAgMDWbp0KQ0aNKBFixYV3lfXrl1JTk6mpKQEq9XKihUrLrl+cXExhYWFBAUFkZCQQLt27cp9su637bOyssjIyMDf35+AgACys7NJTU21r5eeno4xhuDgYLZu3VpuH+np6VdVm4iIiFycU4wk1a5dm06dOpGbm4uXlxcAd911F7m5uYSFhV3Rvnr37s0333xDdHQ0DRo0ICgoiNzc3IuuX1xczKOPPsrp06cxxuDr61tues9qtTJw4EBKS0uZNm0aTZo0ASApKYk5c+YwY8YMzp49S4sWLVi0aBGtW7dmzpw5TJ06ldOnT3P27Fk6d+6Mn5/fFdcmIiIiF+dijDGVXYSz8vHxYdeuXfZriKqE1q0hOxuMqTZzyleqOs2XXwtnyOkMGcE5cjpDRnCOnNUp4+WuSXKK6TYRERGRK+UU0203w5dffsncuXMveP7JJ5+kZ8+eDrf54YcfbnRZVy4rCwBbSUnl1iEiIlLJ1CRdJz179rxoM1SdFBQUY7NpBlZERETTbSIiIiIOqEkSERERcUBNkoiIiIgDapJEREREHFCTJCIiIuKAmiQRERERB9QkiYiIiDigJklERETEATVJIiIiIg6oSRIRERFxQE2SiIiIiANqkkREREQc0A1upRyLxaWyS7gplLPmcIaM4Bw5nSEjOEfO6pLxcnW6GGN0y3cRERGR39F0m4iIiIgDapJEREREHFCTJCIiIuKAmiQRERERB9QkiYiIiDigJklERETEATVJIiIiIg6oSRIRERFxQE2SiIiIiANqkpzAgQMHiI2NpX///sTGxpKVlXXBOlarlcTERPr27Uu/fv34+OOPK7SsKrnWnPPnz+fee+8lOjqa6OhoEhMTb2L1FVORjP/+97+JiYmhY8eOzJo1q9yymnQuL5WzppzLBQsWMGDAACIjI4mJiWHr1q32ZaWlpTz++OP069ePsLAwNm3adBOrr7hrzTllyhR69OhhP5cLFy68idVXTEUyrlixgsjISKKjo4mMjOTdd9+1L6tJ78tL5awO78sLGKnx4uLizMqVK40xxqxcudLExcVdsM6nn35qRo0aZaxWqykoKDAhISHm0KFDl11WlVxrznnz5pmZM2fe1JqvVEUyZmVlmYyMDDN37twL8tSkc3mpnDXlXG7ZssWUlJQYY4zJzMw0d999tyktLTXGGDN//nwzdepUY4wxBw4cMN26dTPFxcU3qfqKu9ackydPNu+9997NK/gqVCTjyZMnjc1ms//cq1cvk5mZaYypWe/LS+WsDu/L39NIUg1XUFBARkYGERERAERERJCRkUFhYWG59datW8eQIUOwWCw0btyYvn378s9//vOyy6qK65GzqqtoxlatWtG+fXvc3C68f3V1yH89clZ1Fc0YEhJCnTp1APDx8cEYw4kTJwBITk4mNjYWgNatW9OxY0e2bNlyE1Nc3vXIWdVVNKOnpycuLudupnr69GnOnj1rf1yT3peXylkdqUmq4Y4ePYqXlxeurq4AuLq60qxZM44ePXrBes2bN7c/9vb25tixY5ddVlVcj5wAa9euJTIyklGjRrF79+6bU3wFVTTj5fZRU87l5dS0c7ly5UpatmzJrbfeCsCRI0e47bbb7Mtryrn8fU6At956i8jISMaPH8/+/ftveN1X4koyfvHFFwwYMIDevXszevRofHx87PuoSe/Li+WEqv2+dKT6/RNM5AYZOnQoY8eOpVatWnz11VeMHz+edevW0ahRo8ouTa5QTTuX27dv529/+xtvvvlmZZdyQznK+cQTT9C0aVMsFgsrV65k9OjRbNiwwf7Lujrp06cPffr04ciRI0yYMIEePXrQpk2byi7rurtYzur4vtRIUg3n7e1Nbm4uVqsVOHeBYF5eHt7e3hesd+TIEfvjo0eP2v8ld6llVcX1yNm0aVNq1aoFQHBwMN7e3uzbt+8mJbi8ima83D5qyrm8lJp0Lnfv3s2kSZNYsGBBuV+ozZs3Jycnx/64up/Li+X08vLCYjn3q2rgwIGUlJRUqVGWq/n72rx5c+666y42b95s30dNfF/+PmdVf186oiaphmvSpAnt27dnzZo1AKxZs4b27dvTuHHjcuuFhYXx8ccfY7PZKCwsZMOGDfTv3/+yy6qK65EzNzfXvl5mZiY5OTnccccdNy/EZVQ046XUpHN5KTXlXKanp/PEE08wb948OnToUG5ZWFgYH374IQBZWVns3buXkJCQmxOggq5HzvPP5datW7FYLHh5ed344iuoohnPnyYsLCwkLS2Ndu3aATXrfXmpnFX9femIizHGVHYRcmPt37+fKVOm8Msvv9CgQQNmzZpFmzZtiI+PJyEhgbvuugur1cq0adP46quvAIiPj7dfFHqpZVXJteacPHky3333HRaLhVq1apGQkEDPnj0rM9IFKpJx586dPPnkkxQXF2OMoX79+kyfPp2QkJAadS4vlbOmnMtBgwaRk5NTrimYPXs2Pj4+lJSUMGXKFDIzM7FYLEyaNIm+fftWYiLHrjXnyJEjKSgowMXFBU9PT55++mn8/f0rMdGFKpJxxowZfPXVV7i5uWGMYciQIcTFxQE16/+xl8pZHd6Xv6cmSURERMQBTbeJiIiIOKAmSURERMQBNUkiIiIiDqhJEhEREXFATZKIiIiIA2qSRKTGiYuLu+o7qR85coSAgAD7l+aJiPNSkyQiVVJoaCh+fn4EBAQQHBzMlClTOHXq1A05TkpKiv1x8+bN2b1793W/7cUnn3zCgw8+eF33ebXS0tLo0aNHZZchUuWpSRKRKmvRokXs3r2blStXkpGRweLFiyu7pGqvrKyssksQqTbUJIlIlde0aVO6d+9OZmam/blvvvmGoUOHEhgYSFRUFGlpaQ63PXjwICNGjKBLly506dKFiRMn8ssvvwAwadIkjhw5wtixYwkICOD111/n8OHD+Pj4UFZWxrp164iJiSm3v7fffpuxY8cC8OuvvzJr1ix69epFt27deO655zh9+nSFMoWGhvLGG28QGRmJv78/zzzzDPn5+YwePZqAgABGjhxJUVERgL2mDz/8kO7du9O9e3eWLFli39evv/7K9OnT7cumT5/Or7/+Cvx31Gjx4sUEBwfz5JNPEh8fT15eHgEBAQQEBJCbm0t6ejqxsbEEBgbSvXt3pk2bZt8HgI+PD8uXL+e+++4jMDCQxMREzv8u4o8++oj777+fgIAAwsPD+e6774Bzt6J49NFH6dq1K6Ghobz77rsVen1EqgI1SSJS5R07doytW7fSsmVL4Nwv3jFjxjBu3Di2b9/O5MmTSUhIoLCw8IJtjTGMGTOGrVu3kpyczLFjx5g/fz4Ac+bMoXnz5vYRq/j4+HLb9u7dmwMHDpCVlWV/7rPPPiMyMhKAl19+mQMHDrBy5UrWr19PXl4eCxYsqHCu9evX89Zbb/H555+zadMm4uPjefLJJ0lNTcVms/Hee++VWz8tLY3169ezZMkSXn/9dfs04cKFC9mzZw+rVq1i9erV7N27l6SkJPt2+fn5FBUVsWnTJmbPns3rr79Os2bN2L17N7t377bfRPYvf/kLqampfPDBB2zbto1ly5aVO/7mzZv5xz/+werVq0lOTmbr1q0AJCcnM3/+fGbNmsWuXbtYuHAhDRs2xGazMW7cOHx8fNiyZQvvvPMO77zzjn07kapOTZKIVFkTJkwgICCAnj170rhxYxISEgBYtWoVPXr0oGfPnlgsFoKDg+nYsSNffvnlBfto1aoVwcHBuLu707hxY/70pz+xY8eOCh2/Tp069OnTx35Tz6ysLP7zn/8QGhqKMYaPPvqIZ555hoYNG+Lp6cmYMWNYu3ZthfMNHz6cW265BS8vLwIDA/Hz88PX15fatWvTr18/MjIyLng96tati4+PDzExMfa6PvvsMyZMmECTJk1o3LgxEyZMYPXq1fbtLBYLCQkJuLu74+Hh4bCWjh074u/vj5ubG7fffjuxsbEXvE7x8fE0aNCA5s2b06VLF77//nsA/vGPfzB69Gj8/PxwcXGhVatW3Hbbbezdu5fCwkIeeeQR3N3dadGiBQ888ADr1q2r8GskUpncKrsAEZGLWbBgAd26dWP79u1MnDiRn3/+mQYNGnDkyBH++c9/smnTJvu6ZWVldOnS5YJ95OfnM336dHbu3MmpU6cwxtCgQYMK1xAZGcnMmTN55JFHWLNmDX379qVOnToUFBRQWlpabjrOGIPNZqvwvm+55Rb7z7Vr1y732MPDg5KSknLre3t723++7bbb+PHHHwHIy8ujefPm9mXNmzcnLy/P/rhRo0bUrl37krUcOHCAmTNn8u2331JaWorVaqVDhw7l1mnatKn95zp16tgvpD969Kh9lO98OTk55OXlERgYaH/OarWWeyxSlalJEpEqLygoiJiYGGbNmkVSUhLe3t5ER0fz0ksvXXbbuXPn4uLiwmeffUbDhg3ZsGED06ZNq/Cxu3XrRmFhIZmZmaxZs4a//OUvwLnGw8PDg7Vr15a7e/2NdPToUdq2bQuc+6qCZs2aAdCsWTOOHDnCnXfeaV/vt2UALi4u5fbz+8cAL7zwAr6+vrzyyit4enry9ttv8/nnn1eoLm9vbw4ePOjw+dtvv53169dXLKBIFaPpNhGpFh566CFSUlL4/vvviYqKYtOmTWzduhWr1cqZM2dIS0vj2LFjF2x36tQp6tatS/369cnNzeWNN94ot/yWW27h0KFDFz1urVq1CAsLY/bs2RQVFREcHAycm8IaMmQIM2bMoKCgADh3rdSNvN4mKSmJ0tJS9u3bxyeffEJ4eDgAAwYMYOHChRQWFlJYWMiCBQvs10050qRJE06cOMHJkyftz506dYp69epRr1499u/fz/Llyytc1+DBg3nzzTf59ttvMcaQnZ1NTk4Ofn5+1KuM67qHAAABdklEQVRXj8WLF3P69GmsVis//vgj6enpV/8iiNxEapJEpFpo3Lgx0dHRLFiwAG9vb5KSkvj73//OvffeS8+ePVmyZInDqa5HHnmEjIwMAgMDefjhh7nvvvvKLX/44YdZuHAhgYGB5T4xdr7IyEhSUlIICwvDze2/A/CTJk2iVatWPPDAA3Tu3JmRI0dy4MCB6xv8PEFBQfTr14+RI0cyatQounfvDsD48ePp2LEjUVFRREVF0aFDB8aPH3/R/bRt25YBAwbQt29fAgMDyc3NZfLkyaxZs4bOnTvz17/+1d6AVcT999/P2LFjmThxIp07d2bChAkUFRXh6urKokWL+P777+nTpw9du3bl2Wefpbi4+JpfC5GbwcWc/xlOERGpcg4fPkyfPn347rvvyjVpInJjaSRJRERExAE1SSIiIiIOaLpNRERExAGNJImIiIg4oCZJRERExAE1SSIiIiIOqEkSERERcUBNkoiIiIgDapJEREREHPg/J/YMs33if8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7" name="Picture 7" descr="C:\Users\Anas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434" y="1797266"/>
            <a:ext cx="6474373" cy="3216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95395"/>
            <a:ext cx="1960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 dirty="0"/>
              <a:t>Conclusion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505993" y="821483"/>
            <a:ext cx="806259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implemented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8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M.L.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models.</a:t>
            </a:r>
            <a:r>
              <a:rPr sz="1800" spc="-1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After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comparing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square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error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mean root square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error of all the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models,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XGBoost has least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mean square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error 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root mean square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error.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XGBoost has highest accuracy of 91.9%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among all algorithms. So,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conclude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XGBoost is the best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predict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rented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20574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number of business hours of the day and the demand for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rented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bikes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were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most correlated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It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makes sense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also. Highest number of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rented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at the 18th hour of </a:t>
            </a:r>
            <a:r>
              <a:rPr sz="1800" spc="-40" dirty="0">
                <a:solidFill>
                  <a:srgbClr val="002060"/>
                </a:solidFill>
                <a:latin typeface="Arial MT"/>
                <a:cs typeface="Arial MT"/>
              </a:rPr>
              <a:t>day.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464184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45" dirty="0">
                <a:solidFill>
                  <a:srgbClr val="002060"/>
                </a:solidFill>
                <a:latin typeface="Arial MT"/>
                <a:cs typeface="Arial MT"/>
              </a:rPr>
              <a:t>Total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 bike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increased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when there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was favourable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temperature. So, this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 an important factor in predicting underlying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patterns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rented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ready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deployment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067" y="590550"/>
            <a:ext cx="3931232" cy="304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683" y="369075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 dirty="0"/>
              <a:t>Challenges</a:t>
            </a:r>
            <a:endParaRPr sz="2800" u="sng"/>
          </a:p>
        </p:txBody>
      </p:sp>
      <p:sp>
        <p:nvSpPr>
          <p:cNvPr id="4" name="object 4"/>
          <p:cNvSpPr txBox="1"/>
          <p:nvPr/>
        </p:nvSpPr>
        <p:spPr>
          <a:xfrm>
            <a:off x="505993" y="1067631"/>
            <a:ext cx="3656965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Large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handle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engineering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10160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selection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Making</a:t>
            </a:r>
            <a:r>
              <a:rPr sz="18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sure </a:t>
            </a:r>
            <a:r>
              <a:rPr sz="18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 don’t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miss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any important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Careful tuning of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hyperparameters as it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affects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R2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score.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Computation</a:t>
            </a:r>
            <a:r>
              <a:rPr sz="1800" spc="-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time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18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10" dirty="0">
                <a:solidFill>
                  <a:srgbClr val="C00000"/>
                </a:solidFill>
              </a:rPr>
              <a:t>Problem</a:t>
            </a:r>
            <a:r>
              <a:rPr sz="2800" u="sng" spc="-85" dirty="0">
                <a:solidFill>
                  <a:srgbClr val="C00000"/>
                </a:solidFill>
              </a:rPr>
              <a:t> </a:t>
            </a:r>
            <a:r>
              <a:rPr sz="2800" u="sng" spc="-5" dirty="0">
                <a:solidFill>
                  <a:srgbClr val="C00000"/>
                </a:solidFill>
              </a:rPr>
              <a:t>statements</a:t>
            </a:r>
            <a:endParaRPr sz="2800" u="sng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1153942"/>
            <a:ext cx="8181975" cy="38708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Prediction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required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hour.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What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factors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affect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?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Reduce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waiting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time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public</a:t>
            </a:r>
            <a:r>
              <a:rPr sz="18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+mj-l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Need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of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machine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learning</a:t>
            </a:r>
            <a:r>
              <a:rPr sz="2800" b="1" u="sng" spc="-10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to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predict</a:t>
            </a:r>
            <a:r>
              <a:rPr sz="2800" b="1" u="sng" spc="-1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bike</a:t>
            </a:r>
            <a:r>
              <a:rPr sz="2800" b="1" u="sng" spc="-10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 </a:t>
            </a:r>
            <a:r>
              <a:rPr sz="2800" b="1" u="sng" spc="-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+mj-lt"/>
                <a:cs typeface="Arial MT"/>
              </a:rPr>
              <a:t>demand:</a:t>
            </a:r>
            <a:endParaRPr sz="2800" b="1" u="sng">
              <a:solidFill>
                <a:srgbClr val="C00000"/>
              </a:solidFill>
              <a:latin typeface="+mj-lt"/>
              <a:cs typeface="Arial MT"/>
            </a:endParaRPr>
          </a:p>
          <a:p>
            <a:pPr marL="31115" marR="274955">
              <a:lnSpc>
                <a:spcPct val="114999"/>
              </a:lnSpc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idea of this project is to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predictive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identifies upcoming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trends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bike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sharing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demand.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1115" marR="5080">
              <a:lnSpc>
                <a:spcPct val="114999"/>
              </a:lnSpc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crucial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keep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mind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machine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only be used to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memorize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patterns that are present in the training data,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so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only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recognize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what 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seen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before. When using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Machine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 we are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making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assumption </a:t>
            </a:r>
            <a:r>
              <a:rPr sz="18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 future will behave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like the past, and this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isn’t always true.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116" y="637988"/>
            <a:ext cx="2359389" cy="18801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64" y="432136"/>
            <a:ext cx="252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90" dirty="0">
                <a:latin typeface="Verdana"/>
                <a:cs typeface="Verdana"/>
              </a:rPr>
              <a:t>Data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75" dirty="0">
                <a:latin typeface="Verdana"/>
                <a:cs typeface="Verdana"/>
              </a:rPr>
              <a:t>pipeli</a:t>
            </a:r>
            <a:r>
              <a:rPr sz="2800" u="sng" spc="-95" dirty="0">
                <a:latin typeface="Verdana"/>
                <a:cs typeface="Verdana"/>
              </a:rPr>
              <a:t>ne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0636" y="1175208"/>
            <a:ext cx="8202726" cy="322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83540" algn="l"/>
                <a:tab pos="384810" algn="l"/>
                <a:tab pos="2645410" algn="l"/>
              </a:tabLst>
            </a:pP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Preparing</a:t>
            </a:r>
            <a:r>
              <a:rPr b="1" u="sng" spc="-10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the</a:t>
            </a:r>
            <a:r>
              <a:rPr b="1" u="sng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 </a:t>
            </a: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data_1</a:t>
            </a:r>
            <a:r>
              <a:rPr i="1" spc="-5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dirty="0">
                <a:solidFill>
                  <a:srgbClr val="002060"/>
                </a:solidFill>
              </a:rPr>
              <a:t>: </a:t>
            </a:r>
            <a:r>
              <a:rPr spc="-5" dirty="0">
                <a:solidFill>
                  <a:srgbClr val="002060"/>
                </a:solidFill>
              </a:rPr>
              <a:t>In this first part, we’ve done data inspection where we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checked </a:t>
            </a:r>
            <a:r>
              <a:rPr spc="-5" dirty="0">
                <a:solidFill>
                  <a:srgbClr val="002060"/>
                </a:solidFill>
              </a:rPr>
              <a:t>null or </a:t>
            </a:r>
            <a:r>
              <a:rPr dirty="0">
                <a:solidFill>
                  <a:srgbClr val="002060"/>
                </a:solidFill>
              </a:rPr>
              <a:t>missing values </a:t>
            </a:r>
            <a:r>
              <a:rPr spc="-5" dirty="0">
                <a:solidFill>
                  <a:srgbClr val="002060"/>
                </a:solidFill>
              </a:rPr>
              <a:t>and did </a:t>
            </a:r>
            <a:r>
              <a:rPr dirty="0">
                <a:solidFill>
                  <a:srgbClr val="002060"/>
                </a:solidFill>
              </a:rPr>
              <a:t>multiple </a:t>
            </a:r>
            <a:r>
              <a:rPr spc="-5" dirty="0">
                <a:solidFill>
                  <a:srgbClr val="002060"/>
                </a:solidFill>
              </a:rPr>
              <a:t>operations to </a:t>
            </a:r>
            <a:r>
              <a:rPr dirty="0">
                <a:solidFill>
                  <a:srgbClr val="002060"/>
                </a:solidFill>
              </a:rPr>
              <a:t>make sure </a:t>
            </a:r>
            <a:r>
              <a:rPr spc="-5" dirty="0">
                <a:solidFill>
                  <a:srgbClr val="002060"/>
                </a:solidFill>
              </a:rPr>
              <a:t>our 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dataset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is up to the </a:t>
            </a:r>
            <a:r>
              <a:rPr dirty="0">
                <a:solidFill>
                  <a:srgbClr val="002060"/>
                </a:solidFill>
              </a:rPr>
              <a:t>mark.</a:t>
            </a:r>
          </a:p>
          <a:p>
            <a:pPr marL="34925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>
              <a:solidFill>
                <a:srgbClr val="002060"/>
              </a:solidFill>
            </a:endParaRPr>
          </a:p>
          <a:p>
            <a:pPr marL="383540" marR="45085" indent="-336550">
              <a:lnSpc>
                <a:spcPct val="114999"/>
              </a:lnSpc>
              <a:buSzPct val="77777"/>
              <a:buChar char="●"/>
              <a:tabLst>
                <a:tab pos="383540" algn="l"/>
                <a:tab pos="384810" algn="l"/>
              </a:tabLst>
            </a:pP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Preparing the data_2</a:t>
            </a:r>
            <a:r>
              <a:rPr b="1" u="sng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2060"/>
                </a:solidFill>
              </a:rPr>
              <a:t>: </a:t>
            </a:r>
            <a:r>
              <a:rPr spc="-5" dirty="0">
                <a:solidFill>
                  <a:srgbClr val="002060"/>
                </a:solidFill>
              </a:rPr>
              <a:t>Checked all the features, extracted data feature to get </a:t>
            </a:r>
            <a:r>
              <a:rPr spc="-49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more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data. Now as dataset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is </a:t>
            </a:r>
            <a:r>
              <a:rPr spc="-25" dirty="0">
                <a:solidFill>
                  <a:srgbClr val="002060"/>
                </a:solidFill>
              </a:rPr>
              <a:t>ready,</a:t>
            </a:r>
            <a:r>
              <a:rPr spc="-5" dirty="0">
                <a:solidFill>
                  <a:srgbClr val="002060"/>
                </a:solidFill>
              </a:rPr>
              <a:t> we </a:t>
            </a:r>
            <a:r>
              <a:rPr dirty="0">
                <a:solidFill>
                  <a:srgbClr val="002060"/>
                </a:solidFill>
              </a:rPr>
              <a:t>moved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to the next </a:t>
            </a:r>
            <a:r>
              <a:rPr dirty="0">
                <a:solidFill>
                  <a:srgbClr val="002060"/>
                </a:solidFill>
              </a:rPr>
              <a:t>step.</a:t>
            </a:r>
          </a:p>
          <a:p>
            <a:pPr marL="34925"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>
              <a:solidFill>
                <a:srgbClr val="002060"/>
              </a:solidFill>
            </a:endParaRPr>
          </a:p>
          <a:p>
            <a:pPr marL="383540" marR="376555" indent="-336550">
              <a:lnSpc>
                <a:spcPct val="114999"/>
              </a:lnSpc>
              <a:buSzPct val="77777"/>
              <a:buChar char="●"/>
              <a:tabLst>
                <a:tab pos="383540" algn="l"/>
                <a:tab pos="384810" algn="l"/>
              </a:tabLst>
            </a:pPr>
            <a:r>
              <a:rPr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EDA</a:t>
            </a:r>
            <a:r>
              <a:rPr i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2060"/>
                </a:solidFill>
              </a:rPr>
              <a:t>: </a:t>
            </a:r>
            <a:r>
              <a:rPr spc="-5" dirty="0">
                <a:solidFill>
                  <a:srgbClr val="002060"/>
                </a:solidFill>
              </a:rPr>
              <a:t>In this part, in order to </a:t>
            </a:r>
            <a:r>
              <a:rPr dirty="0">
                <a:solidFill>
                  <a:srgbClr val="002060"/>
                </a:solidFill>
              </a:rPr>
              <a:t>see </a:t>
            </a:r>
            <a:r>
              <a:rPr spc="-5" dirty="0">
                <a:solidFill>
                  <a:srgbClr val="002060"/>
                </a:solidFill>
              </a:rPr>
              <a:t>the trends we did </a:t>
            </a:r>
            <a:r>
              <a:rPr dirty="0">
                <a:solidFill>
                  <a:srgbClr val="002060"/>
                </a:solidFill>
              </a:rPr>
              <a:t>some </a:t>
            </a:r>
            <a:r>
              <a:rPr spc="-5" dirty="0">
                <a:solidFill>
                  <a:srgbClr val="002060"/>
                </a:solidFill>
              </a:rPr>
              <a:t>exploratory data </a:t>
            </a:r>
            <a:r>
              <a:rPr spc="-49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analysis on the features and </a:t>
            </a:r>
            <a:r>
              <a:rPr dirty="0">
                <a:solidFill>
                  <a:srgbClr val="002060"/>
                </a:solidFill>
              </a:rPr>
              <a:t>checked </a:t>
            </a:r>
            <a:r>
              <a:rPr spc="-5" dirty="0">
                <a:solidFill>
                  <a:srgbClr val="002060"/>
                </a:solidFill>
              </a:rPr>
              <a:t>distribution of data points and </a:t>
            </a:r>
            <a:r>
              <a:rPr dirty="0">
                <a:solidFill>
                  <a:srgbClr val="002060"/>
                </a:solidFill>
              </a:rPr>
              <a:t> correlation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with dependent </a:t>
            </a:r>
            <a:r>
              <a:rPr dirty="0">
                <a:solidFill>
                  <a:srgbClr val="002060"/>
                </a:solidFill>
              </a:rPr>
              <a:t>variable.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755" y="459281"/>
            <a:ext cx="8074659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SzPct val="77777"/>
              <a:buChar char="●"/>
              <a:tabLst>
                <a:tab pos="347980" algn="l"/>
                <a:tab pos="349250" algn="l"/>
                <a:tab pos="1847214" algn="l"/>
              </a:tabLst>
            </a:pPr>
            <a:r>
              <a:rPr sz="1800" b="1" u="sng" spc="-5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Create </a:t>
            </a:r>
            <a:r>
              <a:rPr sz="1800" b="1" u="sng" dirty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model</a:t>
            </a:r>
            <a:r>
              <a:rPr sz="1800" i="1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  <a:r>
              <a:rPr sz="1800" spc="-1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After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preparation,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our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machine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learning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 </a:t>
            </a:r>
            <a:r>
              <a:rPr sz="18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 numerical data. This process is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called model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building. 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start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simple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but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complexity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increases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better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performance.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"/>
              <a:buChar char="●"/>
            </a:pPr>
            <a:endParaRPr sz="215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marR="14604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b="1" u="sng" spc="-5" smtClean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Choose </a:t>
            </a:r>
            <a:r>
              <a:rPr sz="1800" b="1" u="sng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a </a:t>
            </a:r>
            <a:r>
              <a:rPr sz="1800" b="1" u="sng" smtClean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Measure </a:t>
            </a:r>
            <a:r>
              <a:rPr sz="1800" b="1" u="sng" spc="-5" smtClean="0">
                <a:solidFill>
                  <a:srgbClr val="002060"/>
                </a:solidFill>
                <a:uFill>
                  <a:solidFill>
                    <a:srgbClr val="134F5C"/>
                  </a:solidFill>
                </a:uFill>
                <a:latin typeface="Arial"/>
                <a:cs typeface="Arial"/>
              </a:rPr>
              <a:t>of Success</a:t>
            </a:r>
            <a:r>
              <a:rPr sz="1800" b="1" u="sng" spc="-5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mtClean="0">
                <a:solidFill>
                  <a:srgbClr val="002060"/>
                </a:solidFill>
                <a:latin typeface="Arial MT"/>
                <a:cs typeface="Arial MT"/>
              </a:rPr>
              <a:t>: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After applying every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model,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measure 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it’s </a:t>
            </a:r>
            <a:r>
              <a:rPr sz="1800" spc="-49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accuracy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some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evaluation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matrices</a:t>
            </a:r>
            <a:r>
              <a:rPr sz="1800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330" y="3382708"/>
            <a:ext cx="5121778" cy="15004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59" y="503825"/>
            <a:ext cx="2783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90" dirty="0">
                <a:latin typeface="Verdana"/>
                <a:cs typeface="Verdana"/>
              </a:rPr>
              <a:t>Data</a:t>
            </a:r>
            <a:r>
              <a:rPr sz="2800" u="sng" spc="-165" dirty="0">
                <a:latin typeface="Verdana"/>
                <a:cs typeface="Verdana"/>
              </a:rPr>
              <a:t> </a:t>
            </a:r>
            <a:r>
              <a:rPr sz="2800" u="sng" spc="-114" dirty="0">
                <a:latin typeface="Verdana"/>
                <a:cs typeface="Verdana"/>
              </a:rPr>
              <a:t>summa</a:t>
            </a:r>
            <a:r>
              <a:rPr sz="2800" u="sng" spc="-35" dirty="0">
                <a:latin typeface="Verdana"/>
                <a:cs typeface="Verdana"/>
              </a:rPr>
              <a:t>r</a:t>
            </a:r>
            <a:r>
              <a:rPr sz="2800" u="sng" spc="-150" dirty="0">
                <a:latin typeface="Verdana"/>
                <a:cs typeface="Verdana"/>
              </a:rPr>
              <a:t>y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Date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year-month-day</a:t>
            </a:r>
          </a:p>
          <a:p>
            <a:pPr marL="348615" marR="33274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Rented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Bike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count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Count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of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bikes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rented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each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Hour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of</a:t>
            </a:r>
            <a:r>
              <a:rPr spc="-2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he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day</a:t>
            </a:r>
          </a:p>
          <a:p>
            <a:pPr marL="348615" marR="38100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25" dirty="0">
                <a:solidFill>
                  <a:srgbClr val="002060"/>
                </a:solidFill>
              </a:rPr>
              <a:t>Temperature-Temperature </a:t>
            </a:r>
            <a:r>
              <a:rPr spc="-5" dirty="0">
                <a:solidFill>
                  <a:srgbClr val="002060"/>
                </a:solidFill>
              </a:rPr>
              <a:t>in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Celsius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Humidity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%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Wind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speed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m/s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10" dirty="0">
                <a:solidFill>
                  <a:srgbClr val="002060"/>
                </a:solidFill>
              </a:rPr>
              <a:t>Visibility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10m</a:t>
            </a: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Dew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point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temperature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Celsius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Solar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radiation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MJ/m2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Rainfall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mm</a:t>
            </a: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Snowfall</a:t>
            </a:r>
            <a:r>
              <a:rPr spc="-4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–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cm</a:t>
            </a:r>
          </a:p>
          <a:p>
            <a:pPr marL="348615" marR="508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Seasons</a:t>
            </a:r>
            <a:r>
              <a:rPr spc="-4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spc="-20" dirty="0">
                <a:solidFill>
                  <a:srgbClr val="002060"/>
                </a:solidFill>
              </a:rPr>
              <a:t>Winter,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Spring,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Summe</a:t>
            </a:r>
            <a:r>
              <a:rPr spc="-105" dirty="0">
                <a:solidFill>
                  <a:srgbClr val="002060"/>
                </a:solidFill>
              </a:rPr>
              <a:t>r</a:t>
            </a:r>
            <a:r>
              <a:rPr dirty="0">
                <a:solidFill>
                  <a:srgbClr val="002060"/>
                </a:solidFill>
              </a:rPr>
              <a:t>,</a:t>
            </a:r>
            <a:r>
              <a:rPr spc="-10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Autumn</a:t>
            </a:r>
          </a:p>
          <a:p>
            <a:pPr marL="348615" marR="506095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Holiday</a:t>
            </a:r>
            <a:r>
              <a:rPr spc="-5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-</a:t>
            </a:r>
            <a:r>
              <a:rPr spc="-5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Holiday/No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holiday</a:t>
            </a:r>
          </a:p>
          <a:p>
            <a:pPr marL="348615" marR="179070" indent="-336550">
              <a:lnSpc>
                <a:spcPct val="114999"/>
              </a:lnSpc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002060"/>
                </a:solidFill>
              </a:rPr>
              <a:t>Functional Day </a:t>
            </a:r>
            <a:r>
              <a:rPr dirty="0">
                <a:solidFill>
                  <a:srgbClr val="002060"/>
                </a:solidFill>
              </a:rPr>
              <a:t>- </a:t>
            </a:r>
            <a:r>
              <a:rPr spc="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NoFunc(Non</a:t>
            </a:r>
            <a:r>
              <a:rPr spc="-9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Functional </a:t>
            </a:r>
            <a:r>
              <a:rPr spc="-484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Hours), Fun(Functional 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hours)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93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 dirty="0"/>
              <a:t>Basic</a:t>
            </a:r>
            <a:r>
              <a:rPr sz="2800" u="sng" spc="-50" dirty="0"/>
              <a:t> </a:t>
            </a:r>
            <a:r>
              <a:rPr sz="2800" u="sng" spc="-5" dirty="0"/>
              <a:t>Data</a:t>
            </a:r>
            <a:r>
              <a:rPr sz="2800" u="sng" spc="-45" dirty="0"/>
              <a:t> </a:t>
            </a:r>
            <a:r>
              <a:rPr sz="2800" u="sng" spc="-5" dirty="0"/>
              <a:t>Exploration</a:t>
            </a:r>
            <a:endParaRPr sz="2800" u="sng"/>
          </a:p>
        </p:txBody>
      </p:sp>
      <p:sp>
        <p:nvSpPr>
          <p:cNvPr id="3" name="object 3"/>
          <p:cNvSpPr txBox="1"/>
          <p:nvPr/>
        </p:nvSpPr>
        <p:spPr>
          <a:xfrm>
            <a:off x="505992" y="1063379"/>
            <a:ext cx="772160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0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has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8760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Row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14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Columns.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There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3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categorical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‘Seasons’,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‘Holiday’,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&amp;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‘functioning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Day’.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From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datetime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string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we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extract lots of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features like 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day,year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month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contains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null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values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5"/>
              </a:spcBef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No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missing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duplicates</a:t>
            </a:r>
            <a:r>
              <a:rPr sz="18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values.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653" y="2833864"/>
            <a:ext cx="7623175" cy="1916430"/>
            <a:chOff x="659653" y="2833864"/>
            <a:chExt cx="7623175" cy="191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353" y="2867575"/>
              <a:ext cx="7496735" cy="1861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2353" y="2846564"/>
              <a:ext cx="7597775" cy="1891030"/>
            </a:xfrm>
            <a:custGeom>
              <a:avLst/>
              <a:gdLst/>
              <a:ahLst/>
              <a:cxnLst/>
              <a:rect l="l" t="t" r="r" b="b"/>
              <a:pathLst>
                <a:path w="7597775" h="1891029">
                  <a:moveTo>
                    <a:pt x="0" y="0"/>
                  </a:moveTo>
                  <a:lnTo>
                    <a:pt x="7597588" y="0"/>
                  </a:lnTo>
                  <a:lnTo>
                    <a:pt x="7597588" y="1890992"/>
                  </a:lnTo>
                  <a:lnTo>
                    <a:pt x="0" y="189099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84086"/>
            <a:ext cx="8267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spc="-2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u="sng" spc="-55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2800" b="1" u="sng" spc="-30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endParaRPr sz="2800" u="sng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577" y="860850"/>
            <a:ext cx="67919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5" dirty="0"/>
              <a:t>Rented</a:t>
            </a:r>
            <a:r>
              <a:rPr sz="2000" u="sng" spc="-15" dirty="0"/>
              <a:t> </a:t>
            </a:r>
            <a:r>
              <a:rPr sz="2000" u="sng" spc="-5" dirty="0"/>
              <a:t>bike</a:t>
            </a:r>
            <a:r>
              <a:rPr sz="2000" u="sng" spc="-10" dirty="0"/>
              <a:t> </a:t>
            </a:r>
            <a:r>
              <a:rPr sz="2000" u="sng" spc="-5" dirty="0"/>
              <a:t>count</a:t>
            </a:r>
            <a:r>
              <a:rPr sz="2000" u="sng" spc="-10" dirty="0"/>
              <a:t> </a:t>
            </a:r>
            <a:r>
              <a:rPr sz="2000" u="sng" spc="-5" dirty="0"/>
              <a:t>on</a:t>
            </a:r>
            <a:r>
              <a:rPr sz="2000" u="sng" spc="-10" dirty="0"/>
              <a:t> </a:t>
            </a:r>
            <a:r>
              <a:rPr sz="2000" u="sng" spc="-5" dirty="0"/>
              <a:t>Different</a:t>
            </a:r>
            <a:r>
              <a:rPr sz="2000" u="sng" spc="-10" dirty="0"/>
              <a:t> </a:t>
            </a:r>
            <a:r>
              <a:rPr sz="2000" u="sng" spc="-5" dirty="0"/>
              <a:t>months</a:t>
            </a:r>
            <a:r>
              <a:rPr sz="2000" u="sng" spc="-10" dirty="0"/>
              <a:t> </a:t>
            </a:r>
            <a:r>
              <a:rPr sz="2000" u="sng" spc="-5" dirty="0"/>
              <a:t>in</a:t>
            </a:r>
            <a:r>
              <a:rPr sz="2000" u="sng" spc="-15" dirty="0"/>
              <a:t> </a:t>
            </a:r>
            <a:r>
              <a:rPr sz="2000" u="sng" spc="-5" dirty="0"/>
              <a:t>2017</a:t>
            </a:r>
            <a:r>
              <a:rPr sz="2000" u="sng" spc="-10" dirty="0"/>
              <a:t> </a:t>
            </a:r>
            <a:r>
              <a:rPr sz="2000" u="sng" spc="-5" dirty="0"/>
              <a:t>and</a:t>
            </a:r>
            <a:r>
              <a:rPr sz="2000" u="sng" spc="-10" dirty="0"/>
              <a:t> </a:t>
            </a:r>
            <a:r>
              <a:rPr sz="2000" u="sng" spc="-5" dirty="0"/>
              <a:t>2018</a:t>
            </a:r>
            <a:endParaRPr sz="2000" u="sng"/>
          </a:p>
        </p:txBody>
      </p:sp>
      <p:sp>
        <p:nvSpPr>
          <p:cNvPr id="4" name="object 4"/>
          <p:cNvSpPr txBox="1"/>
          <p:nvPr/>
        </p:nvSpPr>
        <p:spPr>
          <a:xfrm>
            <a:off x="-18442" y="4127067"/>
            <a:ext cx="6031230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Rented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was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very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low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2017.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320"/>
              </a:spcBef>
              <a:buClr>
                <a:srgbClr val="F4FCFF"/>
              </a:buClr>
              <a:buSzPct val="77777"/>
              <a:buChar char="●"/>
              <a:tabLst>
                <a:tab pos="347980" algn="l"/>
                <a:tab pos="349250" algn="l"/>
              </a:tabLst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2018,</a:t>
            </a:r>
            <a:r>
              <a:rPr sz="1800" spc="-4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There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sharp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increase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Rented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bike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count.</a:t>
            </a:r>
            <a:endParaRPr sz="180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5" y="1245918"/>
            <a:ext cx="6107985" cy="276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1353</Words>
  <Application>Microsoft Office PowerPoint</Application>
  <PresentationFormat>On-screen Show (16:9)</PresentationFormat>
  <Paragraphs>155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Capstone Project  Bike Sharing Demand Prediction</vt:lpstr>
      <vt:lpstr>Concept of Bike Sharing</vt:lpstr>
      <vt:lpstr>Let’s predict Bike Sharing Demand in Seoul</vt:lpstr>
      <vt:lpstr>Problem statements</vt:lpstr>
      <vt:lpstr>Data pipeline</vt:lpstr>
      <vt:lpstr>Slide 6</vt:lpstr>
      <vt:lpstr>Data summary</vt:lpstr>
      <vt:lpstr>Basic Data Exploration</vt:lpstr>
      <vt:lpstr>Rented bike count on Different months in 2017 and 2018</vt:lpstr>
      <vt:lpstr>EDA - Bike count in 2017 and 2018</vt:lpstr>
      <vt:lpstr>EDA     Checking distribution of our dependent variable</vt:lpstr>
      <vt:lpstr>EDA     Distribution of rented bike according to different seasons</vt:lpstr>
      <vt:lpstr>EDA   Rented bike count per hour</vt:lpstr>
      <vt:lpstr>EDA   Relationship between bike count and Temperature</vt:lpstr>
      <vt:lpstr>EDA   Relationship between bike count and Humidity</vt:lpstr>
      <vt:lpstr>EDA   Relationship between bike count and Windspeed</vt:lpstr>
      <vt:lpstr>EDA   Relationship between bike count and Visibility</vt:lpstr>
      <vt:lpstr>EDA   Rented bike count in different seasons</vt:lpstr>
      <vt:lpstr>Plot of average rent over time(hrs) with  percent change for rent over time(hrs)</vt:lpstr>
      <vt:lpstr>Correlation between Different factors by using Heatmap</vt:lpstr>
      <vt:lpstr>Slide 21</vt:lpstr>
      <vt:lpstr>Preparing Dataset for Modelling</vt:lpstr>
      <vt:lpstr>Modeling Overview</vt:lpstr>
      <vt:lpstr>Implementing Linear regression (Baseline Model)</vt:lpstr>
      <vt:lpstr>Implementing Lasso regression </vt:lpstr>
      <vt:lpstr>Implementing Ridge regression </vt:lpstr>
      <vt:lpstr>Model Validation &amp; Selection</vt:lpstr>
      <vt:lpstr>Model Validation &amp; Selection</vt:lpstr>
      <vt:lpstr>Model Validation &amp; Selection</vt:lpstr>
      <vt:lpstr>Scenario while applying Gradient Boost</vt:lpstr>
      <vt:lpstr>Scenario while applying XGBoost</vt:lpstr>
      <vt:lpstr>Gradient Boost(test data)</vt:lpstr>
      <vt:lpstr>Feature Importance</vt:lpstr>
      <vt:lpstr>Slide 34</vt:lpstr>
      <vt:lpstr>Conclusion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Seol bike sharing Prediction.pptx</dc:title>
  <dc:creator>bisma</dc:creator>
  <cp:lastModifiedBy>Anas</cp:lastModifiedBy>
  <cp:revision>2</cp:revision>
  <dcterms:created xsi:type="dcterms:W3CDTF">2022-04-17T08:37:30Z</dcterms:created>
  <dcterms:modified xsi:type="dcterms:W3CDTF">2022-04-19T11:15:24Z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