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4" r:id="rId4"/>
    <p:sldId id="288" r:id="rId5"/>
    <p:sldId id="289" r:id="rId6"/>
    <p:sldId id="290" r:id="rId7"/>
    <p:sldId id="291" r:id="rId8"/>
    <p:sldId id="260" r:id="rId9"/>
    <p:sldId id="258" r:id="rId10"/>
    <p:sldId id="259" r:id="rId11"/>
    <p:sldId id="286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0" r:id="rId26"/>
    <p:sldId id="274" r:id="rId27"/>
    <p:sldId id="275" r:id="rId28"/>
    <p:sldId id="278" r:id="rId29"/>
    <p:sldId id="277" r:id="rId30"/>
    <p:sldId id="279" r:id="rId31"/>
    <p:sldId id="281" r:id="rId32"/>
    <p:sldId id="282" r:id="rId33"/>
    <p:sldId id="285" r:id="rId34"/>
    <p:sldId id="283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66" y="8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8AB59-0A2E-4FC3-8A7D-EC9D13928C8E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001E9-632D-41B3-8655-65227AA716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001E9-632D-41B3-8655-65227AA7161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68D1-7DEF-47A1-A719-D4A2F366E0BE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68D1-7DEF-47A1-A719-D4A2F366E0BE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68D1-7DEF-47A1-A719-D4A2F366E0BE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68D1-7DEF-47A1-A719-D4A2F366E0BE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68D1-7DEF-47A1-A719-D4A2F366E0BE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68D1-7DEF-47A1-A719-D4A2F366E0BE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68D1-7DEF-47A1-A719-D4A2F366E0BE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68D1-7DEF-47A1-A719-D4A2F366E0BE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68D1-7DEF-47A1-A719-D4A2F366E0BE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68D1-7DEF-47A1-A719-D4A2F366E0BE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68D1-7DEF-47A1-A719-D4A2F366E0BE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868D1-7DEF-47A1-A719-D4A2F366E0BE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A840-9E5F-49DD-BD2F-3CD5D9F5F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ata_analytics_powerpoint_presentation_slides_slide01.jpg"/>
          <p:cNvPicPr>
            <a:picLocks noChangeAspect="1"/>
          </p:cNvPicPr>
          <p:nvPr/>
        </p:nvPicPr>
        <p:blipFill>
          <a:blip r:embed="rId2"/>
          <a:srcRect b="10000"/>
          <a:stretch>
            <a:fillRect/>
          </a:stretch>
        </p:blipFill>
        <p:spPr>
          <a:xfrm>
            <a:off x="0" y="-228600"/>
            <a:ext cx="9144000" cy="6324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0" y="6248400"/>
            <a:ext cx="6858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  AI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6019800"/>
            <a:ext cx="3833998" cy="70788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/>
              <a:t>On Hotel Booking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152400"/>
            <a:ext cx="3715376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Capstone Project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Table of 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● Cancellation status</a:t>
            </a:r>
          </a:p>
          <a:p>
            <a:pPr>
              <a:buNone/>
            </a:pPr>
            <a:r>
              <a:rPr lang="en-US" dirty="0" smtClean="0"/>
              <a:t>● Special Requests</a:t>
            </a:r>
          </a:p>
          <a:p>
            <a:pPr>
              <a:buNone/>
            </a:pPr>
            <a:r>
              <a:rPr lang="en-US" dirty="0" smtClean="0"/>
              <a:t>● Booking ratio between Resort &amp; City hotel</a:t>
            </a:r>
          </a:p>
          <a:p>
            <a:pPr>
              <a:buNone/>
            </a:pPr>
            <a:r>
              <a:rPr lang="en-US" dirty="0" smtClean="0"/>
              <a:t>● Number of people who booked the hotel</a:t>
            </a:r>
          </a:p>
          <a:p>
            <a:pPr>
              <a:buNone/>
            </a:pPr>
            <a:r>
              <a:rPr lang="en-US" dirty="0" smtClean="0"/>
              <a:t>● Country origin of most guests</a:t>
            </a:r>
          </a:p>
          <a:p>
            <a:pPr>
              <a:buNone/>
            </a:pPr>
            <a:r>
              <a:rPr lang="en-US" dirty="0" smtClean="0"/>
              <a:t>● Booking per year</a:t>
            </a:r>
          </a:p>
          <a:p>
            <a:pPr>
              <a:buNone/>
            </a:pPr>
            <a:r>
              <a:rPr lang="en-US" dirty="0" smtClean="0"/>
              <a:t>● Busiest month for hotels</a:t>
            </a:r>
          </a:p>
          <a:p>
            <a:pPr>
              <a:buNone/>
            </a:pPr>
            <a:r>
              <a:rPr lang="en-US" dirty="0" smtClean="0"/>
              <a:t>● Meal Type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9829800" y="3048000"/>
            <a:ext cx="1295400" cy="715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Number of </a:t>
            </a:r>
            <a:r>
              <a:rPr lang="en-US" dirty="0" err="1" smtClean="0"/>
              <a:t>Travellers</a:t>
            </a:r>
            <a:r>
              <a:rPr lang="en-US" dirty="0" smtClean="0"/>
              <a:t> in various month</a:t>
            </a:r>
          </a:p>
          <a:p>
            <a:r>
              <a:rPr lang="en-US" dirty="0" smtClean="0"/>
              <a:t>Room Type</a:t>
            </a:r>
          </a:p>
          <a:p>
            <a:r>
              <a:rPr lang="en-US" dirty="0" smtClean="0"/>
              <a:t>Repeated Guest</a:t>
            </a:r>
          </a:p>
          <a:p>
            <a:r>
              <a:rPr lang="en-US" dirty="0" smtClean="0"/>
              <a:t>Reservation Status</a:t>
            </a:r>
          </a:p>
          <a:p>
            <a:r>
              <a:rPr lang="en-US" dirty="0" smtClean="0"/>
              <a:t>Weekends </a:t>
            </a:r>
            <a:r>
              <a:rPr lang="en-US" dirty="0" err="1" smtClean="0"/>
              <a:t>vs</a:t>
            </a:r>
            <a:r>
              <a:rPr lang="en-US" dirty="0" smtClean="0"/>
              <a:t> Weekdays</a:t>
            </a:r>
          </a:p>
          <a:p>
            <a:r>
              <a:rPr lang="en-US" dirty="0" smtClean="0"/>
              <a:t>Checking </a:t>
            </a:r>
            <a:r>
              <a:rPr lang="en-US" dirty="0" err="1" smtClean="0"/>
              <a:t>Travellers</a:t>
            </a:r>
            <a:endParaRPr lang="en-US" dirty="0" smtClean="0"/>
          </a:p>
          <a:p>
            <a:r>
              <a:rPr lang="en-US" dirty="0" smtClean="0"/>
              <a:t>Booking</a:t>
            </a:r>
          </a:p>
          <a:p>
            <a:r>
              <a:rPr lang="en-US" dirty="0" smtClean="0"/>
              <a:t>Satisfactory of Customers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Cancellation status 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76400"/>
            <a:ext cx="4191000" cy="366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00200" y="5791200"/>
            <a:ext cx="609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● Majority of the booked Hotel is City Hotel than Resort Hotel.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HOW MANY BOOKING WERE CANCELLED?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752600"/>
            <a:ext cx="4953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09800" y="6019800"/>
            <a:ext cx="469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● During </a:t>
            </a:r>
            <a:r>
              <a:rPr lang="en-US" dirty="0"/>
              <a:t>the year we have 37% of </a:t>
            </a:r>
            <a:r>
              <a:rPr lang="en-US" dirty="0" smtClean="0"/>
              <a:t>cancelations.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Special requests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400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571500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 </a:t>
            </a:r>
            <a:r>
              <a:rPr lang="en-US" b="1" i="1" dirty="0" smtClean="0"/>
              <a:t>As we can see here among all one special booking request were made almost 27% of total  bookings.</a:t>
            </a:r>
          </a:p>
          <a:p>
            <a:r>
              <a:rPr lang="en-US" dirty="0" smtClean="0"/>
              <a:t>● </a:t>
            </a:r>
            <a:r>
              <a:rPr lang="en-US" b="1" i="1" dirty="0" smtClean="0"/>
              <a:t>Two special request were made nearly 10% among all and 3 special request is nearly 2%.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Booking ratio between Resort &amp; City hotel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752600"/>
            <a:ext cx="3810000" cy="342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51816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What do we see here</a:t>
            </a:r>
            <a:r>
              <a:rPr lang="en-US" b="1" i="1" dirty="0" smtClean="0"/>
              <a:t>?</a:t>
            </a:r>
          </a:p>
          <a:p>
            <a:endParaRPr lang="en-US" b="1" i="1" dirty="0"/>
          </a:p>
          <a:p>
            <a:r>
              <a:rPr lang="en-US" dirty="0" smtClean="0"/>
              <a:t>● </a:t>
            </a:r>
            <a:r>
              <a:rPr lang="en-US" b="1" i="1" dirty="0" smtClean="0"/>
              <a:t>It </a:t>
            </a:r>
            <a:r>
              <a:rPr lang="en-US" b="1" i="1" dirty="0"/>
              <a:t>seems that a huge proportion of hotels was city hotel. </a:t>
            </a:r>
            <a:endParaRPr lang="en-US" b="1" i="1" dirty="0" smtClean="0"/>
          </a:p>
          <a:p>
            <a:r>
              <a:rPr lang="en-US" dirty="0" smtClean="0"/>
              <a:t>● </a:t>
            </a:r>
            <a:r>
              <a:rPr lang="en-US" b="1" i="1" dirty="0" smtClean="0"/>
              <a:t>Resort </a:t>
            </a:r>
            <a:r>
              <a:rPr lang="en-US" b="1" i="1" dirty="0"/>
              <a:t>hotel tend to be on the expensive side and most people will just</a:t>
            </a:r>
          </a:p>
          <a:p>
            <a:r>
              <a:rPr lang="en-US" b="1" i="1" dirty="0"/>
              <a:t>stick with city hotel. Also, resort hotels tend to be appropriate for larger group of people.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number of people who booked the hotel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● </a:t>
            </a:r>
            <a:r>
              <a:rPr lang="en-US" b="1" i="1" dirty="0" smtClean="0"/>
              <a:t>Looking </a:t>
            </a:r>
            <a:r>
              <a:rPr lang="en-US" b="1" i="1" dirty="0"/>
              <a:t>into </a:t>
            </a:r>
            <a:r>
              <a:rPr lang="en-US" b="1" i="1" dirty="0" smtClean="0"/>
              <a:t>adults</a:t>
            </a:r>
          </a:p>
          <a:p>
            <a:pPr>
              <a:buNone/>
            </a:pPr>
            <a:r>
              <a:rPr lang="en-US" sz="2400" i="1" dirty="0" smtClean="0"/>
              <a:t> </a:t>
            </a:r>
          </a:p>
          <a:p>
            <a:pPr>
              <a:buNone/>
            </a:pPr>
            <a:endParaRPr lang="en-US" sz="2400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438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Hotels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City hotel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79330.0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Resort hotel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40060.0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38100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● </a:t>
            </a:r>
            <a:r>
              <a:rPr lang="en-US" sz="3200" b="1" i="1" dirty="0" smtClean="0"/>
              <a:t>Looking </a:t>
            </a:r>
            <a:r>
              <a:rPr lang="en-US" sz="3200" b="1" i="1" dirty="0"/>
              <a:t>into children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0" y="4648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Hotels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City hotel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79330.0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Resort hotel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40060.0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6019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 It </a:t>
            </a:r>
            <a:r>
              <a:rPr lang="en-US" dirty="0"/>
              <a:t>seems that mean values for adults and children are higher. </a:t>
            </a:r>
            <a:endParaRPr lang="en-US" dirty="0" smtClean="0"/>
          </a:p>
          <a:p>
            <a:r>
              <a:rPr lang="en-US" dirty="0" smtClean="0"/>
              <a:t>● This </a:t>
            </a:r>
            <a:r>
              <a:rPr lang="en-US" dirty="0"/>
              <a:t>means that resort hotels are better choice for large families.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Country origin of most guests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52600"/>
            <a:ext cx="5867400" cy="380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" y="5657671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 As </a:t>
            </a:r>
            <a:r>
              <a:rPr lang="en-US" dirty="0"/>
              <a:t>we can see, </a:t>
            </a:r>
            <a:r>
              <a:rPr lang="en-US" b="1" dirty="0"/>
              <a:t>Portugal</a:t>
            </a:r>
            <a:r>
              <a:rPr lang="en-US" dirty="0"/>
              <a:t> tops the list with 40.69% of the </a:t>
            </a:r>
            <a:r>
              <a:rPr lang="en-US" dirty="0" smtClean="0"/>
              <a:t>guests.</a:t>
            </a:r>
          </a:p>
          <a:p>
            <a:endParaRPr lang="en-US" dirty="0" smtClean="0"/>
          </a:p>
          <a:p>
            <a:r>
              <a:rPr lang="en-US" dirty="0" smtClean="0"/>
              <a:t>● The European countries tops the table, seems like they are more interested in traveling as compare to others country.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Booking per year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81200"/>
            <a:ext cx="4724400" cy="364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5715000"/>
            <a:ext cx="7390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</a:t>
            </a:r>
            <a:r>
              <a:rPr lang="en-US" i="1" dirty="0" smtClean="0"/>
              <a:t>There </a:t>
            </a:r>
            <a:r>
              <a:rPr lang="en-US" i="1" dirty="0"/>
              <a:t>has been many arrivals in the year 2016 than the </a:t>
            </a:r>
            <a:r>
              <a:rPr lang="en-US" i="1" dirty="0" smtClean="0"/>
              <a:t>remaining years.</a:t>
            </a:r>
          </a:p>
          <a:p>
            <a:endParaRPr lang="en-US" i="1" dirty="0"/>
          </a:p>
          <a:p>
            <a:r>
              <a:rPr lang="en-US" dirty="0" smtClean="0"/>
              <a:t>● </a:t>
            </a:r>
            <a:r>
              <a:rPr lang="en-US" i="1" dirty="0" smtClean="0"/>
              <a:t>We </a:t>
            </a:r>
            <a:r>
              <a:rPr lang="en-US" i="1" dirty="0"/>
              <a:t>can also say that there has been increase in the arrivals as years </a:t>
            </a:r>
            <a:r>
              <a:rPr lang="en-US" i="1" dirty="0" smtClean="0"/>
              <a:t>passes.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Busiest month for hotels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7620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62484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 The </a:t>
            </a:r>
            <a:r>
              <a:rPr lang="en-US" dirty="0"/>
              <a:t>month of least occupation </a:t>
            </a:r>
            <a:r>
              <a:rPr lang="en-US" dirty="0" smtClean="0"/>
              <a:t>is </a:t>
            </a:r>
            <a:r>
              <a:rPr lang="en-US" dirty="0"/>
              <a:t>J</a:t>
            </a:r>
            <a:r>
              <a:rPr lang="en-US" dirty="0" smtClean="0"/>
              <a:t>anuary </a:t>
            </a:r>
            <a:r>
              <a:rPr lang="en-US" dirty="0"/>
              <a:t>with 4.96% of the reservations.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5715000"/>
            <a:ext cx="720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 The </a:t>
            </a:r>
            <a:r>
              <a:rPr lang="en-US" dirty="0"/>
              <a:t>Busiest month for hotel is August with 11.62% of the reservations.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/>
              <a:t>This data set contains booking information for a city hotel and a resort </a:t>
            </a:r>
            <a:r>
              <a:rPr lang="en-US" dirty="0" smtClean="0"/>
              <a:t>hotel.</a:t>
            </a:r>
          </a:p>
          <a:p>
            <a:endParaRPr lang="en-US" dirty="0"/>
          </a:p>
          <a:p>
            <a:r>
              <a:rPr lang="en-US" dirty="0" smtClean="0"/>
              <a:t>Includes </a:t>
            </a:r>
            <a:r>
              <a:rPr lang="en-US" dirty="0"/>
              <a:t>information such as when the booking was made, length of stay, the number of adults, children, and/or </a:t>
            </a:r>
            <a:r>
              <a:rPr lang="en-US" dirty="0" smtClean="0"/>
              <a:t>babies.</a:t>
            </a:r>
          </a:p>
          <a:p>
            <a:endParaRPr lang="en-US" dirty="0"/>
          </a:p>
          <a:p>
            <a:r>
              <a:rPr lang="en-US" dirty="0" smtClean="0"/>
              <a:t>The number </a:t>
            </a:r>
            <a:r>
              <a:rPr lang="en-US" dirty="0"/>
              <a:t>of available parking spaces, among other things.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1900" dirty="0" smtClean="0"/>
              <a:t>(All </a:t>
            </a:r>
            <a:r>
              <a:rPr lang="en-US" sz="1900" dirty="0"/>
              <a:t>personally identifying information has been removed from the </a:t>
            </a:r>
            <a:r>
              <a:rPr lang="en-US" sz="1900" dirty="0" smtClean="0"/>
              <a:t>data)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Meal Type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05000"/>
            <a:ext cx="7391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5791200"/>
            <a:ext cx="4974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The most eaten meal is BB with the count 80000.</a:t>
            </a:r>
          </a:p>
          <a:p>
            <a:endParaRPr lang="en-US" dirty="0"/>
          </a:p>
          <a:p>
            <a:r>
              <a:rPr lang="en-US" dirty="0" smtClean="0"/>
              <a:t>● The least eaten meal is FB with count below 100.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Number of </a:t>
            </a:r>
            <a:r>
              <a:rPr lang="en-US" dirty="0" err="1"/>
              <a:t>T</a:t>
            </a:r>
            <a:r>
              <a:rPr lang="en-US" dirty="0" err="1" smtClean="0"/>
              <a:t>ravellers</a:t>
            </a:r>
            <a:r>
              <a:rPr lang="en-US" dirty="0" smtClean="0"/>
              <a:t> </a:t>
            </a:r>
            <a:r>
              <a:rPr lang="en-US" dirty="0"/>
              <a:t>in Various Months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6883" t="4082" r="2597" b="10204"/>
          <a:stretch>
            <a:fillRect/>
          </a:stretch>
        </p:blipFill>
        <p:spPr bwMode="auto">
          <a:xfrm>
            <a:off x="2590800" y="2362200"/>
            <a:ext cx="4724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3000" y="2286000"/>
            <a:ext cx="1365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January</a:t>
            </a:r>
          </a:p>
          <a:p>
            <a:r>
              <a:rPr lang="en-US" dirty="0" smtClean="0"/>
              <a:t>    December</a:t>
            </a:r>
          </a:p>
          <a:p>
            <a:r>
              <a:rPr lang="en-US" dirty="0" smtClean="0"/>
              <a:t>   November</a:t>
            </a:r>
          </a:p>
          <a:p>
            <a:r>
              <a:rPr lang="en-US" dirty="0" smtClean="0"/>
              <a:t>     February</a:t>
            </a:r>
          </a:p>
          <a:p>
            <a:r>
              <a:rPr lang="en-US" dirty="0" smtClean="0"/>
              <a:t>         March</a:t>
            </a:r>
          </a:p>
          <a:p>
            <a:r>
              <a:rPr lang="en-US" dirty="0" smtClean="0"/>
              <a:t>   September</a:t>
            </a:r>
          </a:p>
          <a:p>
            <a:r>
              <a:rPr lang="en-US" dirty="0" smtClean="0"/>
              <a:t>             June</a:t>
            </a:r>
          </a:p>
          <a:p>
            <a:r>
              <a:rPr lang="en-US" dirty="0" smtClean="0"/>
              <a:t>            April</a:t>
            </a:r>
          </a:p>
          <a:p>
            <a:r>
              <a:rPr lang="en-US" dirty="0" smtClean="0"/>
              <a:t>      October</a:t>
            </a:r>
          </a:p>
          <a:p>
            <a:r>
              <a:rPr lang="en-US" dirty="0" smtClean="0"/>
              <a:t>            May</a:t>
            </a:r>
          </a:p>
          <a:p>
            <a:r>
              <a:rPr lang="en-US" dirty="0" smtClean="0"/>
              <a:t>             July</a:t>
            </a:r>
          </a:p>
          <a:p>
            <a:r>
              <a:rPr lang="en-US" dirty="0" smtClean="0"/>
              <a:t>         August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0800" y="54102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1800" y="54102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81400" y="54102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91000" y="54102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76800" y="54102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86400" y="54102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48400" y="54102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12000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34200" y="54102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14000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" y="5934670"/>
            <a:ext cx="5402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The maximum number of people Travelled in </a:t>
            </a:r>
            <a:r>
              <a:rPr lang="en-US" b="1" dirty="0" smtClean="0"/>
              <a:t>August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● The minimum number of people Travelled in </a:t>
            </a:r>
            <a:r>
              <a:rPr lang="en-US" b="1" dirty="0" smtClean="0"/>
              <a:t>January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Room Type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7391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95400" y="6248400"/>
            <a:ext cx="594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The Room Type </a:t>
            </a:r>
            <a:r>
              <a:rPr lang="en-US" b="1" dirty="0" smtClean="0"/>
              <a:t>“A” </a:t>
            </a:r>
            <a:r>
              <a:rPr lang="en-US" dirty="0" smtClean="0"/>
              <a:t>is selected by people almost </a:t>
            </a:r>
            <a:r>
              <a:rPr lang="en-US" dirty="0" err="1" smtClean="0"/>
              <a:t>everytime</a:t>
            </a:r>
            <a:r>
              <a:rPr lang="en-US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Repeated Guest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209800"/>
            <a:ext cx="4724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71600" y="6019800"/>
            <a:ext cx="607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 The Repetition of a particular guest is seems to be very </a:t>
            </a:r>
            <a:r>
              <a:rPr lang="en-US" b="1" dirty="0" smtClean="0"/>
              <a:t>rare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Reservation </a:t>
            </a:r>
            <a:r>
              <a:rPr lang="en-US" dirty="0"/>
              <a:t>Status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81200"/>
            <a:ext cx="5867400" cy="382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6172200"/>
            <a:ext cx="677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The cancelation of reservation is seems to be 50% which is very high.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Room Types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069" t="2288" r="1724" b="8471"/>
          <a:stretch>
            <a:fillRect/>
          </a:stretch>
        </p:blipFill>
        <p:spPr bwMode="auto">
          <a:xfrm>
            <a:off x="2895600" y="2362200"/>
            <a:ext cx="3810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00400" y="52578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5257800"/>
            <a:ext cx="81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5257800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495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4343400"/>
            <a:ext cx="76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37338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32004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2667000"/>
            <a:ext cx="7697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80000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5943600"/>
            <a:ext cx="562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</a:t>
            </a:r>
            <a:r>
              <a:rPr lang="en-US" dirty="0"/>
              <a:t> Clearly Majority of the rooms booked are </a:t>
            </a:r>
            <a:r>
              <a:rPr lang="en-US" b="1" dirty="0"/>
              <a:t>couple</a:t>
            </a:r>
            <a:r>
              <a:rPr lang="en-US" dirty="0"/>
              <a:t> </a:t>
            </a:r>
            <a:r>
              <a:rPr lang="en-US" dirty="0" smtClean="0"/>
              <a:t>rooms.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Average stays on weekends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42001"/>
            <a:ext cx="6248400" cy="364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019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 </a:t>
            </a:r>
            <a:r>
              <a:rPr lang="en-US" b="1" i="1" dirty="0" smtClean="0"/>
              <a:t>PEOPLE </a:t>
            </a:r>
            <a:r>
              <a:rPr lang="en-US" b="1" i="1" dirty="0"/>
              <a:t>GENERALLY PREFER LONG STAYS ON WEEKDAYS RATHER </a:t>
            </a:r>
            <a:r>
              <a:rPr lang="en-US" b="1" i="1" dirty="0" smtClean="0"/>
              <a:t>THAN WEEKENDS.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76200" y="63246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● The count for booking on </a:t>
            </a:r>
            <a:r>
              <a:rPr lang="en-US" b="1" dirty="0" smtClean="0"/>
              <a:t>weekdays </a:t>
            </a:r>
            <a:r>
              <a:rPr lang="en-US" dirty="0" smtClean="0"/>
              <a:t>is higher than that of weekends with more than </a:t>
            </a:r>
            <a:r>
              <a:rPr lang="en-US" b="1" dirty="0" smtClean="0"/>
              <a:t>50000.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Average stays on Weekdays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6781800" cy="382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324600"/>
            <a:ext cx="572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People stays on weekdays is more then that of weekdays.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19800"/>
            <a:ext cx="507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  People in </a:t>
            </a:r>
            <a:r>
              <a:rPr lang="en-US" b="1" dirty="0" smtClean="0"/>
              <a:t>weekdays </a:t>
            </a:r>
            <a:r>
              <a:rPr lang="en-US" dirty="0" smtClean="0"/>
              <a:t>prefer to stay for </a:t>
            </a:r>
            <a:r>
              <a:rPr lang="en-US" b="1" dirty="0" smtClean="0"/>
              <a:t>1-3</a:t>
            </a:r>
            <a:r>
              <a:rPr lang="en-US" dirty="0" smtClean="0"/>
              <a:t> days.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Checking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Checking the travelers without children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2590800"/>
          <a:ext cx="3124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</a:t>
                      </a:r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</a:t>
                      </a:r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. 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119298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119318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119319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6172200"/>
            <a:ext cx="561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There are around 23,0027 rooms booked as single room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Checking the travelers without babies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endParaRPr lang="en-US" b="1" dirty="0"/>
          </a:p>
          <a:p>
            <a:pPr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895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</a:t>
                      </a:r>
                      <a:r>
                        <a:rPr lang="en-US" baseline="0" dirty="0" smtClean="0"/>
                        <a:t>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118473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900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2057400"/>
            <a:ext cx="297267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Data Set Name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4953000"/>
            <a:ext cx="1330814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Shape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3124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Hotel Booking Database including booking information for a city hotel and a resort hotel of various countries from 2015 – 2017.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791200"/>
            <a:ext cx="18214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● Row - 119390</a:t>
            </a:r>
          </a:p>
          <a:p>
            <a:endParaRPr lang="en-US" sz="2000" dirty="0"/>
          </a:p>
          <a:p>
            <a:r>
              <a:rPr lang="en-US" sz="2000" dirty="0" smtClean="0"/>
              <a:t>● Column - 32 </a:t>
            </a:r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Checking the adult traveler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1336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89680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23027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6202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5791200"/>
            <a:ext cx="5500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There are around 89,680 room booked as couple room</a:t>
            </a:r>
          </a:p>
          <a:p>
            <a:endParaRPr lang="en-US" dirty="0" smtClean="0"/>
          </a:p>
          <a:p>
            <a:r>
              <a:rPr lang="en-US" dirty="0" smtClean="0"/>
              <a:t>● There are around 6683 room booked as family room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Booking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667" t="2326" r="1667" b="9302"/>
          <a:stretch>
            <a:fillRect/>
          </a:stretch>
        </p:blipFill>
        <p:spPr bwMode="auto">
          <a:xfrm>
            <a:off x="3048000" y="2590800"/>
            <a:ext cx="3962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76600" y="548640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Online Booking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5486400"/>
            <a:ext cx="162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Offline Booking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5720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41148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9800" y="36576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32004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9800" y="28194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6019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● </a:t>
            </a:r>
            <a:r>
              <a:rPr lang="en-US" dirty="0"/>
              <a:t>Majority of the customers book through online rather than </a:t>
            </a:r>
            <a:r>
              <a:rPr lang="en-US" dirty="0" smtClean="0"/>
              <a:t>offline booking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Satisfactory of customers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516" t="4878" r="3226" b="9756"/>
          <a:stretch>
            <a:fillRect/>
          </a:stretch>
        </p:blipFill>
        <p:spPr bwMode="auto">
          <a:xfrm>
            <a:off x="2743200" y="2514600"/>
            <a:ext cx="3886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124200" y="5181600"/>
            <a:ext cx="97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Satisfied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5181600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of Room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487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41148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37338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33528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60000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30480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80000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44958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6019800"/>
            <a:ext cx="666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Majority </a:t>
            </a:r>
            <a:r>
              <a:rPr lang="en-US" dirty="0"/>
              <a:t>of the customers has got the room type they have booked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Lots of column to work on takes lot of time to identify which column to select to start with.</a:t>
            </a:r>
          </a:p>
          <a:p>
            <a:endParaRPr lang="en-US" sz="2400" dirty="0"/>
          </a:p>
          <a:p>
            <a:r>
              <a:rPr lang="en-US" sz="2400" dirty="0" smtClean="0"/>
              <a:t>Lots of </a:t>
            </a:r>
            <a:r>
              <a:rPr lang="en-US" sz="2400" dirty="0" err="1" smtClean="0"/>
              <a:t>NaN</a:t>
            </a:r>
            <a:r>
              <a:rPr lang="en-US" sz="2400" dirty="0" smtClean="0"/>
              <a:t> values in data set.</a:t>
            </a:r>
          </a:p>
          <a:p>
            <a:endParaRPr lang="en-US" sz="2400" dirty="0"/>
          </a:p>
          <a:p>
            <a:r>
              <a:rPr lang="en-US" sz="2400" dirty="0" smtClean="0"/>
              <a:t>Needed to import few Library manually like for country identification.</a:t>
            </a: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During </a:t>
            </a:r>
            <a:r>
              <a:rPr lang="en-US" dirty="0"/>
              <a:t>Summer Season the hotels are expected to get more no of bookings than </a:t>
            </a:r>
            <a:r>
              <a:rPr lang="en-US" dirty="0" smtClean="0"/>
              <a:t>any other </a:t>
            </a:r>
            <a:r>
              <a:rPr lang="en-US" dirty="0"/>
              <a:t>seasons. So, if You want to enjoy privacy You can book in remaining seasons.</a:t>
            </a:r>
          </a:p>
          <a:p>
            <a:r>
              <a:rPr lang="en-US" dirty="0" smtClean="0"/>
              <a:t>Majority </a:t>
            </a:r>
            <a:r>
              <a:rPr lang="en-US" dirty="0"/>
              <a:t>of the Bookings happen through </a:t>
            </a:r>
            <a:r>
              <a:rPr lang="en-US" dirty="0" smtClean="0"/>
              <a:t>online                    as </a:t>
            </a:r>
            <a:r>
              <a:rPr lang="en-US" dirty="0"/>
              <a:t>it is very easy and efficient way.</a:t>
            </a:r>
          </a:p>
          <a:p>
            <a:r>
              <a:rPr lang="en-US" dirty="0" smtClean="0"/>
              <a:t>We </a:t>
            </a:r>
            <a:r>
              <a:rPr lang="en-US" dirty="0"/>
              <a:t>can clearly see the average stay is between 1-3 days we must try to extend </a:t>
            </a:r>
            <a:r>
              <a:rPr lang="en-US" dirty="0" smtClean="0"/>
              <a:t>the duration </a:t>
            </a:r>
            <a:r>
              <a:rPr lang="en-US" dirty="0"/>
              <a:t>as there is high chance to get </a:t>
            </a:r>
            <a:r>
              <a:rPr lang="en-US" dirty="0" smtClean="0"/>
              <a:t>attractive </a:t>
            </a:r>
            <a:r>
              <a:rPr lang="en-US" dirty="0"/>
              <a:t>deals from the hotels.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70056-thank you slide-16-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Columns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hotel  -  H1 city hotel, H2 Resort hotel</a:t>
            </a:r>
          </a:p>
          <a:p>
            <a:r>
              <a:rPr lang="en-US" sz="2800" dirty="0" err="1" smtClean="0"/>
              <a:t>is_canceled</a:t>
            </a:r>
            <a:r>
              <a:rPr lang="en-US" sz="2800" dirty="0" smtClean="0"/>
              <a:t> - 1:Canceled, 0:Not canceled</a:t>
            </a:r>
          </a:p>
          <a:p>
            <a:r>
              <a:rPr lang="en-US" sz="2800" dirty="0" err="1" smtClean="0"/>
              <a:t>Lead_time</a:t>
            </a:r>
            <a:r>
              <a:rPr lang="en-US" sz="2800" dirty="0" smtClean="0"/>
              <a:t> - Time between booking &amp; arrival</a:t>
            </a:r>
          </a:p>
          <a:p>
            <a:r>
              <a:rPr lang="en-US" sz="2800" dirty="0" err="1" smtClean="0"/>
              <a:t>Arrival_date_year</a:t>
            </a:r>
            <a:r>
              <a:rPr lang="en-US" sz="2800" dirty="0" smtClean="0"/>
              <a:t> - year of arrival date</a:t>
            </a:r>
          </a:p>
          <a:p>
            <a:r>
              <a:rPr lang="en-US" sz="2800" dirty="0" err="1" smtClean="0"/>
              <a:t>Arrival_date_month</a:t>
            </a:r>
            <a:r>
              <a:rPr lang="en-US" sz="2800" dirty="0" smtClean="0"/>
              <a:t> - month of arrival date</a:t>
            </a:r>
          </a:p>
          <a:p>
            <a:r>
              <a:rPr lang="en-US" sz="2800" dirty="0" err="1" smtClean="0"/>
              <a:t>Arrival_date_week_number</a:t>
            </a:r>
            <a:r>
              <a:rPr lang="en-US" sz="2800" dirty="0" smtClean="0"/>
              <a:t> – Week number of year for arrival date</a:t>
            </a:r>
          </a:p>
          <a:p>
            <a:r>
              <a:rPr lang="en-US" sz="2800" dirty="0" err="1" smtClean="0"/>
              <a:t>Arrival_date_day_of_month</a:t>
            </a:r>
            <a:r>
              <a:rPr lang="en-US" sz="2800" dirty="0" smtClean="0"/>
              <a:t> – Day of arrival date</a:t>
            </a:r>
          </a:p>
          <a:p>
            <a:r>
              <a:rPr lang="en-US" sz="2800" dirty="0" err="1" smtClean="0"/>
              <a:t>Stays_in_weekend_nights</a:t>
            </a:r>
            <a:r>
              <a:rPr lang="en-US" sz="2800" dirty="0" smtClean="0"/>
              <a:t> – stay in weekend nights</a:t>
            </a:r>
          </a:p>
          <a:p>
            <a:pPr>
              <a:buNone/>
            </a:pPr>
            <a:r>
              <a:rPr lang="en-US" sz="2800" dirty="0" smtClean="0"/>
              <a:t> 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Columns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Stays_in_week_nights</a:t>
            </a:r>
            <a:r>
              <a:rPr lang="en-US" sz="2400" dirty="0" smtClean="0"/>
              <a:t> - stays in week nights</a:t>
            </a:r>
          </a:p>
          <a:p>
            <a:r>
              <a:rPr lang="en-US" sz="2400" dirty="0" smtClean="0"/>
              <a:t>adults – total number of adults in hotel</a:t>
            </a:r>
          </a:p>
          <a:p>
            <a:r>
              <a:rPr lang="en-US" sz="2400" dirty="0" smtClean="0"/>
              <a:t>Children – total number of children in hotel</a:t>
            </a:r>
          </a:p>
          <a:p>
            <a:r>
              <a:rPr lang="en-US" sz="2400" dirty="0" smtClean="0"/>
              <a:t>babies – total number of babies in hotel</a:t>
            </a:r>
          </a:p>
          <a:p>
            <a:r>
              <a:rPr lang="en-US" sz="2400" dirty="0" smtClean="0"/>
              <a:t>Meal – Bed &amp; Breakfast (BB), Half Board (HB), Full Board (FB), Undefined contain no meal package  </a:t>
            </a:r>
          </a:p>
          <a:p>
            <a:r>
              <a:rPr lang="en-US" sz="2400" dirty="0" smtClean="0"/>
              <a:t>Country – country of customers </a:t>
            </a:r>
          </a:p>
          <a:p>
            <a:r>
              <a:rPr lang="en-US" sz="2400" dirty="0" smtClean="0"/>
              <a:t>Market segment – A group of people who share one or more common characteristics used for business</a:t>
            </a:r>
          </a:p>
          <a:p>
            <a:r>
              <a:rPr lang="en-US" sz="2400" dirty="0" err="1" smtClean="0"/>
              <a:t>distribution_channel</a:t>
            </a:r>
            <a:r>
              <a:rPr lang="en-US" sz="2400" dirty="0" smtClean="0"/>
              <a:t> –Chain of business through which a service passes until it reaches the final buyer</a:t>
            </a:r>
          </a:p>
          <a:p>
            <a:pPr>
              <a:buNone/>
            </a:pPr>
            <a:endParaRPr lang="en-US" sz="28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Previous_cancellations</a:t>
            </a:r>
            <a:r>
              <a:rPr lang="en-US" sz="2400" dirty="0" smtClean="0"/>
              <a:t> – previous cancellation by customer</a:t>
            </a:r>
          </a:p>
          <a:p>
            <a:r>
              <a:rPr lang="en-US" sz="2400" dirty="0" err="1" smtClean="0"/>
              <a:t>Previous_booking_not_canceled</a:t>
            </a:r>
            <a:r>
              <a:rPr lang="en-US" sz="2400" dirty="0" smtClean="0"/>
              <a:t>- confirmed booked by customer </a:t>
            </a:r>
          </a:p>
          <a:p>
            <a:r>
              <a:rPr lang="en-US" sz="2400" dirty="0" err="1" smtClean="0"/>
              <a:t>reserved_room_type</a:t>
            </a:r>
            <a:r>
              <a:rPr lang="en-US" sz="2400" dirty="0" smtClean="0"/>
              <a:t> – Pre-booked by customers</a:t>
            </a:r>
          </a:p>
          <a:p>
            <a:r>
              <a:rPr lang="en-US" sz="2400" dirty="0" err="1" smtClean="0"/>
              <a:t>assigned_room_type</a:t>
            </a:r>
            <a:r>
              <a:rPr lang="en-US" sz="2400" dirty="0" smtClean="0"/>
              <a:t> – single / couple / family</a:t>
            </a:r>
          </a:p>
          <a:p>
            <a:r>
              <a:rPr lang="en-US" sz="2400" dirty="0" err="1" smtClean="0"/>
              <a:t>booking_charges</a:t>
            </a:r>
            <a:r>
              <a:rPr lang="en-US" sz="2400" dirty="0" smtClean="0"/>
              <a:t> – booking charges we charged</a:t>
            </a:r>
          </a:p>
          <a:p>
            <a:r>
              <a:rPr lang="en-US" sz="2400" dirty="0" err="1" smtClean="0"/>
              <a:t>deposit_type</a:t>
            </a:r>
            <a:r>
              <a:rPr lang="en-US" sz="2400" dirty="0" smtClean="0"/>
              <a:t> – No Deposit, Non Refund, Refundable</a:t>
            </a:r>
          </a:p>
          <a:p>
            <a:r>
              <a:rPr lang="en-US" sz="2400" dirty="0" smtClean="0"/>
              <a:t>agent- ID of travel agency </a:t>
            </a:r>
          </a:p>
          <a:p>
            <a:r>
              <a:rPr lang="en-US" sz="2400" dirty="0" smtClean="0"/>
              <a:t>company- ID of the company</a:t>
            </a:r>
          </a:p>
          <a:p>
            <a:r>
              <a:rPr lang="en-US" sz="2400" dirty="0" err="1" smtClean="0"/>
              <a:t>days_in_waiting_list</a:t>
            </a:r>
            <a:r>
              <a:rPr lang="en-US" sz="2400" dirty="0" smtClean="0"/>
              <a:t> – Number of days in waiting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Required_car_parking_space</a:t>
            </a:r>
            <a:r>
              <a:rPr lang="en-US" sz="2400" dirty="0" smtClean="0"/>
              <a:t> – required car parking space by the customer</a:t>
            </a:r>
          </a:p>
          <a:p>
            <a:r>
              <a:rPr lang="en-US" sz="2400" dirty="0" err="1" smtClean="0"/>
              <a:t>Total_of_special_request</a:t>
            </a:r>
            <a:r>
              <a:rPr lang="en-US" sz="2400" dirty="0" smtClean="0"/>
              <a:t> – number of special request requested</a:t>
            </a:r>
          </a:p>
          <a:p>
            <a:r>
              <a:rPr lang="en-US" sz="2400" dirty="0" err="1" smtClean="0"/>
              <a:t>reservation_status</a:t>
            </a:r>
            <a:r>
              <a:rPr lang="en-US" sz="2400" dirty="0" smtClean="0"/>
              <a:t> -  Canceled, Check out</a:t>
            </a:r>
          </a:p>
          <a:p>
            <a:r>
              <a:rPr lang="en-US" sz="2400" dirty="0" err="1" smtClean="0"/>
              <a:t>reservation_status_date</a:t>
            </a:r>
            <a:r>
              <a:rPr lang="en-US" sz="2400" dirty="0" smtClean="0"/>
              <a:t> – Canceled / check out</a:t>
            </a:r>
          </a:p>
          <a:p>
            <a:r>
              <a:rPr lang="en-US" sz="2400" dirty="0" err="1" smtClean="0"/>
              <a:t>Is_repeated_guest</a:t>
            </a:r>
            <a:r>
              <a:rPr lang="en-US" sz="2400" dirty="0" smtClean="0"/>
              <a:t> – contain data of repeated guest</a:t>
            </a:r>
          </a:p>
          <a:p>
            <a:r>
              <a:rPr lang="en-US" sz="2400" dirty="0" err="1" smtClean="0"/>
              <a:t>Customer_type</a:t>
            </a:r>
            <a:r>
              <a:rPr lang="en-US" sz="2400" dirty="0" smtClean="0"/>
              <a:t> – Contract / Group / Transient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The Past 5 Years…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    High </a:t>
            </a:r>
            <a:r>
              <a:rPr lang="en-US" dirty="0"/>
              <a:t>demand from leisure and business travelers and international </a:t>
            </a:r>
            <a:r>
              <a:rPr lang="en-US" dirty="0" smtClean="0"/>
              <a:t>tourists Revenue </a:t>
            </a:r>
            <a:r>
              <a:rPr lang="en-US" dirty="0"/>
              <a:t>growth at average annual rate of 4.2</a:t>
            </a:r>
            <a:r>
              <a:rPr lang="en-US" dirty="0" smtClean="0"/>
              <a:t>% Demand </a:t>
            </a:r>
            <a:r>
              <a:rPr lang="en-US" dirty="0"/>
              <a:t>for hotel rooms has outpaced supply, leading to higher room </a:t>
            </a:r>
            <a:r>
              <a:rPr lang="en-US" dirty="0" smtClean="0"/>
              <a:t>rates IBIS </a:t>
            </a:r>
            <a:r>
              <a:rPr lang="en-US" dirty="0"/>
              <a:t>predicts strong growth in extended-stay hotels, boutique hotels, spa and health retreats and </a:t>
            </a:r>
            <a:r>
              <a:rPr lang="en-US" dirty="0" smtClean="0"/>
              <a:t>resorts.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industry has grown </a:t>
            </a:r>
            <a:r>
              <a:rPr lang="en-US" dirty="0" smtClean="0"/>
              <a:t>rapidly Increases </a:t>
            </a:r>
            <a:r>
              <a:rPr lang="en-US" dirty="0"/>
              <a:t>in travel spending, corporate profit and consumer </a:t>
            </a:r>
            <a:r>
              <a:rPr lang="en-US" dirty="0" smtClean="0"/>
              <a:t>spending this </a:t>
            </a:r>
            <a:r>
              <a:rPr lang="en-US" dirty="0"/>
              <a:t>lets suppliers charge more and operate with lower vacancy </a:t>
            </a:r>
            <a:r>
              <a:rPr lang="en-US" dirty="0" smtClean="0"/>
              <a:t>rates.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Problem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Have you ever wondered when the best time of year to book a hotel room is? Or the optimal length of stay in order to get the best </a:t>
            </a:r>
            <a:r>
              <a:rPr lang="en-US" dirty="0" smtClean="0"/>
              <a:t>daily rate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if you wanted to predict whether or not a </a:t>
            </a:r>
            <a:r>
              <a:rPr lang="en-US" sz="2600" dirty="0"/>
              <a:t>hotel</a:t>
            </a:r>
            <a:r>
              <a:rPr lang="en-US" dirty="0"/>
              <a:t> was likely to receive a disproportionately high number of special requests? </a:t>
            </a:r>
            <a:endParaRPr lang="en-US" dirty="0" smtClean="0"/>
          </a:p>
          <a:p>
            <a:r>
              <a:rPr lang="en-US" dirty="0" smtClean="0"/>
              <a:t>This hotel </a:t>
            </a:r>
            <a:r>
              <a:rPr lang="en-US" dirty="0"/>
              <a:t>booking dataset can help you explore those questions!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1400</Words>
  <Application>Microsoft Office PowerPoint</Application>
  <PresentationFormat>On-screen Show (4:3)</PresentationFormat>
  <Paragraphs>264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INTRODUCTION</vt:lpstr>
      <vt:lpstr>Data Summary</vt:lpstr>
      <vt:lpstr>Columns used</vt:lpstr>
      <vt:lpstr>Columns used</vt:lpstr>
      <vt:lpstr>Slide 6</vt:lpstr>
      <vt:lpstr>Slide 7</vt:lpstr>
      <vt:lpstr>The Past 5 Years…</vt:lpstr>
      <vt:lpstr>Problem statements</vt:lpstr>
      <vt:lpstr>Table of Contents </vt:lpstr>
      <vt:lpstr>Slide 11</vt:lpstr>
      <vt:lpstr>Cancellation status </vt:lpstr>
      <vt:lpstr>HOW MANY BOOKING WERE CANCELLED?</vt:lpstr>
      <vt:lpstr>Special requests</vt:lpstr>
      <vt:lpstr>Booking ratio between Resort &amp; City hotel </vt:lpstr>
      <vt:lpstr>The number of people who booked the hotel</vt:lpstr>
      <vt:lpstr> Country origin of most guests</vt:lpstr>
      <vt:lpstr>Booking per year</vt:lpstr>
      <vt:lpstr>Busiest month for hotels</vt:lpstr>
      <vt:lpstr>Meal Type </vt:lpstr>
      <vt:lpstr>Number of Travellers in Various Months</vt:lpstr>
      <vt:lpstr>Room Type</vt:lpstr>
      <vt:lpstr>Repeated Guest</vt:lpstr>
      <vt:lpstr>Reservation Status</vt:lpstr>
      <vt:lpstr>Room Types</vt:lpstr>
      <vt:lpstr>Average stays on weekends</vt:lpstr>
      <vt:lpstr>Average stays on Weekdays</vt:lpstr>
      <vt:lpstr>Checking details</vt:lpstr>
      <vt:lpstr>Checking the travelers without babies</vt:lpstr>
      <vt:lpstr>Checking the adult traveler count</vt:lpstr>
      <vt:lpstr>Booking</vt:lpstr>
      <vt:lpstr>Satisfactory of customers</vt:lpstr>
      <vt:lpstr>Challenges</vt:lpstr>
      <vt:lpstr>conclusion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51</cp:revision>
  <dcterms:created xsi:type="dcterms:W3CDTF">2021-09-25T06:55:07Z</dcterms:created>
  <dcterms:modified xsi:type="dcterms:W3CDTF">2021-09-30T14:41:40Z</dcterms:modified>
</cp:coreProperties>
</file>