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96035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2356703"/>
            <a:ext cx="11016298" cy="5013407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7563446"/>
            <a:ext cx="9720263" cy="3476717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2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8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766678"/>
            <a:ext cx="279457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766678"/>
            <a:ext cx="8221722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0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3590057"/>
            <a:ext cx="11178302" cy="5990088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9636813"/>
            <a:ext cx="11178302" cy="3150046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4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3833390"/>
            <a:ext cx="550814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3833390"/>
            <a:ext cx="550814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766681"/>
            <a:ext cx="1117830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3530053"/>
            <a:ext cx="5482835" cy="1730025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5260078"/>
            <a:ext cx="5482835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3530053"/>
            <a:ext cx="5509837" cy="1730025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5260078"/>
            <a:ext cx="5509837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4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960014"/>
            <a:ext cx="4180050" cy="3360050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2073367"/>
            <a:ext cx="6561177" cy="10233485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4320064"/>
            <a:ext cx="4180050" cy="8003453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960014"/>
            <a:ext cx="4180050" cy="3360050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2073367"/>
            <a:ext cx="6561177" cy="10233485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4320064"/>
            <a:ext cx="4180050" cy="8003453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766681"/>
            <a:ext cx="111783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3833390"/>
            <a:ext cx="111783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3346867"/>
            <a:ext cx="291607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1A02-AD3E-4DB8-A678-7D38D84ED85A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3346867"/>
            <a:ext cx="437411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3346867"/>
            <a:ext cx="291607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D236-84C2-4D5E-93D0-DF561F37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F70E26A-AA8C-46EB-8662-372CAE399DCF}"/>
              </a:ext>
            </a:extLst>
          </p:cNvPr>
          <p:cNvGrpSpPr/>
          <p:nvPr/>
        </p:nvGrpSpPr>
        <p:grpSpPr>
          <a:xfrm>
            <a:off x="4857166" y="214615"/>
            <a:ext cx="2287644" cy="818923"/>
            <a:chOff x="4468473" y="228600"/>
            <a:chExt cx="2287644" cy="80889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B590D22-977C-49F4-939A-0F9B72EBCD8B}"/>
                </a:ext>
              </a:extLst>
            </p:cNvPr>
            <p:cNvSpPr/>
            <p:nvPr/>
          </p:nvSpPr>
          <p:spPr>
            <a:xfrm>
              <a:off x="4468473" y="228600"/>
              <a:ext cx="2287644" cy="325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114" dirty="0">
                  <a:solidFill>
                    <a:sysClr val="windowText" lastClr="000000"/>
                  </a:solidFill>
                </a:rPr>
                <a:t>user selects the file to be uploaded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15F33-04A6-4615-803C-65EEE6FE5E24}"/>
                </a:ext>
              </a:extLst>
            </p:cNvPr>
            <p:cNvCxnSpPr>
              <a:cxnSpLocks/>
            </p:cNvCxnSpPr>
            <p:nvPr/>
          </p:nvCxnSpPr>
          <p:spPr>
            <a:xfrm>
              <a:off x="5455629" y="553915"/>
              <a:ext cx="0" cy="48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Diamond 19">
            <a:extLst>
              <a:ext uri="{FF2B5EF4-FFF2-40B4-BE49-F238E27FC236}">
                <a16:creationId xmlns:a16="http://schemas.microsoft.com/office/drawing/2014/main" id="{A02EEA2D-9558-466F-B3E1-DA70F2877DD9}"/>
              </a:ext>
            </a:extLst>
          </p:cNvPr>
          <p:cNvSpPr/>
          <p:nvPr/>
        </p:nvSpPr>
        <p:spPr>
          <a:xfrm>
            <a:off x="5248538" y="1075989"/>
            <a:ext cx="1194094" cy="9399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Final Batch Report ?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9B978E-8DF8-410B-AE22-2AC4DCC2D9C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568242" y="1545948"/>
            <a:ext cx="680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622035-632F-4532-AD2E-76A3DD4966A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42634" y="1545948"/>
            <a:ext cx="626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51A5CD-5E7A-43FC-8177-B1116DFAF060}"/>
              </a:ext>
            </a:extLst>
          </p:cNvPr>
          <p:cNvSpPr/>
          <p:nvPr/>
        </p:nvSpPr>
        <p:spPr>
          <a:xfrm>
            <a:off x="3145915" y="1375687"/>
            <a:ext cx="1410625" cy="29484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17" dirty="0"/>
              <a:t>Enter Batch ID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AA7080-5BF3-4749-9E59-2A9F11B677B8}"/>
              </a:ext>
            </a:extLst>
          </p:cNvPr>
          <p:cNvSpPr/>
          <p:nvPr/>
        </p:nvSpPr>
        <p:spPr>
          <a:xfrm>
            <a:off x="7198220" y="1359643"/>
            <a:ext cx="3023452" cy="2877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17" dirty="0"/>
              <a:t>Enter Batch ID &amp; SCGJ Batch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DE0E6-12E2-4B11-BD34-534743BD21AB}"/>
              </a:ext>
            </a:extLst>
          </p:cNvPr>
          <p:cNvSpPr txBox="1"/>
          <p:nvPr/>
        </p:nvSpPr>
        <p:spPr>
          <a:xfrm>
            <a:off x="4885737" y="1269804"/>
            <a:ext cx="501024" cy="47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15" dirty="0"/>
              <a:t>NO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A9CB-A157-4D07-8AA3-BD413B473DB1}"/>
              </a:ext>
            </a:extLst>
          </p:cNvPr>
          <p:cNvSpPr txBox="1"/>
          <p:nvPr/>
        </p:nvSpPr>
        <p:spPr>
          <a:xfrm>
            <a:off x="6486428" y="1252450"/>
            <a:ext cx="501024" cy="47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15" dirty="0"/>
              <a:t>YES	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89A87C-9D30-47BE-B4AF-F864C9603D3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49002" y="1669130"/>
            <a:ext cx="0" cy="56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C18E18-3737-4E38-A377-D63AC68C4834}"/>
              </a:ext>
            </a:extLst>
          </p:cNvPr>
          <p:cNvCxnSpPr>
            <a:cxnSpLocks/>
          </p:cNvCxnSpPr>
          <p:nvPr/>
        </p:nvCxnSpPr>
        <p:spPr>
          <a:xfrm>
            <a:off x="8415475" y="1647468"/>
            <a:ext cx="0" cy="587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028427-D2F3-46AF-A44B-D4AB2C2496E1}"/>
              </a:ext>
            </a:extLst>
          </p:cNvPr>
          <p:cNvCxnSpPr>
            <a:cxnSpLocks/>
          </p:cNvCxnSpPr>
          <p:nvPr/>
        </p:nvCxnSpPr>
        <p:spPr>
          <a:xfrm>
            <a:off x="3846778" y="2236098"/>
            <a:ext cx="4568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FD4D69-B593-4A9D-B70F-D47D41F15958}"/>
              </a:ext>
            </a:extLst>
          </p:cNvPr>
          <p:cNvCxnSpPr>
            <a:cxnSpLocks/>
          </p:cNvCxnSpPr>
          <p:nvPr/>
        </p:nvCxnSpPr>
        <p:spPr>
          <a:xfrm>
            <a:off x="5920876" y="2233814"/>
            <a:ext cx="0" cy="850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80F017-FFB8-4253-866E-C89F2A1260E8}"/>
              </a:ext>
            </a:extLst>
          </p:cNvPr>
          <p:cNvSpPr txBox="1"/>
          <p:nvPr/>
        </p:nvSpPr>
        <p:spPr>
          <a:xfrm>
            <a:off x="5920877" y="2524852"/>
            <a:ext cx="6994489" cy="314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17" dirty="0"/>
              <a:t>@</a:t>
            </a:r>
            <a:r>
              <a:rPr lang="en-IN" sz="1417" dirty="0" err="1"/>
              <a:t>RequestParam</a:t>
            </a:r>
            <a:r>
              <a:rPr lang="en-IN" sz="1417" dirty="0"/>
              <a:t> </a:t>
            </a:r>
            <a:r>
              <a:rPr lang="en-IN" sz="1417" dirty="0">
                <a:sym typeface="Wingdings" panose="05000000000000000000" pitchFamily="2" charset="2"/>
              </a:rPr>
              <a:t> </a:t>
            </a:r>
            <a:r>
              <a:rPr lang="en-IN" sz="1417" dirty="0" err="1">
                <a:sym typeface="Wingdings" panose="05000000000000000000" pitchFamily="2" charset="2"/>
              </a:rPr>
              <a:t>fileType</a:t>
            </a:r>
            <a:r>
              <a:rPr lang="en-IN" sz="1417" dirty="0">
                <a:sym typeface="Wingdings" panose="05000000000000000000" pitchFamily="2" charset="2"/>
              </a:rPr>
              <a:t>, </a:t>
            </a:r>
            <a:r>
              <a:rPr lang="en-IN" sz="1417" dirty="0" err="1">
                <a:sym typeface="Wingdings" panose="05000000000000000000" pitchFamily="2" charset="2"/>
              </a:rPr>
              <a:t>batchId</a:t>
            </a:r>
            <a:r>
              <a:rPr lang="en-IN" sz="1417" dirty="0">
                <a:sym typeface="Wingdings" panose="05000000000000000000" pitchFamily="2" charset="2"/>
              </a:rPr>
              <a:t>, </a:t>
            </a:r>
            <a:r>
              <a:rPr lang="en-IN" sz="1417" dirty="0" err="1">
                <a:sym typeface="Wingdings" panose="05000000000000000000" pitchFamily="2" charset="2"/>
              </a:rPr>
              <a:t>batchNumber</a:t>
            </a:r>
            <a:r>
              <a:rPr lang="en-IN" sz="1417" dirty="0">
                <a:sym typeface="Wingdings" panose="05000000000000000000" pitchFamily="2" charset="2"/>
              </a:rPr>
              <a:t>, </a:t>
            </a:r>
            <a:r>
              <a:rPr lang="en-IN" sz="1417" dirty="0" err="1">
                <a:sym typeface="Wingdings" panose="05000000000000000000" pitchFamily="2" charset="2"/>
              </a:rPr>
              <a:t>MultiPartFile</a:t>
            </a:r>
            <a:r>
              <a:rPr lang="en-IN" sz="1417" dirty="0">
                <a:sym typeface="Wingdings" panose="05000000000000000000" pitchFamily="2" charset="2"/>
              </a:rPr>
              <a:t> to </a:t>
            </a:r>
            <a:r>
              <a:rPr lang="en-IN" sz="1417" dirty="0" err="1">
                <a:sym typeface="Wingdings" panose="05000000000000000000" pitchFamily="2" charset="2"/>
              </a:rPr>
              <a:t>Springboot</a:t>
            </a:r>
            <a:r>
              <a:rPr lang="en-IN" sz="1417" dirty="0">
                <a:sym typeface="Wingdings" panose="05000000000000000000" pitchFamily="2" charset="2"/>
              </a:rPr>
              <a:t> Controller </a:t>
            </a:r>
            <a:endParaRPr lang="en-IN" sz="1417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DE291C2-EE68-4B00-A5EB-29FD0958E470}"/>
              </a:ext>
            </a:extLst>
          </p:cNvPr>
          <p:cNvSpPr/>
          <p:nvPr/>
        </p:nvSpPr>
        <p:spPr>
          <a:xfrm>
            <a:off x="5144028" y="3119657"/>
            <a:ext cx="1714044" cy="26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20" dirty="0"/>
              <a:t>/</a:t>
            </a:r>
            <a:r>
              <a:rPr lang="en-IN" sz="1620" dirty="0" err="1"/>
              <a:t>uploadFile</a:t>
            </a:r>
            <a:endParaRPr lang="en-IN" sz="1620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7DC40EE8-CF69-4E19-B670-19614DD91BAC}"/>
              </a:ext>
            </a:extLst>
          </p:cNvPr>
          <p:cNvSpPr/>
          <p:nvPr/>
        </p:nvSpPr>
        <p:spPr>
          <a:xfrm>
            <a:off x="2396636" y="75161"/>
            <a:ext cx="219504" cy="21586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93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10E5E6-C944-49FC-AC49-B0A6949B3C28}"/>
              </a:ext>
            </a:extLst>
          </p:cNvPr>
          <p:cNvSpPr txBox="1"/>
          <p:nvPr/>
        </p:nvSpPr>
        <p:spPr>
          <a:xfrm>
            <a:off x="531748" y="998690"/>
            <a:ext cx="1834181" cy="314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HTML + CSS + </a:t>
            </a:r>
            <a:r>
              <a:rPr lang="en-IN" sz="1417" dirty="0"/>
              <a:t>Angular</a:t>
            </a:r>
            <a:r>
              <a:rPr lang="en-IN" sz="1215" dirty="0"/>
              <a:t> 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52A928-718A-436A-A037-75682B9018BD}"/>
              </a:ext>
            </a:extLst>
          </p:cNvPr>
          <p:cNvCxnSpPr>
            <a:cxnSpLocks/>
          </p:cNvCxnSpPr>
          <p:nvPr/>
        </p:nvCxnSpPr>
        <p:spPr>
          <a:xfrm>
            <a:off x="5938979" y="3390841"/>
            <a:ext cx="0" cy="594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BAFE6E-AD33-44D6-95B0-6737FE1717B4}"/>
              </a:ext>
            </a:extLst>
          </p:cNvPr>
          <p:cNvSpPr txBox="1"/>
          <p:nvPr/>
        </p:nvSpPr>
        <p:spPr>
          <a:xfrm>
            <a:off x="6000990" y="3482112"/>
            <a:ext cx="2151551" cy="280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Getting </a:t>
            </a:r>
            <a:r>
              <a:rPr lang="en-IN" sz="1215" dirty="0" err="1"/>
              <a:t>userEmail</a:t>
            </a:r>
            <a:r>
              <a:rPr lang="en-IN" sz="1215" dirty="0"/>
              <a:t> from session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465B220D-3556-43E0-AC05-B34D694A59A5}"/>
              </a:ext>
            </a:extLst>
          </p:cNvPr>
          <p:cNvSpPr/>
          <p:nvPr/>
        </p:nvSpPr>
        <p:spPr>
          <a:xfrm>
            <a:off x="5354689" y="4047332"/>
            <a:ext cx="1163231" cy="88281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File Type ?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ED6703-C37F-4E79-AF9E-AB970873FDA1}"/>
              </a:ext>
            </a:extLst>
          </p:cNvPr>
          <p:cNvCxnSpPr>
            <a:cxnSpLocks/>
          </p:cNvCxnSpPr>
          <p:nvPr/>
        </p:nvCxnSpPr>
        <p:spPr>
          <a:xfrm flipH="1">
            <a:off x="3849003" y="4486435"/>
            <a:ext cx="1505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1C6498-0E1A-459C-A03B-7542ED6A7219}"/>
              </a:ext>
            </a:extLst>
          </p:cNvPr>
          <p:cNvCxnSpPr>
            <a:cxnSpLocks/>
          </p:cNvCxnSpPr>
          <p:nvPr/>
        </p:nvCxnSpPr>
        <p:spPr>
          <a:xfrm>
            <a:off x="6517926" y="4486435"/>
            <a:ext cx="1368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CEC8F1-F62B-464F-ADED-0FC2482A3838}"/>
              </a:ext>
            </a:extLst>
          </p:cNvPr>
          <p:cNvSpPr txBox="1"/>
          <p:nvPr/>
        </p:nvSpPr>
        <p:spPr>
          <a:xfrm>
            <a:off x="4019075" y="4222889"/>
            <a:ext cx="1505685" cy="28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15" dirty="0"/>
              <a:t>Final Batch Report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54311F-51A6-4D65-B9AA-388CD9C6367E}"/>
              </a:ext>
            </a:extLst>
          </p:cNvPr>
          <p:cNvSpPr txBox="1"/>
          <p:nvPr/>
        </p:nvSpPr>
        <p:spPr>
          <a:xfrm>
            <a:off x="6607562" y="4271002"/>
            <a:ext cx="1092979" cy="28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Other Reports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F78BAEB-D94D-4908-9E3D-81A9F3366652}"/>
              </a:ext>
            </a:extLst>
          </p:cNvPr>
          <p:cNvSpPr/>
          <p:nvPr/>
        </p:nvSpPr>
        <p:spPr>
          <a:xfrm>
            <a:off x="131576" y="4271847"/>
            <a:ext cx="3690387" cy="559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20" dirty="0"/>
              <a:t>Call method to check SCGJ Batch Number against the batch id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3432341-2D48-468A-AE54-1DE8B16C2E48}"/>
              </a:ext>
            </a:extLst>
          </p:cNvPr>
          <p:cNvSpPr/>
          <p:nvPr/>
        </p:nvSpPr>
        <p:spPr>
          <a:xfrm>
            <a:off x="7975998" y="4337791"/>
            <a:ext cx="3247869" cy="3818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20" dirty="0"/>
              <a:t>Call Method to upload the file </a:t>
            </a:r>
          </a:p>
        </p:txBody>
      </p:sp>
      <p:pic>
        <p:nvPicPr>
          <p:cNvPr id="69" name="Picture 2" descr="Image result for database icon">
            <a:extLst>
              <a:ext uri="{FF2B5EF4-FFF2-40B4-BE49-F238E27FC236}">
                <a16:creationId xmlns:a16="http://schemas.microsoft.com/office/drawing/2014/main" id="{F730DAF8-A4A7-4308-A8B9-D8B50F31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1" y="5542705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47735B-510D-440C-BEA8-E948EDB45B4A}"/>
              </a:ext>
            </a:extLst>
          </p:cNvPr>
          <p:cNvCxnSpPr>
            <a:cxnSpLocks/>
          </p:cNvCxnSpPr>
          <p:nvPr/>
        </p:nvCxnSpPr>
        <p:spPr>
          <a:xfrm>
            <a:off x="1792679" y="4834131"/>
            <a:ext cx="0" cy="594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575D7A9-3AFF-4D5B-807A-EBA3B2B8F81C}"/>
              </a:ext>
            </a:extLst>
          </p:cNvPr>
          <p:cNvSpPr txBox="1"/>
          <p:nvPr/>
        </p:nvSpPr>
        <p:spPr>
          <a:xfrm>
            <a:off x="1792680" y="4948455"/>
            <a:ext cx="2043402" cy="28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 err="1"/>
              <a:t>batchId</a:t>
            </a:r>
            <a:r>
              <a:rPr lang="en-IN" sz="1215" dirty="0"/>
              <a:t> , SCGJ Batch Number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A2025009-3C9A-4687-A607-34F9592158E6}"/>
              </a:ext>
            </a:extLst>
          </p:cNvPr>
          <p:cNvSpPr/>
          <p:nvPr/>
        </p:nvSpPr>
        <p:spPr>
          <a:xfrm>
            <a:off x="2742045" y="5405084"/>
            <a:ext cx="1277030" cy="8620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Response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3FED36-142A-415C-96CD-A588A3AF7A5C}"/>
              </a:ext>
            </a:extLst>
          </p:cNvPr>
          <p:cNvCxnSpPr>
            <a:cxnSpLocks/>
          </p:cNvCxnSpPr>
          <p:nvPr/>
        </p:nvCxnSpPr>
        <p:spPr>
          <a:xfrm>
            <a:off x="2132646" y="5833900"/>
            <a:ext cx="548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5E94EF-66AF-451A-AD32-05161AD70A35}"/>
              </a:ext>
            </a:extLst>
          </p:cNvPr>
          <p:cNvCxnSpPr>
            <a:cxnSpLocks/>
          </p:cNvCxnSpPr>
          <p:nvPr/>
        </p:nvCxnSpPr>
        <p:spPr>
          <a:xfrm>
            <a:off x="3388053" y="6281205"/>
            <a:ext cx="0" cy="594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BC77B7B-F164-4EBB-BAE9-DC647DE87136}"/>
              </a:ext>
            </a:extLst>
          </p:cNvPr>
          <p:cNvSpPr txBox="1"/>
          <p:nvPr/>
        </p:nvSpPr>
        <p:spPr>
          <a:xfrm>
            <a:off x="3388053" y="6353347"/>
            <a:ext cx="266478" cy="280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71C274-B32A-47B6-9F15-A92839E512AA}"/>
              </a:ext>
            </a:extLst>
          </p:cNvPr>
          <p:cNvSpPr txBox="1"/>
          <p:nvPr/>
        </p:nvSpPr>
        <p:spPr>
          <a:xfrm>
            <a:off x="1060080" y="6947599"/>
            <a:ext cx="5179718" cy="39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33" i="1" dirty="0">
                <a:solidFill>
                  <a:srgbClr val="FF0000"/>
                </a:solidFill>
              </a:rPr>
              <a:t>Batch ID and SCGJ Batch Number does not match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226B2B-023A-421A-AF03-E3A978E2A435}"/>
              </a:ext>
            </a:extLst>
          </p:cNvPr>
          <p:cNvCxnSpPr>
            <a:cxnSpLocks/>
          </p:cNvCxnSpPr>
          <p:nvPr/>
        </p:nvCxnSpPr>
        <p:spPr>
          <a:xfrm>
            <a:off x="4019076" y="5833900"/>
            <a:ext cx="5580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A3D41B9-B89D-43BD-8481-F0E9D4C9310B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9599932" y="4719598"/>
            <a:ext cx="0" cy="111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0022CBB-F30E-4EF4-B25B-179A970B4FC5}"/>
              </a:ext>
            </a:extLst>
          </p:cNvPr>
          <p:cNvSpPr txBox="1"/>
          <p:nvPr/>
        </p:nvSpPr>
        <p:spPr>
          <a:xfrm>
            <a:off x="4113784" y="5553411"/>
            <a:ext cx="266478" cy="280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5E276EF-4A38-4FFC-97C1-2D80BE405E23}"/>
              </a:ext>
            </a:extLst>
          </p:cNvPr>
          <p:cNvCxnSpPr/>
          <p:nvPr/>
        </p:nvCxnSpPr>
        <p:spPr>
          <a:xfrm>
            <a:off x="9599932" y="5833845"/>
            <a:ext cx="0" cy="519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F578BCD-4372-4B5C-990A-E70A8FE288DE}"/>
              </a:ext>
            </a:extLst>
          </p:cNvPr>
          <p:cNvSpPr/>
          <p:nvPr/>
        </p:nvSpPr>
        <p:spPr>
          <a:xfrm>
            <a:off x="8451077" y="6364379"/>
            <a:ext cx="2297711" cy="3732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933" dirty="0">
                <a:solidFill>
                  <a:schemeClr val="bg1"/>
                </a:solidFill>
              </a:rPr>
              <a:t>Path of saved file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F73066-1185-40AF-A932-0AB689E7FB4F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9599932" y="6737654"/>
            <a:ext cx="0" cy="58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F2D5FDE-A997-4A64-AD90-36D105145B24}"/>
              </a:ext>
            </a:extLst>
          </p:cNvPr>
          <p:cNvSpPr/>
          <p:nvPr/>
        </p:nvSpPr>
        <p:spPr>
          <a:xfrm>
            <a:off x="6627214" y="7444912"/>
            <a:ext cx="5945435" cy="3817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20" dirty="0">
                <a:solidFill>
                  <a:schemeClr val="bg1"/>
                </a:solidFill>
              </a:rPr>
              <a:t>Call method to update the database with path of the file uploaded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7152899-C0E7-431F-BF47-1858A23EED46}"/>
              </a:ext>
            </a:extLst>
          </p:cNvPr>
          <p:cNvCxnSpPr/>
          <p:nvPr/>
        </p:nvCxnSpPr>
        <p:spPr>
          <a:xfrm>
            <a:off x="9586616" y="7826164"/>
            <a:ext cx="0" cy="58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C46F162-293C-4ECC-9BE7-7A03804BB9E1}"/>
              </a:ext>
            </a:extLst>
          </p:cNvPr>
          <p:cNvSpPr/>
          <p:nvPr/>
        </p:nvSpPr>
        <p:spPr>
          <a:xfrm>
            <a:off x="7210185" y="8445021"/>
            <a:ext cx="4755607" cy="544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20" dirty="0">
                <a:solidFill>
                  <a:schemeClr val="bg1"/>
                </a:solidFill>
              </a:rPr>
              <a:t>Check Existence of user in upload documents table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314153-DD8A-4A35-8826-299C5B6DADF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5709920" y="8717151"/>
            <a:ext cx="15002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Image result for database icon">
            <a:extLst>
              <a:ext uri="{FF2B5EF4-FFF2-40B4-BE49-F238E27FC236}">
                <a16:creationId xmlns:a16="http://schemas.microsoft.com/office/drawing/2014/main" id="{56EC65E7-A3EB-487C-84A9-AB8A8ABA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91" y="8346865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DB806BA3-8E67-4368-BB00-D7689C714DDB}"/>
              </a:ext>
            </a:extLst>
          </p:cNvPr>
          <p:cNvSpPr txBox="1"/>
          <p:nvPr/>
        </p:nvSpPr>
        <p:spPr>
          <a:xfrm>
            <a:off x="5802625" y="8455918"/>
            <a:ext cx="13883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 err="1"/>
              <a:t>batchId</a:t>
            </a:r>
            <a:r>
              <a:rPr lang="en-IN" sz="1215" dirty="0"/>
              <a:t> , </a:t>
            </a:r>
            <a:r>
              <a:rPr lang="en-IN" sz="1215" dirty="0" err="1"/>
              <a:t>userEmail</a:t>
            </a:r>
            <a:endParaRPr lang="en-IN" sz="1215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4C163E-98C7-4BBD-8914-514261139A4E}"/>
              </a:ext>
            </a:extLst>
          </p:cNvPr>
          <p:cNvCxnSpPr>
            <a:cxnSpLocks/>
          </p:cNvCxnSpPr>
          <p:nvPr/>
        </p:nvCxnSpPr>
        <p:spPr>
          <a:xfrm flipH="1">
            <a:off x="4247023" y="8702835"/>
            <a:ext cx="63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Diamond 104">
            <a:extLst>
              <a:ext uri="{FF2B5EF4-FFF2-40B4-BE49-F238E27FC236}">
                <a16:creationId xmlns:a16="http://schemas.microsoft.com/office/drawing/2014/main" id="{189FC345-891B-4C99-AB83-14DACFDD549E}"/>
              </a:ext>
            </a:extLst>
          </p:cNvPr>
          <p:cNvSpPr/>
          <p:nvPr/>
        </p:nvSpPr>
        <p:spPr>
          <a:xfrm>
            <a:off x="2919395" y="8271807"/>
            <a:ext cx="1277030" cy="8620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Response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53E8C78-62F4-4D80-8EBB-FF82918D0595}"/>
              </a:ext>
            </a:extLst>
          </p:cNvPr>
          <p:cNvCxnSpPr>
            <a:cxnSpLocks/>
          </p:cNvCxnSpPr>
          <p:nvPr/>
        </p:nvCxnSpPr>
        <p:spPr>
          <a:xfrm flipH="1">
            <a:off x="2281627" y="8703963"/>
            <a:ext cx="63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0177304-E19C-4DB3-9FF5-4DB97B88ABD7}"/>
              </a:ext>
            </a:extLst>
          </p:cNvPr>
          <p:cNvSpPr txBox="1"/>
          <p:nvPr/>
        </p:nvSpPr>
        <p:spPr>
          <a:xfrm>
            <a:off x="2498344" y="8380431"/>
            <a:ext cx="266478" cy="280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1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744ADD4-38D6-4CA5-AFBA-D962F3E9A48D}"/>
              </a:ext>
            </a:extLst>
          </p:cNvPr>
          <p:cNvSpPr/>
          <p:nvPr/>
        </p:nvSpPr>
        <p:spPr>
          <a:xfrm>
            <a:off x="357092" y="8536106"/>
            <a:ext cx="1866001" cy="33345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933" dirty="0">
                <a:solidFill>
                  <a:schemeClr val="bg1"/>
                </a:solidFill>
              </a:rPr>
              <a:t>Update Path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C70924-7365-4A86-9689-57109883DAE6}"/>
              </a:ext>
            </a:extLst>
          </p:cNvPr>
          <p:cNvCxnSpPr>
            <a:cxnSpLocks/>
          </p:cNvCxnSpPr>
          <p:nvPr/>
        </p:nvCxnSpPr>
        <p:spPr>
          <a:xfrm>
            <a:off x="1191722" y="8869564"/>
            <a:ext cx="0" cy="594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mond 110">
            <a:extLst>
              <a:ext uri="{FF2B5EF4-FFF2-40B4-BE49-F238E27FC236}">
                <a16:creationId xmlns:a16="http://schemas.microsoft.com/office/drawing/2014/main" id="{B0EA1E9B-E0D8-4675-837A-A4C227763444}"/>
              </a:ext>
            </a:extLst>
          </p:cNvPr>
          <p:cNvSpPr/>
          <p:nvPr/>
        </p:nvSpPr>
        <p:spPr>
          <a:xfrm>
            <a:off x="557195" y="9506247"/>
            <a:ext cx="1277030" cy="8620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Path Updated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BE6E29F-57DE-4647-9B3C-B9202D250707}"/>
              </a:ext>
            </a:extLst>
          </p:cNvPr>
          <p:cNvCxnSpPr>
            <a:cxnSpLocks/>
          </p:cNvCxnSpPr>
          <p:nvPr/>
        </p:nvCxnSpPr>
        <p:spPr>
          <a:xfrm>
            <a:off x="1196664" y="10368303"/>
            <a:ext cx="0" cy="594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A43859-60E9-4E47-9301-F88390FB1A7D}"/>
              </a:ext>
            </a:extLst>
          </p:cNvPr>
          <p:cNvSpPr txBox="1"/>
          <p:nvPr/>
        </p:nvSpPr>
        <p:spPr>
          <a:xfrm>
            <a:off x="1164844" y="10407351"/>
            <a:ext cx="266478" cy="280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406292-ECFB-43FE-BDF0-4309E3D21096}"/>
              </a:ext>
            </a:extLst>
          </p:cNvPr>
          <p:cNvSpPr txBox="1"/>
          <p:nvPr/>
        </p:nvSpPr>
        <p:spPr>
          <a:xfrm>
            <a:off x="23760" y="11070019"/>
            <a:ext cx="2793778" cy="389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33" i="1" dirty="0">
                <a:solidFill>
                  <a:srgbClr val="00B050"/>
                </a:solidFill>
              </a:rPr>
              <a:t>File Successfully Uploaded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2EC307B-5DEB-49E3-987B-4BF308C354A5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3557910" y="9133863"/>
            <a:ext cx="0" cy="80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F998A68-C556-4CF7-88BF-7619D7F6303E}"/>
              </a:ext>
            </a:extLst>
          </p:cNvPr>
          <p:cNvSpPr txBox="1"/>
          <p:nvPr/>
        </p:nvSpPr>
        <p:spPr>
          <a:xfrm>
            <a:off x="3588004" y="9271971"/>
            <a:ext cx="263214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15" dirty="0"/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245893B-1304-4A84-80B3-81C23AEED236}"/>
              </a:ext>
            </a:extLst>
          </p:cNvPr>
          <p:cNvSpPr/>
          <p:nvPr/>
        </p:nvSpPr>
        <p:spPr>
          <a:xfrm>
            <a:off x="4016732" y="9787639"/>
            <a:ext cx="3822430" cy="29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Method to Insert </a:t>
            </a:r>
            <a:r>
              <a:rPr lang="en-IN" sz="1200" dirty="0" err="1">
                <a:solidFill>
                  <a:schemeClr val="bg1"/>
                </a:solidFill>
              </a:rPr>
              <a:t>userEmail</a:t>
            </a:r>
            <a:r>
              <a:rPr lang="en-IN" sz="1200" dirty="0">
                <a:solidFill>
                  <a:schemeClr val="bg1"/>
                </a:solidFill>
              </a:rPr>
              <a:t> and Batch Id in upload  Table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4BFBCEF-7B95-425B-861D-A63FCC57A64F}"/>
              </a:ext>
            </a:extLst>
          </p:cNvPr>
          <p:cNvCxnSpPr>
            <a:cxnSpLocks/>
          </p:cNvCxnSpPr>
          <p:nvPr/>
        </p:nvCxnSpPr>
        <p:spPr>
          <a:xfrm>
            <a:off x="3555553" y="9937275"/>
            <a:ext cx="442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0400A5A-7FB0-40A3-9E11-AF0DCA3E3446}"/>
              </a:ext>
            </a:extLst>
          </p:cNvPr>
          <p:cNvCxnSpPr>
            <a:cxnSpLocks/>
          </p:cNvCxnSpPr>
          <p:nvPr/>
        </p:nvCxnSpPr>
        <p:spPr>
          <a:xfrm>
            <a:off x="7840897" y="9921697"/>
            <a:ext cx="548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>
            <a:extLst>
              <a:ext uri="{FF2B5EF4-FFF2-40B4-BE49-F238E27FC236}">
                <a16:creationId xmlns:a16="http://schemas.microsoft.com/office/drawing/2014/main" id="{867983F1-229C-4747-80F1-D2B678F299FA}"/>
              </a:ext>
            </a:extLst>
          </p:cNvPr>
          <p:cNvSpPr/>
          <p:nvPr/>
        </p:nvSpPr>
        <p:spPr>
          <a:xfrm>
            <a:off x="8454023" y="9477505"/>
            <a:ext cx="1277030" cy="8620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User Inserted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4500C34-15FB-4D9F-85C3-2A934747D9ED}"/>
              </a:ext>
            </a:extLst>
          </p:cNvPr>
          <p:cNvCxnSpPr>
            <a:cxnSpLocks/>
          </p:cNvCxnSpPr>
          <p:nvPr/>
        </p:nvCxnSpPr>
        <p:spPr>
          <a:xfrm>
            <a:off x="9717922" y="9912052"/>
            <a:ext cx="548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62A0EF6-7D20-4071-85D5-11BBD6AB049F}"/>
              </a:ext>
            </a:extLst>
          </p:cNvPr>
          <p:cNvSpPr txBox="1"/>
          <p:nvPr/>
        </p:nvSpPr>
        <p:spPr>
          <a:xfrm>
            <a:off x="10345914" y="9696694"/>
            <a:ext cx="2582758" cy="389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33" i="1" dirty="0">
                <a:solidFill>
                  <a:srgbClr val="FF0000"/>
                </a:solidFill>
              </a:rPr>
              <a:t>File cannot be uploaded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C212E49-2CBC-4CCA-9168-827EA16DB02F}"/>
              </a:ext>
            </a:extLst>
          </p:cNvPr>
          <p:cNvCxnSpPr/>
          <p:nvPr/>
        </p:nvCxnSpPr>
        <p:spPr>
          <a:xfrm>
            <a:off x="9092538" y="10342145"/>
            <a:ext cx="0" cy="58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4337337-8CBF-4CF5-9EF8-C50CE4EEBA0F}"/>
              </a:ext>
            </a:extLst>
          </p:cNvPr>
          <p:cNvSpPr txBox="1"/>
          <p:nvPr/>
        </p:nvSpPr>
        <p:spPr>
          <a:xfrm>
            <a:off x="9826582" y="9602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592DB5A-8142-46CC-93B1-80316DB81D99}"/>
              </a:ext>
            </a:extLst>
          </p:cNvPr>
          <p:cNvSpPr txBox="1"/>
          <p:nvPr/>
        </p:nvSpPr>
        <p:spPr>
          <a:xfrm>
            <a:off x="9121732" y="10425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DEBC72D-4B70-4E50-968A-5D161A2A915C}"/>
              </a:ext>
            </a:extLst>
          </p:cNvPr>
          <p:cNvSpPr/>
          <p:nvPr/>
        </p:nvSpPr>
        <p:spPr>
          <a:xfrm>
            <a:off x="6139534" y="11056792"/>
            <a:ext cx="5945435" cy="3817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20" dirty="0">
                <a:solidFill>
                  <a:schemeClr val="bg1"/>
                </a:solidFill>
              </a:rPr>
              <a:t>Call method to update the database with path of the file uploaded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42527E-DB7F-4C57-A39B-F69B0A5646E2}"/>
              </a:ext>
            </a:extLst>
          </p:cNvPr>
          <p:cNvCxnSpPr/>
          <p:nvPr/>
        </p:nvCxnSpPr>
        <p:spPr>
          <a:xfrm>
            <a:off x="9045549" y="11438590"/>
            <a:ext cx="0" cy="58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E8DDE05-DF5D-4566-B0AD-4AC64862BDA6}"/>
              </a:ext>
            </a:extLst>
          </p:cNvPr>
          <p:cNvSpPr txBox="1"/>
          <p:nvPr/>
        </p:nvSpPr>
        <p:spPr>
          <a:xfrm>
            <a:off x="5835425" y="12093692"/>
            <a:ext cx="6654258" cy="389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33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Update Path of  file and change the flag of specified file to true</a:t>
            </a:r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549C087B-15A1-45DE-A419-8FAD05A8E0BD}"/>
              </a:ext>
            </a:extLst>
          </p:cNvPr>
          <p:cNvSpPr/>
          <p:nvPr/>
        </p:nvSpPr>
        <p:spPr>
          <a:xfrm>
            <a:off x="8377823" y="13104625"/>
            <a:ext cx="1277030" cy="8620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Path Updated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24DB6B-3F20-41A9-A7FE-354CA218673E}"/>
              </a:ext>
            </a:extLst>
          </p:cNvPr>
          <p:cNvCxnSpPr/>
          <p:nvPr/>
        </p:nvCxnSpPr>
        <p:spPr>
          <a:xfrm>
            <a:off x="9015069" y="12474910"/>
            <a:ext cx="0" cy="58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6029172-4BA7-44DA-8395-9AB45AD51F3D}"/>
              </a:ext>
            </a:extLst>
          </p:cNvPr>
          <p:cNvCxnSpPr>
            <a:cxnSpLocks/>
          </p:cNvCxnSpPr>
          <p:nvPr/>
        </p:nvCxnSpPr>
        <p:spPr>
          <a:xfrm>
            <a:off x="9672202" y="13539172"/>
            <a:ext cx="548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BD38BE1-FF9E-4424-9623-AA76DE3D794F}"/>
              </a:ext>
            </a:extLst>
          </p:cNvPr>
          <p:cNvSpPr txBox="1"/>
          <p:nvPr/>
        </p:nvSpPr>
        <p:spPr>
          <a:xfrm>
            <a:off x="9731053" y="1316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8939C24-E6F0-4C38-870C-E761CA99A039}"/>
              </a:ext>
            </a:extLst>
          </p:cNvPr>
          <p:cNvSpPr txBox="1"/>
          <p:nvPr/>
        </p:nvSpPr>
        <p:spPr>
          <a:xfrm>
            <a:off x="10300194" y="13339054"/>
            <a:ext cx="2582758" cy="389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33" i="1" dirty="0">
                <a:solidFill>
                  <a:srgbClr val="FF0000"/>
                </a:solidFill>
              </a:rPr>
              <a:t>File cannot be uploaded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CF6CA11-D219-4884-905D-780779BC6401}"/>
              </a:ext>
            </a:extLst>
          </p:cNvPr>
          <p:cNvCxnSpPr>
            <a:cxnSpLocks/>
          </p:cNvCxnSpPr>
          <p:nvPr/>
        </p:nvCxnSpPr>
        <p:spPr>
          <a:xfrm flipH="1">
            <a:off x="7752223" y="13533915"/>
            <a:ext cx="63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3CF6207-F7EF-4ED5-BD68-9B7A33FCDDE4}"/>
              </a:ext>
            </a:extLst>
          </p:cNvPr>
          <p:cNvSpPr txBox="1"/>
          <p:nvPr/>
        </p:nvSpPr>
        <p:spPr>
          <a:xfrm>
            <a:off x="7938515" y="13176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5CB40AB-C21A-4C90-9E9D-A2CF913A0316}"/>
              </a:ext>
            </a:extLst>
          </p:cNvPr>
          <p:cNvSpPr txBox="1"/>
          <p:nvPr/>
        </p:nvSpPr>
        <p:spPr>
          <a:xfrm>
            <a:off x="4961520" y="13371259"/>
            <a:ext cx="2793778" cy="389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33" i="1" dirty="0">
                <a:solidFill>
                  <a:srgbClr val="00B050"/>
                </a:solidFill>
              </a:rPr>
              <a:t>File Successfully Uploaded</a:t>
            </a:r>
          </a:p>
        </p:txBody>
      </p:sp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B93A6EB0-6DA9-453F-B86E-BA3A3644E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56328"/>
              </p:ext>
            </p:extLst>
          </p:nvPr>
        </p:nvGraphicFramePr>
        <p:xfrm>
          <a:off x="178590" y="12766838"/>
          <a:ext cx="45353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610">
                  <a:extLst>
                    <a:ext uri="{9D8B030D-6E8A-4147-A177-3AD203B41FA5}">
                      <a16:colId xmlns:a16="http://schemas.microsoft.com/office/drawing/2014/main" val="792580975"/>
                    </a:ext>
                  </a:extLst>
                </a:gridCol>
                <a:gridCol w="1970738">
                  <a:extLst>
                    <a:ext uri="{9D8B030D-6E8A-4147-A177-3AD203B41FA5}">
                      <a16:colId xmlns:a16="http://schemas.microsoft.com/office/drawing/2014/main" val="7944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Upload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9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Number of Files to be Uploaded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Name of table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uploadedDocuments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7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4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EB81FE-4FDA-44FD-9545-F73128857BFF}"/>
              </a:ext>
            </a:extLst>
          </p:cNvPr>
          <p:cNvSpPr/>
          <p:nvPr/>
        </p:nvSpPr>
        <p:spPr>
          <a:xfrm>
            <a:off x="4947429" y="588924"/>
            <a:ext cx="2395959" cy="40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User enters the batch id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77B740-872B-4E9A-A882-F638ECED4130}"/>
              </a:ext>
            </a:extLst>
          </p:cNvPr>
          <p:cNvCxnSpPr>
            <a:stCxn id="2" idx="2"/>
          </p:cNvCxnSpPr>
          <p:nvPr/>
        </p:nvCxnSpPr>
        <p:spPr>
          <a:xfrm>
            <a:off x="6145409" y="994037"/>
            <a:ext cx="5787" cy="74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2A5319-0B50-438F-BEA4-62916EB7AF4E}"/>
              </a:ext>
            </a:extLst>
          </p:cNvPr>
          <p:cNvSpPr txBox="1"/>
          <p:nvPr/>
        </p:nvSpPr>
        <p:spPr>
          <a:xfrm>
            <a:off x="6145409" y="1122151"/>
            <a:ext cx="191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@</a:t>
            </a:r>
            <a:r>
              <a:rPr lang="en-IN" sz="1200" dirty="0" err="1"/>
              <a:t>RequestParam</a:t>
            </a:r>
            <a:r>
              <a:rPr lang="en-IN" sz="1200" dirty="0"/>
              <a:t> </a:t>
            </a:r>
            <a:r>
              <a:rPr lang="en-IN" sz="1200" dirty="0">
                <a:sym typeface="Wingdings" panose="05000000000000000000" pitchFamily="2" charset="2"/>
              </a:rPr>
              <a:t> </a:t>
            </a:r>
            <a:r>
              <a:rPr lang="en-IN" sz="1200" dirty="0" err="1">
                <a:sym typeface="Wingdings" panose="05000000000000000000" pitchFamily="2" charset="2"/>
              </a:rPr>
              <a:t>batchId</a:t>
            </a:r>
            <a:endParaRPr lang="en-IN" sz="12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2A4D0DE-7E75-4435-B76C-97AD0247DB3C}"/>
              </a:ext>
            </a:extLst>
          </p:cNvPr>
          <p:cNvSpPr/>
          <p:nvPr/>
        </p:nvSpPr>
        <p:spPr>
          <a:xfrm>
            <a:off x="5208948" y="1734816"/>
            <a:ext cx="2020697" cy="271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/</a:t>
            </a:r>
            <a:r>
              <a:rPr lang="en-IN" dirty="0" err="1"/>
              <a:t>searchDocument</a:t>
            </a:r>
            <a:endParaRPr lang="en-IN" sz="1620" dirty="0"/>
          </a:p>
        </p:txBody>
      </p:sp>
      <p:pic>
        <p:nvPicPr>
          <p:cNvPr id="88" name="Picture 2" descr="Image result for database icon">
            <a:extLst>
              <a:ext uri="{FF2B5EF4-FFF2-40B4-BE49-F238E27FC236}">
                <a16:creationId xmlns:a16="http://schemas.microsoft.com/office/drawing/2014/main" id="{A50D7DDE-55F4-4120-B74B-45548412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42" y="3210868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EC69F2-2EE1-4B3D-8B10-FC0E96A4763B}"/>
              </a:ext>
            </a:extLst>
          </p:cNvPr>
          <p:cNvCxnSpPr>
            <a:cxnSpLocks/>
          </p:cNvCxnSpPr>
          <p:nvPr/>
        </p:nvCxnSpPr>
        <p:spPr>
          <a:xfrm>
            <a:off x="6145408" y="2070482"/>
            <a:ext cx="0" cy="1076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C081670-6AD1-4ABE-952B-5EBF0DD76C49}"/>
              </a:ext>
            </a:extLst>
          </p:cNvPr>
          <p:cNvSpPr/>
          <p:nvPr/>
        </p:nvSpPr>
        <p:spPr>
          <a:xfrm>
            <a:off x="2764692" y="2470322"/>
            <a:ext cx="3094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ym typeface="Wingdings" panose="05000000000000000000" pitchFamily="2" charset="2"/>
              </a:rPr>
              <a:t>Request for data corresponding to the batch Id</a:t>
            </a:r>
            <a:endParaRPr lang="en-IN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E4E059D-5FC7-484A-BC6C-119FDF63F23A}"/>
              </a:ext>
            </a:extLst>
          </p:cNvPr>
          <p:cNvCxnSpPr>
            <a:cxnSpLocks/>
          </p:cNvCxnSpPr>
          <p:nvPr/>
        </p:nvCxnSpPr>
        <p:spPr>
          <a:xfrm>
            <a:off x="6145408" y="3910875"/>
            <a:ext cx="0" cy="62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mond 101">
            <a:extLst>
              <a:ext uri="{FF2B5EF4-FFF2-40B4-BE49-F238E27FC236}">
                <a16:creationId xmlns:a16="http://schemas.microsoft.com/office/drawing/2014/main" id="{072622A3-E9F8-4D7F-8369-E5BBD88DB4D0}"/>
              </a:ext>
            </a:extLst>
          </p:cNvPr>
          <p:cNvSpPr/>
          <p:nvPr/>
        </p:nvSpPr>
        <p:spPr>
          <a:xfrm>
            <a:off x="5510252" y="4533984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1" dirty="0">
                <a:solidFill>
                  <a:schemeClr val="tx1"/>
                </a:solidFill>
              </a:rPr>
              <a:t>Response</a:t>
            </a:r>
            <a:endParaRPr lang="en-IN" sz="91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047E91-E203-48A9-A4D4-7A28E1994872}"/>
              </a:ext>
            </a:extLst>
          </p:cNvPr>
          <p:cNvCxnSpPr>
            <a:stCxn id="102" idx="1"/>
          </p:cNvCxnSpPr>
          <p:nvPr/>
        </p:nvCxnSpPr>
        <p:spPr>
          <a:xfrm flipH="1">
            <a:off x="4947429" y="5009499"/>
            <a:ext cx="562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44E02C-888D-4C88-B894-C2678830333D}"/>
              </a:ext>
            </a:extLst>
          </p:cNvPr>
          <p:cNvSpPr txBox="1"/>
          <p:nvPr/>
        </p:nvSpPr>
        <p:spPr>
          <a:xfrm>
            <a:off x="5157558" y="4686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23109C9-3D7F-4DA4-B383-88DC1EA21E85}"/>
              </a:ext>
            </a:extLst>
          </p:cNvPr>
          <p:cNvCxnSpPr>
            <a:cxnSpLocks/>
          </p:cNvCxnSpPr>
          <p:nvPr/>
        </p:nvCxnSpPr>
        <p:spPr>
          <a:xfrm>
            <a:off x="6786609" y="5009499"/>
            <a:ext cx="660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F3F940E-FFE1-449E-A334-DE6C5E0F7074}"/>
              </a:ext>
            </a:extLst>
          </p:cNvPr>
          <p:cNvSpPr txBox="1"/>
          <p:nvPr/>
        </p:nvSpPr>
        <p:spPr>
          <a:xfrm>
            <a:off x="6860963" y="4711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FBAA3-81E1-4CD2-B84C-FF8F59F15647}"/>
              </a:ext>
            </a:extLst>
          </p:cNvPr>
          <p:cNvSpPr txBox="1"/>
          <p:nvPr/>
        </p:nvSpPr>
        <p:spPr>
          <a:xfrm>
            <a:off x="3195251" y="4824833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“No Data Found”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9D5D4B-884E-4227-8936-B64D09EBF717}"/>
              </a:ext>
            </a:extLst>
          </p:cNvPr>
          <p:cNvSpPr txBox="1"/>
          <p:nvPr/>
        </p:nvSpPr>
        <p:spPr>
          <a:xfrm flipH="1">
            <a:off x="7521914" y="4824833"/>
            <a:ext cx="535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Map the result set with the DTO using </a:t>
            </a:r>
            <a:r>
              <a:rPr lang="en-IN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rowMapper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09A40F3-06B6-4508-8444-3F56EB540387}"/>
              </a:ext>
            </a:extLst>
          </p:cNvPr>
          <p:cNvCxnSpPr>
            <a:cxnSpLocks/>
          </p:cNvCxnSpPr>
          <p:nvPr/>
        </p:nvCxnSpPr>
        <p:spPr>
          <a:xfrm>
            <a:off x="9885960" y="5161885"/>
            <a:ext cx="0" cy="123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D86865F-7DF8-4303-A24E-4D56BDDD5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9849"/>
              </p:ext>
            </p:extLst>
          </p:nvPr>
        </p:nvGraphicFramePr>
        <p:xfrm>
          <a:off x="4887372" y="6442717"/>
          <a:ext cx="79887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79">
                  <a:extLst>
                    <a:ext uri="{9D8B030D-6E8A-4147-A177-3AD203B41FA5}">
                      <a16:colId xmlns:a16="http://schemas.microsoft.com/office/drawing/2014/main" val="3596802250"/>
                    </a:ext>
                  </a:extLst>
                </a:gridCol>
                <a:gridCol w="2173031">
                  <a:extLst>
                    <a:ext uri="{9D8B030D-6E8A-4147-A177-3AD203B41FA5}">
                      <a16:colId xmlns:a16="http://schemas.microsoft.com/office/drawing/2014/main" val="3265398687"/>
                    </a:ext>
                  </a:extLst>
                </a:gridCol>
                <a:gridCol w="1821326">
                  <a:extLst>
                    <a:ext uri="{9D8B030D-6E8A-4147-A177-3AD203B41FA5}">
                      <a16:colId xmlns:a16="http://schemas.microsoft.com/office/drawing/2014/main" val="3304526401"/>
                    </a:ext>
                  </a:extLst>
                </a:gridCol>
                <a:gridCol w="1997179">
                  <a:extLst>
                    <a:ext uri="{9D8B030D-6E8A-4147-A177-3AD203B41FA5}">
                      <a16:colId xmlns:a16="http://schemas.microsoft.com/office/drawing/2014/main" val="105130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Document Uploaded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Uploaded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Zip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3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3774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A137A8A-F740-4FCE-9617-D32B44B0A73A}"/>
              </a:ext>
            </a:extLst>
          </p:cNvPr>
          <p:cNvSpPr txBox="1"/>
          <p:nvPr/>
        </p:nvSpPr>
        <p:spPr>
          <a:xfrm>
            <a:off x="7295888" y="5669192"/>
            <a:ext cx="26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result to front end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920BE026-3777-4A17-9E2F-E1D4F2B4DC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1839043" y="6873585"/>
            <a:ext cx="299140" cy="242271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A9F16A8-94FB-4DDA-B2A2-C372A4819DF8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10732851" y="6753922"/>
            <a:ext cx="893828" cy="161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3394E67-133B-4773-B9F2-E4E0EE733E2B}"/>
              </a:ext>
            </a:extLst>
          </p:cNvPr>
          <p:cNvSpPr/>
          <p:nvPr/>
        </p:nvSpPr>
        <p:spPr>
          <a:xfrm>
            <a:off x="7646212" y="7866211"/>
            <a:ext cx="2724704" cy="308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/>
              <a:t>/</a:t>
            </a:r>
            <a:r>
              <a:rPr lang="en-IN" dirty="0" err="1"/>
              <a:t>downloadZipFileService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A3E93C-108A-4F26-8459-D45967B74DC1}"/>
              </a:ext>
            </a:extLst>
          </p:cNvPr>
          <p:cNvCxnSpPr>
            <a:stCxn id="126" idx="1"/>
          </p:cNvCxnSpPr>
          <p:nvPr/>
        </p:nvCxnSpPr>
        <p:spPr>
          <a:xfrm flipH="1" flipV="1">
            <a:off x="6512774" y="8020359"/>
            <a:ext cx="1133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2F7EC7A-1DA5-4DE0-8AAC-18AF6A8B32F2}"/>
              </a:ext>
            </a:extLst>
          </p:cNvPr>
          <p:cNvSpPr/>
          <p:nvPr/>
        </p:nvSpPr>
        <p:spPr>
          <a:xfrm>
            <a:off x="3579926" y="7691382"/>
            <a:ext cx="2867651" cy="636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Adding all the path of files whose flag is true to the zip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87B7E11-C810-4F8A-9572-96759FB851DF}"/>
              </a:ext>
            </a:extLst>
          </p:cNvPr>
          <p:cNvCxnSpPr>
            <a:cxnSpLocks/>
          </p:cNvCxnSpPr>
          <p:nvPr/>
        </p:nvCxnSpPr>
        <p:spPr>
          <a:xfrm>
            <a:off x="4947429" y="8327988"/>
            <a:ext cx="0" cy="873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5257A46-7301-44CD-80AE-C1C806B646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4658207" y="9237706"/>
            <a:ext cx="626855" cy="507685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C50071C-0E10-4864-BD0E-21E346BD5FB8}"/>
              </a:ext>
            </a:extLst>
          </p:cNvPr>
          <p:cNvSpPr txBox="1"/>
          <p:nvPr/>
        </p:nvSpPr>
        <p:spPr>
          <a:xfrm flipH="1">
            <a:off x="1971419" y="9813631"/>
            <a:ext cx="595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Zip file gets downloaded in the user’s system containing all the files that user has uploaded for that batch</a:t>
            </a:r>
          </a:p>
        </p:txBody>
      </p:sp>
    </p:spTree>
    <p:extLst>
      <p:ext uri="{BB962C8B-B14F-4D97-AF65-F5344CB8AC3E}">
        <p14:creationId xmlns:p14="http://schemas.microsoft.com/office/powerpoint/2010/main" val="29732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D1737E-FAD4-42F9-8400-66697ADAF032}"/>
              </a:ext>
            </a:extLst>
          </p:cNvPr>
          <p:cNvSpPr/>
          <p:nvPr/>
        </p:nvSpPr>
        <p:spPr>
          <a:xfrm>
            <a:off x="4683547" y="214615"/>
            <a:ext cx="2573781" cy="416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114" dirty="0">
                <a:solidFill>
                  <a:sysClr val="windowText" lastClr="000000"/>
                </a:solidFill>
              </a:rPr>
              <a:t>SCGJ Enters the Training Partner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F00970-BE85-4252-A6DA-BCAAF3AC385F}"/>
              </a:ext>
            </a:extLst>
          </p:cNvPr>
          <p:cNvCxnSpPr>
            <a:cxnSpLocks/>
          </p:cNvCxnSpPr>
          <p:nvPr/>
        </p:nvCxnSpPr>
        <p:spPr>
          <a:xfrm>
            <a:off x="5970437" y="631046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424AAF-E986-4ED8-86FE-B2B02CDBFB0C}"/>
              </a:ext>
            </a:extLst>
          </p:cNvPr>
          <p:cNvSpPr/>
          <p:nvPr/>
        </p:nvSpPr>
        <p:spPr>
          <a:xfrm>
            <a:off x="4683547" y="1250066"/>
            <a:ext cx="2573782" cy="416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Batch ID or Batch Number is added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36A28F-2CAA-479E-9BB3-35A9ADC57EB5}"/>
              </a:ext>
            </a:extLst>
          </p:cNvPr>
          <p:cNvCxnSpPr>
            <a:cxnSpLocks/>
          </p:cNvCxnSpPr>
          <p:nvPr/>
        </p:nvCxnSpPr>
        <p:spPr>
          <a:xfrm>
            <a:off x="5970437" y="1666497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5893211-AB8C-4487-BA41-DF9A44197956}"/>
              </a:ext>
            </a:extLst>
          </p:cNvPr>
          <p:cNvSpPr/>
          <p:nvPr/>
        </p:nvSpPr>
        <p:spPr>
          <a:xfrm>
            <a:off x="5335281" y="2285517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Unique Identifier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200D27-A5DD-4F2F-ACCB-E7EAEBDE5208}"/>
              </a:ext>
            </a:extLst>
          </p:cNvPr>
          <p:cNvCxnSpPr>
            <a:cxnSpLocks/>
          </p:cNvCxnSpPr>
          <p:nvPr/>
        </p:nvCxnSpPr>
        <p:spPr>
          <a:xfrm flipH="1">
            <a:off x="4132162" y="2761670"/>
            <a:ext cx="1203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78AE6-E13D-44EF-90A3-89584285D4CA}"/>
              </a:ext>
            </a:extLst>
          </p:cNvPr>
          <p:cNvCxnSpPr>
            <a:cxnSpLocks/>
          </p:cNvCxnSpPr>
          <p:nvPr/>
        </p:nvCxnSpPr>
        <p:spPr>
          <a:xfrm>
            <a:off x="6605592" y="2761670"/>
            <a:ext cx="1544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34B58-4DCE-4ABC-A8CD-159AAD9FAA98}"/>
              </a:ext>
            </a:extLst>
          </p:cNvPr>
          <p:cNvSpPr/>
          <p:nvPr/>
        </p:nvSpPr>
        <p:spPr>
          <a:xfrm>
            <a:off x="2727267" y="4271852"/>
            <a:ext cx="2418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Parameters  </a:t>
            </a:r>
            <a:r>
              <a:rPr lang="en-IN" sz="1200" b="1" dirty="0" err="1">
                <a:highlight>
                  <a:srgbClr val="FFFF00"/>
                </a:highlight>
                <a:sym typeface="Wingdings" panose="05000000000000000000" pitchFamily="2" charset="2"/>
              </a:rPr>
              <a:t>batchId</a:t>
            </a:r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 &amp; </a:t>
            </a:r>
            <a:r>
              <a:rPr lang="en-IN" sz="1200" b="1" dirty="0" err="1">
                <a:highlight>
                  <a:srgbClr val="FFFF00"/>
                </a:highlight>
              </a:rPr>
              <a:t>tpName</a:t>
            </a:r>
            <a:endParaRPr lang="en-IN" sz="1200" b="1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117CF4-644D-4399-9C1D-FFCDFB14B6D9}"/>
              </a:ext>
            </a:extLst>
          </p:cNvPr>
          <p:cNvSpPr/>
          <p:nvPr/>
        </p:nvSpPr>
        <p:spPr>
          <a:xfrm>
            <a:off x="6660816" y="2479509"/>
            <a:ext cx="1612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ym typeface="Wingdings" panose="05000000000000000000" pitchFamily="2" charset="2"/>
              </a:rPr>
              <a:t>SCGJ Batch Number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64E5FC-E0B9-4FEF-A8DE-4FFD00FB1BF6}"/>
              </a:ext>
            </a:extLst>
          </p:cNvPr>
          <p:cNvSpPr/>
          <p:nvPr/>
        </p:nvSpPr>
        <p:spPr>
          <a:xfrm>
            <a:off x="1041722" y="2618009"/>
            <a:ext cx="3090438" cy="3225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dirty="0"/>
              <a:t>/</a:t>
            </a:r>
            <a:r>
              <a:rPr lang="en-IN" sz="1100" dirty="0" err="1"/>
              <a:t>getTrainingPartnerDetailForSearchscgjBtNumber</a:t>
            </a:r>
            <a:endParaRPr lang="en-IN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10515E-7CFD-40EE-B9A7-D13B030BCB58}"/>
              </a:ext>
            </a:extLst>
          </p:cNvPr>
          <p:cNvSpPr/>
          <p:nvPr/>
        </p:nvSpPr>
        <p:spPr>
          <a:xfrm>
            <a:off x="8205759" y="2572378"/>
            <a:ext cx="2709168" cy="368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100" dirty="0"/>
              <a:t>/</a:t>
            </a:r>
            <a:r>
              <a:rPr lang="en-IN" sz="1100" dirty="0" err="1"/>
              <a:t>getTrainingPartnerDetailForSearchbatchId</a:t>
            </a:r>
            <a:endParaRPr lang="en-IN" sz="1100" dirty="0"/>
          </a:p>
        </p:txBody>
      </p:sp>
      <p:pic>
        <p:nvPicPr>
          <p:cNvPr id="20" name="Picture 2" descr="Image result for database icon">
            <a:extLst>
              <a:ext uri="{FF2B5EF4-FFF2-40B4-BE49-F238E27FC236}">
                <a16:creationId xmlns:a16="http://schemas.microsoft.com/office/drawing/2014/main" id="{040DBDF2-C7FC-4071-B8ED-C3E1A77C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70" y="5178564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C18D51-1C0A-4EDA-A806-C8AAD1AAF6C5}"/>
              </a:ext>
            </a:extLst>
          </p:cNvPr>
          <p:cNvCxnSpPr>
            <a:cxnSpLocks/>
          </p:cNvCxnSpPr>
          <p:nvPr/>
        </p:nvCxnSpPr>
        <p:spPr>
          <a:xfrm>
            <a:off x="2586941" y="4548851"/>
            <a:ext cx="7089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501E0-7CC7-43C6-9B02-4DF5C002C9B1}"/>
              </a:ext>
            </a:extLst>
          </p:cNvPr>
          <p:cNvCxnSpPr>
            <a:stCxn id="18" idx="2"/>
          </p:cNvCxnSpPr>
          <p:nvPr/>
        </p:nvCxnSpPr>
        <p:spPr>
          <a:xfrm>
            <a:off x="2586941" y="2940573"/>
            <a:ext cx="0" cy="160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BD623D-3197-402A-8C8E-907A34BD5513}"/>
              </a:ext>
            </a:extLst>
          </p:cNvPr>
          <p:cNvCxnSpPr/>
          <p:nvPr/>
        </p:nvCxnSpPr>
        <p:spPr>
          <a:xfrm>
            <a:off x="9676435" y="2940573"/>
            <a:ext cx="0" cy="160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CF98B0-5B67-4932-913B-D97F863238DC}"/>
              </a:ext>
            </a:extLst>
          </p:cNvPr>
          <p:cNvCxnSpPr>
            <a:endCxn id="20" idx="0"/>
          </p:cNvCxnSpPr>
          <p:nvPr/>
        </p:nvCxnSpPr>
        <p:spPr>
          <a:xfrm>
            <a:off x="5970436" y="4548851"/>
            <a:ext cx="0" cy="62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F554032-26C2-48C2-8162-69480AA7D82C}"/>
              </a:ext>
            </a:extLst>
          </p:cNvPr>
          <p:cNvSpPr/>
          <p:nvPr/>
        </p:nvSpPr>
        <p:spPr>
          <a:xfrm>
            <a:off x="4602158" y="2502292"/>
            <a:ext cx="800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ym typeface="Wingdings" panose="05000000000000000000" pitchFamily="2" charset="2"/>
              </a:rPr>
              <a:t>Batch Id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E7F31E-1A52-4273-A040-DF8759BB2418}"/>
              </a:ext>
            </a:extLst>
          </p:cNvPr>
          <p:cNvSpPr/>
          <p:nvPr/>
        </p:nvSpPr>
        <p:spPr>
          <a:xfrm>
            <a:off x="6762798" y="4305947"/>
            <a:ext cx="3025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Parameters  </a:t>
            </a:r>
            <a:r>
              <a:rPr lang="en-IN" sz="1200" b="1" dirty="0" err="1">
                <a:highlight>
                  <a:srgbClr val="FFFF00"/>
                </a:highlight>
                <a:sym typeface="Wingdings" panose="05000000000000000000" pitchFamily="2" charset="2"/>
              </a:rPr>
              <a:t>batchNumber</a:t>
            </a:r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 &amp; </a:t>
            </a:r>
            <a:r>
              <a:rPr lang="en-IN" sz="1200" b="1" dirty="0" err="1">
                <a:highlight>
                  <a:srgbClr val="FFFF00"/>
                </a:highlight>
              </a:rPr>
              <a:t>tpName</a:t>
            </a:r>
            <a:endParaRPr lang="en-IN" sz="1200" b="1" dirty="0">
              <a:highlight>
                <a:srgbClr val="FFFF00"/>
              </a:highligh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C14C75-B25F-435B-AE10-69A79B1E4EC1}"/>
              </a:ext>
            </a:extLst>
          </p:cNvPr>
          <p:cNvCxnSpPr>
            <a:cxnSpLocks/>
          </p:cNvCxnSpPr>
          <p:nvPr/>
        </p:nvCxnSpPr>
        <p:spPr>
          <a:xfrm>
            <a:off x="5970436" y="5876720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1C35D21A-3988-49D4-9F7B-25F9900549B7}"/>
              </a:ext>
            </a:extLst>
          </p:cNvPr>
          <p:cNvSpPr/>
          <p:nvPr/>
        </p:nvSpPr>
        <p:spPr>
          <a:xfrm>
            <a:off x="5335281" y="6495740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ABEA4C-0C85-44D0-8852-72D78140F8E4}"/>
              </a:ext>
            </a:extLst>
          </p:cNvPr>
          <p:cNvCxnSpPr>
            <a:cxnSpLocks/>
          </p:cNvCxnSpPr>
          <p:nvPr/>
        </p:nvCxnSpPr>
        <p:spPr>
          <a:xfrm flipH="1">
            <a:off x="4765040" y="6967910"/>
            <a:ext cx="57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F196C3-6A5B-4990-9CBC-24A988F45EF2}"/>
              </a:ext>
            </a:extLst>
          </p:cNvPr>
          <p:cNvCxnSpPr>
            <a:cxnSpLocks/>
          </p:cNvCxnSpPr>
          <p:nvPr/>
        </p:nvCxnSpPr>
        <p:spPr>
          <a:xfrm>
            <a:off x="6605592" y="6967910"/>
            <a:ext cx="4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92E988-B18D-49A3-A1E0-9C078DE56A35}"/>
              </a:ext>
            </a:extLst>
          </p:cNvPr>
          <p:cNvSpPr txBox="1"/>
          <p:nvPr/>
        </p:nvSpPr>
        <p:spPr>
          <a:xfrm>
            <a:off x="4937761" y="6644745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10ED4-DA09-4052-887F-9996ED9A11EF}"/>
              </a:ext>
            </a:extLst>
          </p:cNvPr>
          <p:cNvSpPr txBox="1"/>
          <p:nvPr/>
        </p:nvSpPr>
        <p:spPr>
          <a:xfrm>
            <a:off x="6668325" y="6644745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F35925-1797-4EFF-B4A8-3F1D5BA407AC}"/>
              </a:ext>
            </a:extLst>
          </p:cNvPr>
          <p:cNvSpPr txBox="1"/>
          <p:nvPr/>
        </p:nvSpPr>
        <p:spPr>
          <a:xfrm>
            <a:off x="84967" y="6814021"/>
            <a:ext cx="476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Looks like Training Partner has not uploaded Files for this batch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72494E-D1A4-402A-9AF5-E432CEC6BA18}"/>
              </a:ext>
            </a:extLst>
          </p:cNvPr>
          <p:cNvSpPr txBox="1"/>
          <p:nvPr/>
        </p:nvSpPr>
        <p:spPr>
          <a:xfrm flipH="1">
            <a:off x="7156154" y="6785713"/>
            <a:ext cx="535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Map the result set with the DTO using </a:t>
            </a:r>
            <a:r>
              <a:rPr lang="en-IN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rowMapper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2E6608-9D3A-4F5D-B3AB-821D46C04212}"/>
              </a:ext>
            </a:extLst>
          </p:cNvPr>
          <p:cNvCxnSpPr>
            <a:cxnSpLocks/>
          </p:cNvCxnSpPr>
          <p:nvPr/>
        </p:nvCxnSpPr>
        <p:spPr>
          <a:xfrm>
            <a:off x="9520200" y="7122765"/>
            <a:ext cx="0" cy="123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BE0771D-B7F5-493E-8DAC-7BAD61621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43140"/>
              </p:ext>
            </p:extLst>
          </p:nvPr>
        </p:nvGraphicFramePr>
        <p:xfrm>
          <a:off x="4521612" y="8403597"/>
          <a:ext cx="79887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79">
                  <a:extLst>
                    <a:ext uri="{9D8B030D-6E8A-4147-A177-3AD203B41FA5}">
                      <a16:colId xmlns:a16="http://schemas.microsoft.com/office/drawing/2014/main" val="3596802250"/>
                    </a:ext>
                  </a:extLst>
                </a:gridCol>
                <a:gridCol w="2173031">
                  <a:extLst>
                    <a:ext uri="{9D8B030D-6E8A-4147-A177-3AD203B41FA5}">
                      <a16:colId xmlns:a16="http://schemas.microsoft.com/office/drawing/2014/main" val="3265398687"/>
                    </a:ext>
                  </a:extLst>
                </a:gridCol>
                <a:gridCol w="1821326">
                  <a:extLst>
                    <a:ext uri="{9D8B030D-6E8A-4147-A177-3AD203B41FA5}">
                      <a16:colId xmlns:a16="http://schemas.microsoft.com/office/drawing/2014/main" val="3304526401"/>
                    </a:ext>
                  </a:extLst>
                </a:gridCol>
                <a:gridCol w="1997179">
                  <a:extLst>
                    <a:ext uri="{9D8B030D-6E8A-4147-A177-3AD203B41FA5}">
                      <a16:colId xmlns:a16="http://schemas.microsoft.com/office/drawing/2014/main" val="105130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Training Partner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Uploaded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Zip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3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3774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0FFFEF41-B674-451E-B1DE-747D6BACC4E5}"/>
              </a:ext>
            </a:extLst>
          </p:cNvPr>
          <p:cNvSpPr txBox="1"/>
          <p:nvPr/>
        </p:nvSpPr>
        <p:spPr>
          <a:xfrm>
            <a:off x="6930128" y="7630072"/>
            <a:ext cx="26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result to front end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F54B945-7BF1-4515-B594-4F0EF9DDD5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1473283" y="8834465"/>
            <a:ext cx="299140" cy="242271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F59612A-3262-4DFF-8455-3117C1134712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10367091" y="8714802"/>
            <a:ext cx="893828" cy="161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F34B147-DD27-4241-ACE8-6D18EB396644}"/>
              </a:ext>
            </a:extLst>
          </p:cNvPr>
          <p:cNvSpPr/>
          <p:nvPr/>
        </p:nvSpPr>
        <p:spPr>
          <a:xfrm>
            <a:off x="7280452" y="9827091"/>
            <a:ext cx="2724704" cy="308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/>
              <a:t>/</a:t>
            </a:r>
            <a:r>
              <a:rPr lang="en-IN" dirty="0" err="1"/>
              <a:t>downloadZipFileService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36A175-35EA-49EE-86A5-BCA858868549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6147014" y="9981239"/>
            <a:ext cx="1133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CF556EF-6BB3-4F50-BE60-3021F7E9E49E}"/>
              </a:ext>
            </a:extLst>
          </p:cNvPr>
          <p:cNvSpPr/>
          <p:nvPr/>
        </p:nvSpPr>
        <p:spPr>
          <a:xfrm>
            <a:off x="3214166" y="9652262"/>
            <a:ext cx="2867651" cy="636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Adding all the path of files whose flag is true to the zip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9A6A15-7958-4B40-ABC1-5516D311B1C3}"/>
              </a:ext>
            </a:extLst>
          </p:cNvPr>
          <p:cNvCxnSpPr>
            <a:cxnSpLocks/>
          </p:cNvCxnSpPr>
          <p:nvPr/>
        </p:nvCxnSpPr>
        <p:spPr>
          <a:xfrm>
            <a:off x="4581669" y="10288868"/>
            <a:ext cx="0" cy="873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798EE66-4626-4EB6-880A-DC059CEB1B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4292447" y="11198586"/>
            <a:ext cx="626855" cy="5076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BCD99A9-E906-4AC8-9464-AF675EDC5150}"/>
              </a:ext>
            </a:extLst>
          </p:cNvPr>
          <p:cNvSpPr txBox="1"/>
          <p:nvPr/>
        </p:nvSpPr>
        <p:spPr>
          <a:xfrm flipH="1">
            <a:off x="1605659" y="11774511"/>
            <a:ext cx="595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Zip file gets downloaded in the user’s system containing all the files that user has uploaded for that batch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C0D02E1-13C6-45F3-B543-34B91C0A5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78615"/>
              </p:ext>
            </p:extLst>
          </p:nvPr>
        </p:nvGraphicFramePr>
        <p:xfrm>
          <a:off x="198374" y="13073078"/>
          <a:ext cx="4518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84">
                  <a:extLst>
                    <a:ext uri="{9D8B030D-6E8A-4147-A177-3AD203B41FA5}">
                      <a16:colId xmlns:a16="http://schemas.microsoft.com/office/drawing/2014/main" val="792580975"/>
                    </a:ext>
                  </a:extLst>
                </a:gridCol>
                <a:gridCol w="2884968">
                  <a:extLst>
                    <a:ext uri="{9D8B030D-6E8A-4147-A177-3AD203B41FA5}">
                      <a16:colId xmlns:a16="http://schemas.microsoft.com/office/drawing/2014/main" val="7944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View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9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SCGJ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Tables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uploadedDocuments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batchDetails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7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89B8C7-A051-42B7-A756-27250CBC9D1C}"/>
              </a:ext>
            </a:extLst>
          </p:cNvPr>
          <p:cNvSpPr/>
          <p:nvPr/>
        </p:nvSpPr>
        <p:spPr>
          <a:xfrm>
            <a:off x="4683547" y="214615"/>
            <a:ext cx="2573781" cy="416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114" dirty="0">
                <a:solidFill>
                  <a:sysClr val="windowText" lastClr="000000"/>
                </a:solidFill>
              </a:rPr>
              <a:t>SCGJ Enters the Training Partner Details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2C3642-D788-4F6C-A53B-3BD4F971D1FC}"/>
              </a:ext>
            </a:extLst>
          </p:cNvPr>
          <p:cNvCxnSpPr>
            <a:cxnSpLocks/>
          </p:cNvCxnSpPr>
          <p:nvPr/>
        </p:nvCxnSpPr>
        <p:spPr>
          <a:xfrm>
            <a:off x="5970437" y="631046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6DA491-FBB8-4439-BB98-3F7A199312EF}"/>
              </a:ext>
            </a:extLst>
          </p:cNvPr>
          <p:cNvSpPr/>
          <p:nvPr/>
        </p:nvSpPr>
        <p:spPr>
          <a:xfrm>
            <a:off x="4683547" y="1250066"/>
            <a:ext cx="2573782" cy="416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JS 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59306-52E5-4E20-A91B-DBAAD841D1C0}"/>
              </a:ext>
            </a:extLst>
          </p:cNvPr>
          <p:cNvCxnSpPr>
            <a:cxnSpLocks/>
          </p:cNvCxnSpPr>
          <p:nvPr/>
        </p:nvCxnSpPr>
        <p:spPr>
          <a:xfrm>
            <a:off x="5966794" y="1666497"/>
            <a:ext cx="0" cy="83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FE57D0-CB5E-4864-9034-CD87A49DF4FE}"/>
              </a:ext>
            </a:extLst>
          </p:cNvPr>
          <p:cNvSpPr txBox="1"/>
          <p:nvPr/>
        </p:nvSpPr>
        <p:spPr>
          <a:xfrm>
            <a:off x="5966794" y="1963964"/>
            <a:ext cx="6766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highlight>
                  <a:srgbClr val="FFFF00"/>
                </a:highlight>
              </a:rPr>
              <a:t>@</a:t>
            </a:r>
            <a:r>
              <a:rPr lang="en-IN" sz="1000" b="1" dirty="0" err="1">
                <a:highlight>
                  <a:srgbClr val="FFFF00"/>
                </a:highlight>
              </a:rPr>
              <a:t>RequestParam</a:t>
            </a:r>
            <a:r>
              <a:rPr lang="en-IN" sz="1000" b="1" dirty="0">
                <a:highlight>
                  <a:srgbClr val="FFFF00"/>
                </a:highlight>
              </a:rPr>
              <a:t> </a:t>
            </a:r>
            <a:r>
              <a:rPr lang="en-IN" sz="10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sz="1000" b="1" dirty="0">
                <a:highlight>
                  <a:srgbClr val="FFFF00"/>
                </a:highlight>
              </a:rPr>
              <a:t>NSDC Registration Number, Training Partner, Email Id, Password, </a:t>
            </a:r>
            <a:r>
              <a:rPr lang="en-IN" sz="1000" b="1" dirty="0">
                <a:highlight>
                  <a:srgbClr val="FFFF00"/>
                </a:highlight>
              </a:rPr>
              <a:t>Sector Skill Council, Job Role, Target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95A8AB-5898-472C-BB6D-6B4EA4DEF364}"/>
              </a:ext>
            </a:extLst>
          </p:cNvPr>
          <p:cNvSpPr/>
          <p:nvPr/>
        </p:nvSpPr>
        <p:spPr>
          <a:xfrm>
            <a:off x="4717116" y="2530286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IN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getGenerateCredential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908DA-4271-4BC3-84A8-383EEEEA7DCC}"/>
              </a:ext>
            </a:extLst>
          </p:cNvPr>
          <p:cNvCxnSpPr>
            <a:cxnSpLocks/>
          </p:cNvCxnSpPr>
          <p:nvPr/>
        </p:nvCxnSpPr>
        <p:spPr>
          <a:xfrm>
            <a:off x="5966794" y="2827753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F27343-AE00-4735-B2BE-694F53B08BDE}"/>
              </a:ext>
            </a:extLst>
          </p:cNvPr>
          <p:cNvSpPr txBox="1"/>
          <p:nvPr/>
        </p:nvSpPr>
        <p:spPr>
          <a:xfrm>
            <a:off x="5966793" y="2996047"/>
            <a:ext cx="338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Check Existence of Training Partner using NSDC Reg Number</a:t>
            </a:r>
          </a:p>
          <a:p>
            <a:r>
              <a:rPr lang="en-IN" sz="1000" b="1" dirty="0">
                <a:highlight>
                  <a:srgbClr val="FFFF00"/>
                </a:highlight>
              </a:rPr>
              <a:t>Parameter </a:t>
            </a:r>
            <a:r>
              <a:rPr lang="en-IN" sz="10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IN" sz="1000" b="1" dirty="0" err="1">
                <a:highlight>
                  <a:srgbClr val="FFFF00"/>
                </a:highlight>
                <a:sym typeface="Wingdings" panose="05000000000000000000" pitchFamily="2" charset="2"/>
              </a:rPr>
              <a:t>nsdcRegNumber</a:t>
            </a:r>
            <a:endParaRPr lang="en-IN" sz="1000" dirty="0">
              <a:highlight>
                <a:srgbClr val="FFFF00"/>
              </a:highlight>
            </a:endParaRPr>
          </a:p>
        </p:txBody>
      </p:sp>
      <p:pic>
        <p:nvPicPr>
          <p:cNvPr id="15" name="Picture 2" descr="Image result for database icon">
            <a:extLst>
              <a:ext uri="{FF2B5EF4-FFF2-40B4-BE49-F238E27FC236}">
                <a16:creationId xmlns:a16="http://schemas.microsoft.com/office/drawing/2014/main" id="{BAFE17A1-DB10-4C1D-8AFA-3DDCB2D3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7" y="3497903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59A330-EFC9-4E83-AACA-81900EF14E9E}"/>
              </a:ext>
            </a:extLst>
          </p:cNvPr>
          <p:cNvCxnSpPr>
            <a:cxnSpLocks/>
          </p:cNvCxnSpPr>
          <p:nvPr/>
        </p:nvCxnSpPr>
        <p:spPr>
          <a:xfrm flipH="1">
            <a:off x="4960418" y="3812110"/>
            <a:ext cx="630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4487FB28-85A7-4B89-853C-8A5E83AB2D8E}"/>
              </a:ext>
            </a:extLst>
          </p:cNvPr>
          <p:cNvSpPr/>
          <p:nvPr/>
        </p:nvSpPr>
        <p:spPr>
          <a:xfrm>
            <a:off x="3677707" y="3342795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TP Exists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00E613-27A4-4159-92D0-4732DF39A188}"/>
              </a:ext>
            </a:extLst>
          </p:cNvPr>
          <p:cNvCxnSpPr>
            <a:cxnSpLocks/>
          </p:cNvCxnSpPr>
          <p:nvPr/>
        </p:nvCxnSpPr>
        <p:spPr>
          <a:xfrm flipH="1">
            <a:off x="3040178" y="3817190"/>
            <a:ext cx="630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B1CF9A-A9CC-4518-8C68-9A54F14F1B09}"/>
              </a:ext>
            </a:extLst>
          </p:cNvPr>
          <p:cNvSpPr txBox="1"/>
          <p:nvPr/>
        </p:nvSpPr>
        <p:spPr>
          <a:xfrm>
            <a:off x="3347683" y="3497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0F7136-45C0-4076-B1F3-05D4FEFC52F5}"/>
              </a:ext>
            </a:extLst>
          </p:cNvPr>
          <p:cNvCxnSpPr>
            <a:cxnSpLocks/>
          </p:cNvCxnSpPr>
          <p:nvPr/>
        </p:nvCxnSpPr>
        <p:spPr>
          <a:xfrm>
            <a:off x="4312862" y="4293825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119E83-37D6-4DE7-B328-D47513B87251}"/>
              </a:ext>
            </a:extLst>
          </p:cNvPr>
          <p:cNvSpPr txBox="1"/>
          <p:nvPr/>
        </p:nvSpPr>
        <p:spPr>
          <a:xfrm>
            <a:off x="4309049" y="4293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23D76-883D-4725-BBE7-4A922327C533}"/>
              </a:ext>
            </a:extLst>
          </p:cNvPr>
          <p:cNvSpPr txBox="1"/>
          <p:nvPr/>
        </p:nvSpPr>
        <p:spPr>
          <a:xfrm>
            <a:off x="612656" y="3658221"/>
            <a:ext cx="241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Training Partner Already Exists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47760E-97C6-451C-B7A3-873A073932A7}"/>
              </a:ext>
            </a:extLst>
          </p:cNvPr>
          <p:cNvSpPr/>
          <p:nvPr/>
        </p:nvSpPr>
        <p:spPr>
          <a:xfrm>
            <a:off x="2871571" y="4955618"/>
            <a:ext cx="2874955" cy="3225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dirty="0"/>
              <a:t>Call Method to insert into user table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15933A-AA6E-4CC1-9E99-0604EF1A727C}"/>
              </a:ext>
            </a:extLst>
          </p:cNvPr>
          <p:cNvCxnSpPr>
            <a:cxnSpLocks/>
          </p:cNvCxnSpPr>
          <p:nvPr/>
        </p:nvCxnSpPr>
        <p:spPr>
          <a:xfrm>
            <a:off x="4289570" y="5278182"/>
            <a:ext cx="0" cy="82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386A7C9-CEE3-43E4-AB9B-126608364BA4}"/>
              </a:ext>
            </a:extLst>
          </p:cNvPr>
          <p:cNvSpPr/>
          <p:nvPr/>
        </p:nvSpPr>
        <p:spPr>
          <a:xfrm>
            <a:off x="780973" y="5474541"/>
            <a:ext cx="3829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highlight>
                  <a:srgbClr val="FFFF00"/>
                </a:highlight>
              </a:rPr>
              <a:t>Parameter </a:t>
            </a:r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 username, </a:t>
            </a:r>
            <a:r>
              <a:rPr lang="en-IN" sz="1200" b="1" dirty="0" err="1">
                <a:highlight>
                  <a:srgbClr val="FFFF00"/>
                </a:highlight>
                <a:sym typeface="Wingdings" panose="05000000000000000000" pitchFamily="2" charset="2"/>
              </a:rPr>
              <a:t>password,role</a:t>
            </a:r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-TP(constant)</a:t>
            </a:r>
            <a:endParaRPr lang="en-IN" sz="1200" dirty="0">
              <a:highlight>
                <a:srgbClr val="FFFF00"/>
              </a:highlight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60277B9C-9003-4D7A-B885-6D879E5B9F3E}"/>
              </a:ext>
            </a:extLst>
          </p:cNvPr>
          <p:cNvSpPr/>
          <p:nvPr/>
        </p:nvSpPr>
        <p:spPr>
          <a:xfrm>
            <a:off x="3660510" y="6108192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Insert Successful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403AAC-C31E-41C5-95D5-5F142992A15D}"/>
              </a:ext>
            </a:extLst>
          </p:cNvPr>
          <p:cNvCxnSpPr>
            <a:cxnSpLocks/>
          </p:cNvCxnSpPr>
          <p:nvPr/>
        </p:nvCxnSpPr>
        <p:spPr>
          <a:xfrm flipH="1">
            <a:off x="3018378" y="6583707"/>
            <a:ext cx="630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0FB7669-1783-4FFC-8071-93B6FA53334D}"/>
              </a:ext>
            </a:extLst>
          </p:cNvPr>
          <p:cNvSpPr txBox="1"/>
          <p:nvPr/>
        </p:nvSpPr>
        <p:spPr>
          <a:xfrm>
            <a:off x="3317404" y="626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ABCC17-CE5C-4C9C-9549-F5A043872A9E}"/>
              </a:ext>
            </a:extLst>
          </p:cNvPr>
          <p:cNvSpPr txBox="1"/>
          <p:nvPr/>
        </p:nvSpPr>
        <p:spPr>
          <a:xfrm>
            <a:off x="698000" y="6416609"/>
            <a:ext cx="2282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Cannot Generate Credentials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9A89D9-E06B-4CDE-B3E6-A071405D2F89}"/>
              </a:ext>
            </a:extLst>
          </p:cNvPr>
          <p:cNvCxnSpPr>
            <a:cxnSpLocks/>
          </p:cNvCxnSpPr>
          <p:nvPr/>
        </p:nvCxnSpPr>
        <p:spPr>
          <a:xfrm>
            <a:off x="4948018" y="6583707"/>
            <a:ext cx="4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1DD048A-1C62-4243-B7A0-28BC41A635D4}"/>
              </a:ext>
            </a:extLst>
          </p:cNvPr>
          <p:cNvSpPr txBox="1"/>
          <p:nvPr/>
        </p:nvSpPr>
        <p:spPr>
          <a:xfrm>
            <a:off x="5037175" y="626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BC85130-124B-4062-AC04-E28BF8BECAFC}"/>
              </a:ext>
            </a:extLst>
          </p:cNvPr>
          <p:cNvSpPr/>
          <p:nvPr/>
        </p:nvSpPr>
        <p:spPr>
          <a:xfrm>
            <a:off x="5445215" y="6422425"/>
            <a:ext cx="3698785" cy="3225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dirty="0"/>
              <a:t>Call Method to insert into </a:t>
            </a:r>
            <a:r>
              <a:rPr lang="en-IN" sz="1400" dirty="0" err="1"/>
              <a:t>trainingPartner</a:t>
            </a:r>
            <a:r>
              <a:rPr lang="en-IN" sz="1400" dirty="0"/>
              <a:t> table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2E18CA-68AD-4066-8535-11C3C67470B0}"/>
              </a:ext>
            </a:extLst>
          </p:cNvPr>
          <p:cNvCxnSpPr>
            <a:cxnSpLocks/>
          </p:cNvCxnSpPr>
          <p:nvPr/>
        </p:nvCxnSpPr>
        <p:spPr>
          <a:xfrm>
            <a:off x="7352810" y="6744989"/>
            <a:ext cx="0" cy="82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157C1CC-F8AE-453D-8AF5-367B3702308A}"/>
              </a:ext>
            </a:extLst>
          </p:cNvPr>
          <p:cNvSpPr/>
          <p:nvPr/>
        </p:nvSpPr>
        <p:spPr>
          <a:xfrm>
            <a:off x="7303218" y="6852848"/>
            <a:ext cx="504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highlight>
                  <a:srgbClr val="FFFF00"/>
                </a:highlight>
              </a:rPr>
              <a:t>Parameter </a:t>
            </a:r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IN" sz="1200" b="1" dirty="0" err="1">
                <a:highlight>
                  <a:srgbClr val="FFFF00"/>
                </a:highlight>
                <a:sym typeface="Wingdings" panose="05000000000000000000" pitchFamily="2" charset="2"/>
              </a:rPr>
              <a:t>nsdcRegNumber,tpName,jobRole,SectorskillCouncil,Targets</a:t>
            </a:r>
            <a:endParaRPr lang="en-IN" sz="1200" dirty="0">
              <a:highlight>
                <a:srgbClr val="FFFF00"/>
              </a:highlight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F76DBB8A-9724-4829-BD2D-7E3EF60AA8FB}"/>
              </a:ext>
            </a:extLst>
          </p:cNvPr>
          <p:cNvSpPr/>
          <p:nvPr/>
        </p:nvSpPr>
        <p:spPr>
          <a:xfrm>
            <a:off x="6713844" y="9134813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Insert Successful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FD8146-5B23-4307-8943-8551290210E4}"/>
              </a:ext>
            </a:extLst>
          </p:cNvPr>
          <p:cNvCxnSpPr>
            <a:cxnSpLocks/>
          </p:cNvCxnSpPr>
          <p:nvPr/>
        </p:nvCxnSpPr>
        <p:spPr>
          <a:xfrm>
            <a:off x="7984155" y="9607815"/>
            <a:ext cx="4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FEA692-9603-46DA-AFD4-52974E481A3C}"/>
              </a:ext>
            </a:extLst>
          </p:cNvPr>
          <p:cNvSpPr txBox="1"/>
          <p:nvPr/>
        </p:nvSpPr>
        <p:spPr>
          <a:xfrm>
            <a:off x="7984077" y="92628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9E6D1-E195-4C57-AD86-B1D8BF98B99B}"/>
              </a:ext>
            </a:extLst>
          </p:cNvPr>
          <p:cNvSpPr txBox="1"/>
          <p:nvPr/>
        </p:nvSpPr>
        <p:spPr>
          <a:xfrm>
            <a:off x="6253989" y="92874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71BBB2-C509-45F6-896F-AAC9A91F5A66}"/>
              </a:ext>
            </a:extLst>
          </p:cNvPr>
          <p:cNvCxnSpPr>
            <a:cxnSpLocks/>
          </p:cNvCxnSpPr>
          <p:nvPr/>
        </p:nvCxnSpPr>
        <p:spPr>
          <a:xfrm flipH="1">
            <a:off x="6082853" y="9612895"/>
            <a:ext cx="630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Image result for database icon">
            <a:extLst>
              <a:ext uri="{FF2B5EF4-FFF2-40B4-BE49-F238E27FC236}">
                <a16:creationId xmlns:a16="http://schemas.microsoft.com/office/drawing/2014/main" id="{4EEFEE5C-DE88-4FFE-BB1A-89711FB6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43" y="7592207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72666-1493-4F59-9681-F4E1E191E063}"/>
              </a:ext>
            </a:extLst>
          </p:cNvPr>
          <p:cNvCxnSpPr>
            <a:cxnSpLocks/>
          </p:cNvCxnSpPr>
          <p:nvPr/>
        </p:nvCxnSpPr>
        <p:spPr>
          <a:xfrm>
            <a:off x="7351828" y="8300269"/>
            <a:ext cx="0" cy="82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73E983-DF2F-4635-8BD1-746A297D8A0B}"/>
              </a:ext>
            </a:extLst>
          </p:cNvPr>
          <p:cNvSpPr txBox="1"/>
          <p:nvPr/>
        </p:nvSpPr>
        <p:spPr>
          <a:xfrm>
            <a:off x="8464155" y="9466327"/>
            <a:ext cx="2282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Cannot Generate Credentials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53147-3D78-4E93-BC53-686A24741D36}"/>
              </a:ext>
            </a:extLst>
          </p:cNvPr>
          <p:cNvSpPr txBox="1"/>
          <p:nvPr/>
        </p:nvSpPr>
        <p:spPr>
          <a:xfrm>
            <a:off x="3468247" y="9447522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00B050"/>
                </a:solidFill>
              </a:rPr>
              <a:t>Credentials Generated Successfully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DC437CA4-8AFC-42B3-BDC5-B23061D8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70608"/>
              </p:ext>
            </p:extLst>
          </p:nvPr>
        </p:nvGraphicFramePr>
        <p:xfrm>
          <a:off x="92483" y="11229681"/>
          <a:ext cx="4518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84">
                  <a:extLst>
                    <a:ext uri="{9D8B030D-6E8A-4147-A177-3AD203B41FA5}">
                      <a16:colId xmlns:a16="http://schemas.microsoft.com/office/drawing/2014/main" val="792580975"/>
                    </a:ext>
                  </a:extLst>
                </a:gridCol>
                <a:gridCol w="2884968">
                  <a:extLst>
                    <a:ext uri="{9D8B030D-6E8A-4147-A177-3AD203B41FA5}">
                      <a16:colId xmlns:a16="http://schemas.microsoft.com/office/drawing/2014/main" val="7944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Generate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9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SCGJ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Tables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User, </a:t>
                      </a:r>
                      <a:r>
                        <a:rPr lang="en-IN" sz="1400" dirty="0" err="1"/>
                        <a:t>trainingPartnerDetails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7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atabase icon">
            <a:extLst>
              <a:ext uri="{FF2B5EF4-FFF2-40B4-BE49-F238E27FC236}">
                <a16:creationId xmlns:a16="http://schemas.microsoft.com/office/drawing/2014/main" id="{2BF061E7-BFFA-44E6-B75C-F3E88CF4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70" y="3557028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D95F90-2B50-46CE-AF11-1B048DC53CC3}"/>
              </a:ext>
            </a:extLst>
          </p:cNvPr>
          <p:cNvCxnSpPr>
            <a:endCxn id="4" idx="0"/>
          </p:cNvCxnSpPr>
          <p:nvPr/>
        </p:nvCxnSpPr>
        <p:spPr>
          <a:xfrm>
            <a:off x="6122836" y="2927315"/>
            <a:ext cx="0" cy="62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775155-5F15-4ACF-9125-0701352A719E}"/>
              </a:ext>
            </a:extLst>
          </p:cNvPr>
          <p:cNvCxnSpPr>
            <a:cxnSpLocks/>
          </p:cNvCxnSpPr>
          <p:nvPr/>
        </p:nvCxnSpPr>
        <p:spPr>
          <a:xfrm>
            <a:off x="6122836" y="4255184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C5BE3FBC-7486-4BCF-AFE6-66DFF675BA77}"/>
              </a:ext>
            </a:extLst>
          </p:cNvPr>
          <p:cNvSpPr/>
          <p:nvPr/>
        </p:nvSpPr>
        <p:spPr>
          <a:xfrm>
            <a:off x="5487681" y="4874204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F72BB0-B5B4-4F9B-85D9-EC5A20ADCCFE}"/>
              </a:ext>
            </a:extLst>
          </p:cNvPr>
          <p:cNvCxnSpPr>
            <a:cxnSpLocks/>
          </p:cNvCxnSpPr>
          <p:nvPr/>
        </p:nvCxnSpPr>
        <p:spPr>
          <a:xfrm flipH="1">
            <a:off x="4917440" y="5346374"/>
            <a:ext cx="57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B1757A-1730-4CE9-9E74-3DE16352A13D}"/>
              </a:ext>
            </a:extLst>
          </p:cNvPr>
          <p:cNvCxnSpPr>
            <a:cxnSpLocks/>
          </p:cNvCxnSpPr>
          <p:nvPr/>
        </p:nvCxnSpPr>
        <p:spPr>
          <a:xfrm>
            <a:off x="6757992" y="5346374"/>
            <a:ext cx="4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6C574E-D509-4584-805E-E51585A46267}"/>
              </a:ext>
            </a:extLst>
          </p:cNvPr>
          <p:cNvSpPr txBox="1"/>
          <p:nvPr/>
        </p:nvSpPr>
        <p:spPr>
          <a:xfrm>
            <a:off x="5090161" y="5023209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B275F-0D1F-412F-9049-DF475E2F2E1A}"/>
              </a:ext>
            </a:extLst>
          </p:cNvPr>
          <p:cNvSpPr txBox="1"/>
          <p:nvPr/>
        </p:nvSpPr>
        <p:spPr>
          <a:xfrm>
            <a:off x="6820725" y="5023209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86D4B-FCE0-4FB1-BE52-E7673247790C}"/>
              </a:ext>
            </a:extLst>
          </p:cNvPr>
          <p:cNvSpPr txBox="1"/>
          <p:nvPr/>
        </p:nvSpPr>
        <p:spPr>
          <a:xfrm>
            <a:off x="3667663" y="5205692"/>
            <a:ext cx="12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1FA88-E6F8-49E2-9AF9-D2C966BE8EA6}"/>
              </a:ext>
            </a:extLst>
          </p:cNvPr>
          <p:cNvSpPr txBox="1"/>
          <p:nvPr/>
        </p:nvSpPr>
        <p:spPr>
          <a:xfrm flipH="1">
            <a:off x="7308554" y="5164177"/>
            <a:ext cx="535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Map the result set with the DTO using </a:t>
            </a:r>
            <a:r>
              <a:rPr lang="en-IN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rowMapper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0E95ED-AFA8-41FB-B352-E491741E5221}"/>
              </a:ext>
            </a:extLst>
          </p:cNvPr>
          <p:cNvCxnSpPr>
            <a:cxnSpLocks/>
          </p:cNvCxnSpPr>
          <p:nvPr/>
        </p:nvCxnSpPr>
        <p:spPr>
          <a:xfrm>
            <a:off x="9672600" y="5501229"/>
            <a:ext cx="0" cy="1237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193423-C85F-46AA-9319-FFA1450E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45014"/>
              </p:ext>
            </p:extLst>
          </p:nvPr>
        </p:nvGraphicFramePr>
        <p:xfrm>
          <a:off x="4564826" y="6810381"/>
          <a:ext cx="8395524" cy="75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906">
                  <a:extLst>
                    <a:ext uri="{9D8B030D-6E8A-4147-A177-3AD203B41FA5}">
                      <a16:colId xmlns:a16="http://schemas.microsoft.com/office/drawing/2014/main" val="3596802250"/>
                    </a:ext>
                  </a:extLst>
                </a:gridCol>
                <a:gridCol w="2087657">
                  <a:extLst>
                    <a:ext uri="{9D8B030D-6E8A-4147-A177-3AD203B41FA5}">
                      <a16:colId xmlns:a16="http://schemas.microsoft.com/office/drawing/2014/main" val="643938994"/>
                    </a:ext>
                  </a:extLst>
                </a:gridCol>
                <a:gridCol w="1083718">
                  <a:extLst>
                    <a:ext uri="{9D8B030D-6E8A-4147-A177-3AD203B41FA5}">
                      <a16:colId xmlns:a16="http://schemas.microsoft.com/office/drawing/2014/main" val="3265398687"/>
                    </a:ext>
                  </a:extLst>
                </a:gridCol>
                <a:gridCol w="1241001">
                  <a:extLst>
                    <a:ext uri="{9D8B030D-6E8A-4147-A177-3AD203B41FA5}">
                      <a16:colId xmlns:a16="http://schemas.microsoft.com/office/drawing/2014/main" val="3304526401"/>
                    </a:ext>
                  </a:extLst>
                </a:gridCol>
                <a:gridCol w="2220242">
                  <a:extLst>
                    <a:ext uri="{9D8B030D-6E8A-4147-A177-3AD203B41FA5}">
                      <a16:colId xmlns:a16="http://schemas.microsoft.com/office/drawing/2014/main" val="1051300900"/>
                    </a:ext>
                  </a:extLst>
                </a:gridCol>
              </a:tblGrid>
              <a:tr h="38015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NSDC Reg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Training Partner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User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Generated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3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377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C9F61C3-3D32-4089-9AB5-73322D572F41}"/>
              </a:ext>
            </a:extLst>
          </p:cNvPr>
          <p:cNvSpPr txBox="1"/>
          <p:nvPr/>
        </p:nvSpPr>
        <p:spPr>
          <a:xfrm>
            <a:off x="7082528" y="6008536"/>
            <a:ext cx="26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result to front end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DED45D-0FDE-4D6F-A859-47BD5F2CD53F}"/>
              </a:ext>
            </a:extLst>
          </p:cNvPr>
          <p:cNvSpPr/>
          <p:nvPr/>
        </p:nvSpPr>
        <p:spPr>
          <a:xfrm>
            <a:off x="4811563" y="1403336"/>
            <a:ext cx="2686515" cy="3976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114" dirty="0">
                <a:solidFill>
                  <a:sysClr val="windowText" lastClr="000000"/>
                </a:solidFill>
              </a:rPr>
              <a:t>Training Partner enters NSDC Ref. Number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94A22B-2788-4369-BAF4-492ED3F387AA}"/>
              </a:ext>
            </a:extLst>
          </p:cNvPr>
          <p:cNvCxnSpPr>
            <a:cxnSpLocks/>
          </p:cNvCxnSpPr>
          <p:nvPr/>
        </p:nvCxnSpPr>
        <p:spPr>
          <a:xfrm>
            <a:off x="6098453" y="1819766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40826F5-6B33-4F6F-9368-199453729AFB}"/>
              </a:ext>
            </a:extLst>
          </p:cNvPr>
          <p:cNvSpPr/>
          <p:nvPr/>
        </p:nvSpPr>
        <p:spPr>
          <a:xfrm>
            <a:off x="4826844" y="2530286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/</a:t>
            </a:r>
            <a:r>
              <a:rPr lang="en-IN" dirty="0" err="1"/>
              <a:t>SearchService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B4974-EB04-4395-8847-77120746789F}"/>
              </a:ext>
            </a:extLst>
          </p:cNvPr>
          <p:cNvSpPr txBox="1"/>
          <p:nvPr/>
        </p:nvSpPr>
        <p:spPr>
          <a:xfrm flipH="1">
            <a:off x="6253946" y="2927315"/>
            <a:ext cx="535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Parameters </a:t>
            </a:r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NSDC Registration Number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E7B534D-E170-4D24-A6B7-A243DF991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75381"/>
              </p:ext>
            </p:extLst>
          </p:nvPr>
        </p:nvGraphicFramePr>
        <p:xfrm>
          <a:off x="140501" y="8361889"/>
          <a:ext cx="4518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84">
                  <a:extLst>
                    <a:ext uri="{9D8B030D-6E8A-4147-A177-3AD203B41FA5}">
                      <a16:colId xmlns:a16="http://schemas.microsoft.com/office/drawing/2014/main" val="792580975"/>
                    </a:ext>
                  </a:extLst>
                </a:gridCol>
                <a:gridCol w="2884968">
                  <a:extLst>
                    <a:ext uri="{9D8B030D-6E8A-4147-A177-3AD203B41FA5}">
                      <a16:colId xmlns:a16="http://schemas.microsoft.com/office/drawing/2014/main" val="7944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Generate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9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SCGJ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Tables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trainingPartnerDetails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7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43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73CFAD-2022-45EC-A9B4-3D97669FEEA0}"/>
              </a:ext>
            </a:extLst>
          </p:cNvPr>
          <p:cNvSpPr/>
          <p:nvPr/>
        </p:nvSpPr>
        <p:spPr>
          <a:xfrm>
            <a:off x="4811563" y="1403336"/>
            <a:ext cx="2686515" cy="3976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114" dirty="0">
                <a:solidFill>
                  <a:sysClr val="windowText" lastClr="000000"/>
                </a:solidFill>
              </a:rPr>
              <a:t>Training Partner enters NSDC Ref. Number and New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C3AD19-0410-4F9E-85A2-8FC7BEEBC66F}"/>
              </a:ext>
            </a:extLst>
          </p:cNvPr>
          <p:cNvCxnSpPr>
            <a:cxnSpLocks/>
          </p:cNvCxnSpPr>
          <p:nvPr/>
        </p:nvCxnSpPr>
        <p:spPr>
          <a:xfrm>
            <a:off x="6098453" y="1819766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5FB380-1649-4FB6-B504-C8A40054DC55}"/>
              </a:ext>
            </a:extLst>
          </p:cNvPr>
          <p:cNvSpPr/>
          <p:nvPr/>
        </p:nvSpPr>
        <p:spPr>
          <a:xfrm>
            <a:off x="2809936" y="2397819"/>
            <a:ext cx="6511716" cy="432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/</a:t>
            </a:r>
            <a:r>
              <a:rPr lang="en-IN" dirty="0" err="1"/>
              <a:t>updateTargets</a:t>
            </a:r>
            <a:r>
              <a:rPr lang="en-IN" dirty="0"/>
              <a:t> (Checking existence of </a:t>
            </a:r>
            <a:r>
              <a:rPr lang="en-IN"/>
              <a:t>Training Partner</a:t>
            </a:r>
            <a:r>
              <a:rPr lang="en-IN" dirty="0"/>
              <a:t>)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B47B6-A6DF-4175-A1EB-F5CF9948442D}"/>
              </a:ext>
            </a:extLst>
          </p:cNvPr>
          <p:cNvSpPr txBox="1"/>
          <p:nvPr/>
        </p:nvSpPr>
        <p:spPr>
          <a:xfrm>
            <a:off x="6096950" y="1981379"/>
            <a:ext cx="3501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highlight>
                  <a:srgbClr val="FFFF00"/>
                </a:highlight>
              </a:rPr>
              <a:t>@</a:t>
            </a:r>
            <a:r>
              <a:rPr lang="en-IN" sz="1000" b="1" dirty="0" err="1">
                <a:highlight>
                  <a:srgbClr val="FFFF00"/>
                </a:highlight>
              </a:rPr>
              <a:t>RequestParam</a:t>
            </a:r>
            <a:r>
              <a:rPr lang="en-IN" sz="1000" b="1" dirty="0">
                <a:highlight>
                  <a:srgbClr val="FFFF00"/>
                </a:highlight>
              </a:rPr>
              <a:t> </a:t>
            </a:r>
            <a:r>
              <a:rPr lang="en-IN" sz="10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sz="1000" b="1" dirty="0">
                <a:highlight>
                  <a:srgbClr val="FFFF00"/>
                </a:highlight>
              </a:rPr>
              <a:t>NSDC Registration Number, New Target</a:t>
            </a:r>
            <a:endParaRPr lang="en-IN" sz="1000" b="1" dirty="0">
              <a:highlight>
                <a:srgbClr val="FFFF00"/>
              </a:highlight>
            </a:endParaRPr>
          </a:p>
        </p:txBody>
      </p:sp>
      <p:pic>
        <p:nvPicPr>
          <p:cNvPr id="8" name="Picture 2" descr="Image result for database icon">
            <a:extLst>
              <a:ext uri="{FF2B5EF4-FFF2-40B4-BE49-F238E27FC236}">
                <a16:creationId xmlns:a16="http://schemas.microsoft.com/office/drawing/2014/main" id="{FC92CF90-DFB9-4F20-B9D2-AF9E0A48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43" y="3471702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35D6D-1369-4735-A1EE-F37820503244}"/>
              </a:ext>
            </a:extLst>
          </p:cNvPr>
          <p:cNvCxnSpPr>
            <a:cxnSpLocks/>
          </p:cNvCxnSpPr>
          <p:nvPr/>
        </p:nvCxnSpPr>
        <p:spPr>
          <a:xfrm>
            <a:off x="6097477" y="2827753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5DBC62-36C7-44E3-899B-AB5263A407F5}"/>
              </a:ext>
            </a:extLst>
          </p:cNvPr>
          <p:cNvSpPr txBox="1"/>
          <p:nvPr/>
        </p:nvSpPr>
        <p:spPr>
          <a:xfrm flipH="1">
            <a:off x="6253946" y="2927314"/>
            <a:ext cx="42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Parameters </a:t>
            </a:r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NSDC Registration Number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DABA8-F4AA-421D-B9A5-407568493022}"/>
              </a:ext>
            </a:extLst>
          </p:cNvPr>
          <p:cNvCxnSpPr>
            <a:cxnSpLocks/>
          </p:cNvCxnSpPr>
          <p:nvPr/>
        </p:nvCxnSpPr>
        <p:spPr>
          <a:xfrm>
            <a:off x="6122836" y="4177360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AC4855E8-9098-41E7-B267-4903208FBF80}"/>
              </a:ext>
            </a:extLst>
          </p:cNvPr>
          <p:cNvSpPr/>
          <p:nvPr/>
        </p:nvSpPr>
        <p:spPr>
          <a:xfrm>
            <a:off x="5487681" y="4796380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82F44D-4EFD-45EE-AD01-45813CD598E0}"/>
              </a:ext>
            </a:extLst>
          </p:cNvPr>
          <p:cNvCxnSpPr>
            <a:cxnSpLocks/>
          </p:cNvCxnSpPr>
          <p:nvPr/>
        </p:nvCxnSpPr>
        <p:spPr>
          <a:xfrm flipH="1">
            <a:off x="4911792" y="5270689"/>
            <a:ext cx="57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F125F3-C162-4A2B-ACB4-4C18FEE826E0}"/>
              </a:ext>
            </a:extLst>
          </p:cNvPr>
          <p:cNvSpPr txBox="1"/>
          <p:nvPr/>
        </p:nvSpPr>
        <p:spPr>
          <a:xfrm>
            <a:off x="5090161" y="4945385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F0C4D-3FCB-4739-B30D-AB0E27850AA1}"/>
              </a:ext>
            </a:extLst>
          </p:cNvPr>
          <p:cNvSpPr txBox="1"/>
          <p:nvPr/>
        </p:nvSpPr>
        <p:spPr>
          <a:xfrm>
            <a:off x="6820725" y="4945385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2015B9-9CEB-4495-BCDA-611473FFC69E}"/>
              </a:ext>
            </a:extLst>
          </p:cNvPr>
          <p:cNvCxnSpPr>
            <a:cxnSpLocks/>
          </p:cNvCxnSpPr>
          <p:nvPr/>
        </p:nvCxnSpPr>
        <p:spPr>
          <a:xfrm>
            <a:off x="6757992" y="5270689"/>
            <a:ext cx="669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92BB6D-53A4-416A-B6A0-BABEAD3F5852}"/>
              </a:ext>
            </a:extLst>
          </p:cNvPr>
          <p:cNvSpPr txBox="1"/>
          <p:nvPr/>
        </p:nvSpPr>
        <p:spPr>
          <a:xfrm>
            <a:off x="2374455" y="5140652"/>
            <a:ext cx="24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Training Partner does not exists</a:t>
            </a:r>
          </a:p>
        </p:txBody>
      </p:sp>
      <p:pic>
        <p:nvPicPr>
          <p:cNvPr id="19" name="Picture 2" descr="Image result for database icon">
            <a:extLst>
              <a:ext uri="{FF2B5EF4-FFF2-40B4-BE49-F238E27FC236}">
                <a16:creationId xmlns:a16="http://schemas.microsoft.com/office/drawing/2014/main" id="{B7723522-AEB4-4C74-8351-51CA383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410" y="7131526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18C077-BA1F-49FE-82AA-AC95C855C6AC}"/>
              </a:ext>
            </a:extLst>
          </p:cNvPr>
          <p:cNvSpPr/>
          <p:nvPr/>
        </p:nvSpPr>
        <p:spPr>
          <a:xfrm>
            <a:off x="7490004" y="5116800"/>
            <a:ext cx="3618491" cy="2932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Call a method to update targets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B1277C-DDFC-4DD1-B9B6-FFF124137CAD}"/>
              </a:ext>
            </a:extLst>
          </p:cNvPr>
          <p:cNvCxnSpPr>
            <a:cxnSpLocks/>
          </p:cNvCxnSpPr>
          <p:nvPr/>
        </p:nvCxnSpPr>
        <p:spPr>
          <a:xfrm>
            <a:off x="9071776" y="5410032"/>
            <a:ext cx="0" cy="166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D9CC1D-AB0A-4B35-A3AF-FEECB5A0AA91}"/>
              </a:ext>
            </a:extLst>
          </p:cNvPr>
          <p:cNvSpPr txBox="1"/>
          <p:nvPr/>
        </p:nvSpPr>
        <p:spPr>
          <a:xfrm flipH="1">
            <a:off x="4356865" y="6058095"/>
            <a:ext cx="509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Parameters </a:t>
            </a:r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NSDC Reg Number, New Targets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C348D8C-E5F8-4DC9-A011-1BADE248D499}"/>
              </a:ext>
            </a:extLst>
          </p:cNvPr>
          <p:cNvSpPr/>
          <p:nvPr/>
        </p:nvSpPr>
        <p:spPr>
          <a:xfrm>
            <a:off x="5634455" y="7060945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Targets Updated 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41D9ED7D-6B7C-46CA-80AB-9B91C66165E7}"/>
              </a:ext>
            </a:extLst>
          </p:cNvPr>
          <p:cNvSpPr/>
          <p:nvPr/>
        </p:nvSpPr>
        <p:spPr>
          <a:xfrm>
            <a:off x="9507199" y="7230186"/>
            <a:ext cx="2278401" cy="45077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New Target + Previous Target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2EDFFC-EC6A-4F6B-AF0B-5CDE296EB812}"/>
              </a:ext>
            </a:extLst>
          </p:cNvPr>
          <p:cNvCxnSpPr>
            <a:cxnSpLocks/>
          </p:cNvCxnSpPr>
          <p:nvPr/>
        </p:nvCxnSpPr>
        <p:spPr>
          <a:xfrm flipH="1">
            <a:off x="6904766" y="7529282"/>
            <a:ext cx="1852162" cy="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63D58C-C1A1-4A77-B8AB-FD32D942C118}"/>
              </a:ext>
            </a:extLst>
          </p:cNvPr>
          <p:cNvSpPr txBox="1"/>
          <p:nvPr/>
        </p:nvSpPr>
        <p:spPr>
          <a:xfrm>
            <a:off x="5347923" y="7243810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CDBF05-80CE-456C-BDC4-E80B433E8B71}"/>
              </a:ext>
            </a:extLst>
          </p:cNvPr>
          <p:cNvSpPr txBox="1"/>
          <p:nvPr/>
        </p:nvSpPr>
        <p:spPr>
          <a:xfrm>
            <a:off x="3028443" y="7373183"/>
            <a:ext cx="2061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Target cannot be updated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17D3C5-067D-4A8E-9E39-DCAA06619014}"/>
              </a:ext>
            </a:extLst>
          </p:cNvPr>
          <p:cNvCxnSpPr>
            <a:cxnSpLocks/>
          </p:cNvCxnSpPr>
          <p:nvPr/>
        </p:nvCxnSpPr>
        <p:spPr>
          <a:xfrm flipH="1">
            <a:off x="5090312" y="7536460"/>
            <a:ext cx="57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997371-5FDA-4001-8B11-051F4E795EEB}"/>
              </a:ext>
            </a:extLst>
          </p:cNvPr>
          <p:cNvCxnSpPr>
            <a:cxnSpLocks/>
          </p:cNvCxnSpPr>
          <p:nvPr/>
        </p:nvCxnSpPr>
        <p:spPr>
          <a:xfrm>
            <a:off x="6269610" y="8011975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459DF5-84AE-4BBC-8DF4-4C175903BCED}"/>
              </a:ext>
            </a:extLst>
          </p:cNvPr>
          <p:cNvSpPr txBox="1"/>
          <p:nvPr/>
        </p:nvSpPr>
        <p:spPr>
          <a:xfrm>
            <a:off x="5131042" y="8669975"/>
            <a:ext cx="22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00B050"/>
                </a:solidFill>
              </a:rPr>
              <a:t>Targets updated successfully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0236D-D0C0-4677-A3C9-8E37700E257C}"/>
              </a:ext>
            </a:extLst>
          </p:cNvPr>
          <p:cNvSpPr txBox="1"/>
          <p:nvPr/>
        </p:nvSpPr>
        <p:spPr>
          <a:xfrm>
            <a:off x="6357383" y="8020542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77417E-9BEF-4179-8E5F-4AFB273F9813}"/>
              </a:ext>
            </a:extLst>
          </p:cNvPr>
          <p:cNvCxnSpPr>
            <a:stCxn id="4" idx="1"/>
          </p:cNvCxnSpPr>
          <p:nvPr/>
        </p:nvCxnSpPr>
        <p:spPr>
          <a:xfrm flipH="1">
            <a:off x="777240" y="1602174"/>
            <a:ext cx="403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9809D4-E0F9-45C2-ABC4-1E69F7302815}"/>
              </a:ext>
            </a:extLst>
          </p:cNvPr>
          <p:cNvCxnSpPr>
            <a:cxnSpLocks/>
          </p:cNvCxnSpPr>
          <p:nvPr/>
        </p:nvCxnSpPr>
        <p:spPr>
          <a:xfrm>
            <a:off x="779438" y="1599976"/>
            <a:ext cx="0" cy="7991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429D1B-7571-4B04-8597-85A765C0F7F3}"/>
              </a:ext>
            </a:extLst>
          </p:cNvPr>
          <p:cNvCxnSpPr/>
          <p:nvPr/>
        </p:nvCxnSpPr>
        <p:spPr>
          <a:xfrm>
            <a:off x="777240" y="9590079"/>
            <a:ext cx="3282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F0B469-6E9B-4BFC-82E9-10D84E2EB036}"/>
              </a:ext>
            </a:extLst>
          </p:cNvPr>
          <p:cNvSpPr/>
          <p:nvPr/>
        </p:nvSpPr>
        <p:spPr>
          <a:xfrm>
            <a:off x="4077817" y="9433291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/</a:t>
            </a:r>
            <a:r>
              <a:rPr lang="en-IN" dirty="0" err="1"/>
              <a:t>searchTargets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E0F88-83BD-4AD0-84CA-4556C218EA7D}"/>
              </a:ext>
            </a:extLst>
          </p:cNvPr>
          <p:cNvSpPr txBox="1"/>
          <p:nvPr/>
        </p:nvSpPr>
        <p:spPr>
          <a:xfrm>
            <a:off x="2752650" y="10118208"/>
            <a:ext cx="272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highlight>
                  <a:srgbClr val="FFFF00"/>
                </a:highlight>
              </a:rPr>
              <a:t>@</a:t>
            </a:r>
            <a:r>
              <a:rPr lang="en-IN" sz="1000" b="1" dirty="0" err="1">
                <a:highlight>
                  <a:srgbClr val="FFFF00"/>
                </a:highlight>
              </a:rPr>
              <a:t>RequestParam</a:t>
            </a:r>
            <a:r>
              <a:rPr lang="en-IN" sz="1000" b="1" dirty="0">
                <a:highlight>
                  <a:srgbClr val="FFFF00"/>
                </a:highlight>
              </a:rPr>
              <a:t> </a:t>
            </a:r>
            <a:r>
              <a:rPr lang="en-IN" sz="10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sz="1000" b="1" dirty="0">
                <a:highlight>
                  <a:srgbClr val="FFFF00"/>
                </a:highlight>
              </a:rPr>
              <a:t>NSDC Registration Number</a:t>
            </a:r>
            <a:endParaRPr lang="en-IN" sz="1000" b="1" dirty="0">
              <a:highlight>
                <a:srgbClr val="FFFF00"/>
              </a:highlight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E36EC0-81EA-44A5-B52C-4ACFD0434980}"/>
              </a:ext>
            </a:extLst>
          </p:cNvPr>
          <p:cNvCxnSpPr>
            <a:cxnSpLocks/>
          </p:cNvCxnSpPr>
          <p:nvPr/>
        </p:nvCxnSpPr>
        <p:spPr>
          <a:xfrm>
            <a:off x="5482035" y="9720598"/>
            <a:ext cx="0" cy="97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435C14-A2A2-4207-8457-5E95A1CBDB07}"/>
              </a:ext>
            </a:extLst>
          </p:cNvPr>
          <p:cNvSpPr/>
          <p:nvPr/>
        </p:nvSpPr>
        <p:spPr>
          <a:xfrm>
            <a:off x="3264812" y="10751879"/>
            <a:ext cx="4434445" cy="4885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Call a method to search updated targets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4AC9F-43B7-4ADD-8A10-751699A1EAAD}"/>
              </a:ext>
            </a:extLst>
          </p:cNvPr>
          <p:cNvCxnSpPr>
            <a:cxnSpLocks/>
          </p:cNvCxnSpPr>
          <p:nvPr/>
        </p:nvCxnSpPr>
        <p:spPr>
          <a:xfrm>
            <a:off x="5482034" y="11240440"/>
            <a:ext cx="0" cy="97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7E6BEB7-D872-497F-80CB-92CB16F6BE56}"/>
              </a:ext>
            </a:extLst>
          </p:cNvPr>
          <p:cNvSpPr txBox="1"/>
          <p:nvPr/>
        </p:nvSpPr>
        <p:spPr>
          <a:xfrm flipH="1">
            <a:off x="1183946" y="11493445"/>
            <a:ext cx="42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Parameters </a:t>
            </a:r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NSDC Registration Number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pic>
        <p:nvPicPr>
          <p:cNvPr id="53" name="Picture 2" descr="Image result for database icon">
            <a:extLst>
              <a:ext uri="{FF2B5EF4-FFF2-40B4-BE49-F238E27FC236}">
                <a16:creationId xmlns:a16="http://schemas.microsoft.com/office/drawing/2014/main" id="{8BFB68B7-DD5F-4DCA-B5FC-4840E4CA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42" y="12231881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56D4C6C-9E12-4EAD-831E-4DF78AC0BD65}"/>
              </a:ext>
            </a:extLst>
          </p:cNvPr>
          <p:cNvSpPr txBox="1"/>
          <p:nvPr/>
        </p:nvSpPr>
        <p:spPr>
          <a:xfrm flipH="1">
            <a:off x="6556143" y="13628332"/>
            <a:ext cx="535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Map the result set with the DTO using </a:t>
            </a:r>
            <a:r>
              <a:rPr lang="en-IN" b="1" i="1" dirty="0" err="1">
                <a:solidFill>
                  <a:schemeClr val="accent1"/>
                </a:solidFill>
                <a:highlight>
                  <a:srgbClr val="FFFF00"/>
                </a:highlight>
              </a:rPr>
              <a:t>rowMapper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7BB990-70B5-4356-81A1-EA818ECE8532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5482757" y="12966613"/>
            <a:ext cx="5490" cy="33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5E6BB99F-2C8B-468D-89B3-03E780447F3B}"/>
              </a:ext>
            </a:extLst>
          </p:cNvPr>
          <p:cNvSpPr/>
          <p:nvPr/>
        </p:nvSpPr>
        <p:spPr>
          <a:xfrm>
            <a:off x="4847601" y="13296844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843B91-AF06-484B-A1BC-B48E8981C528}"/>
              </a:ext>
            </a:extLst>
          </p:cNvPr>
          <p:cNvCxnSpPr>
            <a:cxnSpLocks/>
          </p:cNvCxnSpPr>
          <p:nvPr/>
        </p:nvCxnSpPr>
        <p:spPr>
          <a:xfrm flipH="1">
            <a:off x="4277360" y="13769014"/>
            <a:ext cx="57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46D746-F2F9-4275-B448-055270E3B482}"/>
              </a:ext>
            </a:extLst>
          </p:cNvPr>
          <p:cNvSpPr txBox="1"/>
          <p:nvPr/>
        </p:nvSpPr>
        <p:spPr>
          <a:xfrm>
            <a:off x="4450081" y="13445849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6CC4DD-D6C2-49BB-994E-D778BA4F17EE}"/>
              </a:ext>
            </a:extLst>
          </p:cNvPr>
          <p:cNvSpPr txBox="1"/>
          <p:nvPr/>
        </p:nvSpPr>
        <p:spPr>
          <a:xfrm>
            <a:off x="6180645" y="13445849"/>
            <a:ext cx="3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748844-0D7D-49FC-A7ED-065CB333A3DA}"/>
              </a:ext>
            </a:extLst>
          </p:cNvPr>
          <p:cNvSpPr txBox="1"/>
          <p:nvPr/>
        </p:nvSpPr>
        <p:spPr>
          <a:xfrm>
            <a:off x="3027583" y="13628332"/>
            <a:ext cx="127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No Data Found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B5A29C0-6C6C-4D6D-A872-7056B033A325}"/>
              </a:ext>
            </a:extLst>
          </p:cNvPr>
          <p:cNvCxnSpPr>
            <a:cxnSpLocks/>
          </p:cNvCxnSpPr>
          <p:nvPr/>
        </p:nvCxnSpPr>
        <p:spPr>
          <a:xfrm>
            <a:off x="6117383" y="13769014"/>
            <a:ext cx="4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4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C43DF7-CC2C-4923-BF2B-0D47676C6391}"/>
              </a:ext>
            </a:extLst>
          </p:cNvPr>
          <p:cNvSpPr/>
          <p:nvPr/>
        </p:nvSpPr>
        <p:spPr>
          <a:xfrm>
            <a:off x="4811563" y="417816"/>
            <a:ext cx="2686515" cy="3976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14" dirty="0">
                <a:solidFill>
                  <a:sysClr val="windowText" lastClr="000000"/>
                </a:solidFill>
              </a:rPr>
              <a:t>U</a:t>
            </a:r>
            <a:r>
              <a:rPr lang="en-IN" sz="1114" dirty="0">
                <a:solidFill>
                  <a:sysClr val="windowText" lastClr="000000"/>
                </a:solidFill>
              </a:rPr>
              <a:t>ser clicks on Generate Batch Button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28F880-6478-4ED1-A1D3-0F54A97A4A9C}"/>
              </a:ext>
            </a:extLst>
          </p:cNvPr>
          <p:cNvCxnSpPr>
            <a:cxnSpLocks/>
          </p:cNvCxnSpPr>
          <p:nvPr/>
        </p:nvCxnSpPr>
        <p:spPr>
          <a:xfrm>
            <a:off x="6098453" y="815492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71B799-F7D7-4B78-8E39-3035476D6137}"/>
              </a:ext>
            </a:extLst>
          </p:cNvPr>
          <p:cNvSpPr/>
          <p:nvPr/>
        </p:nvSpPr>
        <p:spPr>
          <a:xfrm>
            <a:off x="4826844" y="1483806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/</a:t>
            </a:r>
            <a:r>
              <a:rPr lang="en-IN" sz="1400" dirty="0" err="1"/>
              <a:t>downloadFinalMasterSheet</a:t>
            </a:r>
            <a:endParaRPr lang="en-IN" sz="105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E09E97-39C0-4E9A-B439-F0536A4E38A8}"/>
              </a:ext>
            </a:extLst>
          </p:cNvPr>
          <p:cNvCxnSpPr>
            <a:cxnSpLocks/>
          </p:cNvCxnSpPr>
          <p:nvPr/>
        </p:nvCxnSpPr>
        <p:spPr>
          <a:xfrm>
            <a:off x="6098453" y="1781273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5FBB6-7D2F-4032-9FE1-1ABA21FD07D5}"/>
              </a:ext>
            </a:extLst>
          </p:cNvPr>
          <p:cNvSpPr/>
          <p:nvPr/>
        </p:nvSpPr>
        <p:spPr>
          <a:xfrm>
            <a:off x="4816684" y="2459166"/>
            <a:ext cx="2540212" cy="297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Call a method to generate batch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14042-CBB9-47B0-816A-D9E401BD46F7}"/>
              </a:ext>
            </a:extLst>
          </p:cNvPr>
          <p:cNvSpPr txBox="1"/>
          <p:nvPr/>
        </p:nvSpPr>
        <p:spPr>
          <a:xfrm flipH="1">
            <a:off x="6253946" y="2927314"/>
            <a:ext cx="42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Parameters </a:t>
            </a:r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 </a:t>
            </a:r>
            <a:r>
              <a:rPr lang="en-IN" b="1" i="1" dirty="0" err="1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userEmail</a:t>
            </a:r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(from session)</a:t>
            </a:r>
            <a:endParaRPr lang="en-IN" b="1" i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42F2ED-741C-42B9-9A75-2A438D88E68B}"/>
              </a:ext>
            </a:extLst>
          </p:cNvPr>
          <p:cNvCxnSpPr>
            <a:cxnSpLocks/>
          </p:cNvCxnSpPr>
          <p:nvPr/>
        </p:nvCxnSpPr>
        <p:spPr>
          <a:xfrm>
            <a:off x="6096950" y="2756633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3B815-3B4B-4AEF-9699-574DC6B62633}"/>
              </a:ext>
            </a:extLst>
          </p:cNvPr>
          <p:cNvSpPr/>
          <p:nvPr/>
        </p:nvSpPr>
        <p:spPr>
          <a:xfrm>
            <a:off x="4482131" y="3467327"/>
            <a:ext cx="3261355" cy="6190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 username and Batch ID</a:t>
            </a:r>
            <a:endParaRPr lang="en-IN" sz="1600" dirty="0"/>
          </a:p>
        </p:txBody>
      </p:sp>
      <p:pic>
        <p:nvPicPr>
          <p:cNvPr id="21" name="Picture 2" descr="Image result for database icon">
            <a:extLst>
              <a:ext uri="{FF2B5EF4-FFF2-40B4-BE49-F238E27FC236}">
                <a16:creationId xmlns:a16="http://schemas.microsoft.com/office/drawing/2014/main" id="{57F443B2-9CD1-490D-801E-CB97C91C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84" y="4743494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2CE8B2-A408-48F9-9400-FB6BA0268F62}"/>
              </a:ext>
            </a:extLst>
          </p:cNvPr>
          <p:cNvCxnSpPr>
            <a:cxnSpLocks/>
          </p:cNvCxnSpPr>
          <p:nvPr/>
        </p:nvCxnSpPr>
        <p:spPr>
          <a:xfrm>
            <a:off x="6077580" y="4086347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77910A-76EB-491B-9E41-13755DE05F5F}"/>
              </a:ext>
            </a:extLst>
          </p:cNvPr>
          <p:cNvSpPr txBox="1"/>
          <p:nvPr/>
        </p:nvSpPr>
        <p:spPr>
          <a:xfrm>
            <a:off x="6096950" y="1941101"/>
            <a:ext cx="3501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highlight>
                  <a:srgbClr val="FFFF00"/>
                </a:highlight>
              </a:rPr>
              <a:t>@</a:t>
            </a:r>
            <a:r>
              <a:rPr lang="en-IN" sz="1000" b="1" dirty="0" err="1">
                <a:highlight>
                  <a:srgbClr val="FFFF00"/>
                </a:highlight>
              </a:rPr>
              <a:t>RequestParam</a:t>
            </a:r>
            <a:r>
              <a:rPr lang="en-IN" sz="1000" b="1" dirty="0">
                <a:highlight>
                  <a:srgbClr val="FFFF00"/>
                </a:highlight>
              </a:rPr>
              <a:t> </a:t>
            </a:r>
            <a:r>
              <a:rPr lang="en-IN" sz="10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sz="1000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1000" b="1" dirty="0" err="1">
                <a:highlight>
                  <a:srgbClr val="FFFF00"/>
                </a:highlight>
                <a:sym typeface="Wingdings" panose="05000000000000000000" pitchFamily="2" charset="2"/>
              </a:rPr>
              <a:t>userEmail</a:t>
            </a:r>
            <a:endParaRPr lang="en-IN" sz="1000" b="1" dirty="0">
              <a:highlight>
                <a:srgbClr val="FFFF00"/>
              </a:highligh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0ECB4F-4626-4327-A152-F888B3B4DF32}"/>
              </a:ext>
            </a:extLst>
          </p:cNvPr>
          <p:cNvCxnSpPr>
            <a:cxnSpLocks/>
          </p:cNvCxnSpPr>
          <p:nvPr/>
        </p:nvCxnSpPr>
        <p:spPr>
          <a:xfrm>
            <a:off x="6067420" y="5457367"/>
            <a:ext cx="0" cy="44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0E1A28B0-F5B3-48BC-8DF9-C47D11835F63}"/>
              </a:ext>
            </a:extLst>
          </p:cNvPr>
          <p:cNvSpPr/>
          <p:nvPr/>
        </p:nvSpPr>
        <p:spPr>
          <a:xfrm>
            <a:off x="5432264" y="5933440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AFA71C-6C89-49C4-B8CD-E989A4A2FB25}"/>
              </a:ext>
            </a:extLst>
          </p:cNvPr>
          <p:cNvCxnSpPr>
            <a:stCxn id="35" idx="1"/>
          </p:cNvCxnSpPr>
          <p:nvPr/>
        </p:nvCxnSpPr>
        <p:spPr>
          <a:xfrm flipH="1">
            <a:off x="4901013" y="6408955"/>
            <a:ext cx="531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F3F0CB-9A7E-4A28-AF2D-98053D4349C6}"/>
              </a:ext>
            </a:extLst>
          </p:cNvPr>
          <p:cNvSpPr txBox="1"/>
          <p:nvPr/>
        </p:nvSpPr>
        <p:spPr>
          <a:xfrm>
            <a:off x="5119637" y="6067104"/>
            <a:ext cx="26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E4A710-3922-4687-9A76-2CF6FE097786}"/>
              </a:ext>
            </a:extLst>
          </p:cNvPr>
          <p:cNvCxnSpPr>
            <a:stCxn id="35" idx="2"/>
          </p:cNvCxnSpPr>
          <p:nvPr/>
        </p:nvCxnSpPr>
        <p:spPr>
          <a:xfrm flipH="1">
            <a:off x="6067419" y="6884470"/>
            <a:ext cx="1" cy="70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784D393-DDD6-4EE7-9CB3-9D064893FC27}"/>
              </a:ext>
            </a:extLst>
          </p:cNvPr>
          <p:cNvSpPr/>
          <p:nvPr/>
        </p:nvSpPr>
        <p:spPr>
          <a:xfrm>
            <a:off x="4435839" y="7615498"/>
            <a:ext cx="3261347" cy="3899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Call a method to generate Master Sheet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08632-521D-4D11-B445-F6BBAEC09B3C}"/>
              </a:ext>
            </a:extLst>
          </p:cNvPr>
          <p:cNvSpPr txBox="1"/>
          <p:nvPr/>
        </p:nvSpPr>
        <p:spPr>
          <a:xfrm>
            <a:off x="6158557" y="6928713"/>
            <a:ext cx="26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AA72E0-1B41-41EC-8D20-20E660516683}"/>
              </a:ext>
            </a:extLst>
          </p:cNvPr>
          <p:cNvSpPr/>
          <p:nvPr/>
        </p:nvSpPr>
        <p:spPr>
          <a:xfrm>
            <a:off x="4283996" y="8747867"/>
            <a:ext cx="3518727" cy="6190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relevant details from database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BF11F-8272-4164-AD67-B996FB074ADC}"/>
              </a:ext>
            </a:extLst>
          </p:cNvPr>
          <p:cNvCxnSpPr/>
          <p:nvPr/>
        </p:nvCxnSpPr>
        <p:spPr>
          <a:xfrm flipH="1">
            <a:off x="6043360" y="8004767"/>
            <a:ext cx="1" cy="70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database icon">
            <a:extLst>
              <a:ext uri="{FF2B5EF4-FFF2-40B4-BE49-F238E27FC236}">
                <a16:creationId xmlns:a16="http://schemas.microsoft.com/office/drawing/2014/main" id="{DE266EA4-1BFF-4363-9467-07EDE023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54" y="10113536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0CEE7D-EDAB-4522-8F32-72B9DB2721D4}"/>
              </a:ext>
            </a:extLst>
          </p:cNvPr>
          <p:cNvCxnSpPr/>
          <p:nvPr/>
        </p:nvCxnSpPr>
        <p:spPr>
          <a:xfrm flipH="1">
            <a:off x="6043359" y="9366887"/>
            <a:ext cx="1" cy="70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0D044-7FAA-4B53-9A13-57E3C0AE823B}"/>
              </a:ext>
            </a:extLst>
          </p:cNvPr>
          <p:cNvCxnSpPr/>
          <p:nvPr/>
        </p:nvCxnSpPr>
        <p:spPr>
          <a:xfrm flipV="1">
            <a:off x="6253946" y="9367531"/>
            <a:ext cx="0" cy="70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026950-7953-4573-B0A6-5B9A6D488F57}"/>
              </a:ext>
            </a:extLst>
          </p:cNvPr>
          <p:cNvCxnSpPr>
            <a:stCxn id="43" idx="3"/>
          </p:cNvCxnSpPr>
          <p:nvPr/>
        </p:nvCxnSpPr>
        <p:spPr>
          <a:xfrm>
            <a:off x="7802723" y="9057377"/>
            <a:ext cx="1231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61E95D7-1379-4E54-8390-84AB51D2B7BD}"/>
              </a:ext>
            </a:extLst>
          </p:cNvPr>
          <p:cNvSpPr/>
          <p:nvPr/>
        </p:nvSpPr>
        <p:spPr>
          <a:xfrm>
            <a:off x="9124220" y="8747867"/>
            <a:ext cx="3518727" cy="6190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Jasper Reports Method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D5821A-76CF-45DA-A27C-69DE76E35B42}"/>
              </a:ext>
            </a:extLst>
          </p:cNvPr>
          <p:cNvCxnSpPr/>
          <p:nvPr/>
        </p:nvCxnSpPr>
        <p:spPr>
          <a:xfrm flipH="1">
            <a:off x="10993311" y="9366887"/>
            <a:ext cx="1" cy="70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D44C936C-D485-4AD9-A096-566C3EDB69B3}"/>
              </a:ext>
            </a:extLst>
          </p:cNvPr>
          <p:cNvSpPr/>
          <p:nvPr/>
        </p:nvSpPr>
        <p:spPr>
          <a:xfrm>
            <a:off x="10259269" y="10113536"/>
            <a:ext cx="1468084" cy="9907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Report Generated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927B40-86BF-4121-AADE-9BB3D42FA08B}"/>
              </a:ext>
            </a:extLst>
          </p:cNvPr>
          <p:cNvCxnSpPr/>
          <p:nvPr/>
        </p:nvCxnSpPr>
        <p:spPr>
          <a:xfrm flipH="1">
            <a:off x="10993310" y="11104267"/>
            <a:ext cx="1" cy="70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9CE725-6073-4160-BBF3-6275B7488695}"/>
              </a:ext>
            </a:extLst>
          </p:cNvPr>
          <p:cNvCxnSpPr/>
          <p:nvPr/>
        </p:nvCxnSpPr>
        <p:spPr>
          <a:xfrm flipH="1">
            <a:off x="9728018" y="10606896"/>
            <a:ext cx="531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2A3A3F-339A-491E-8BD2-62F3DB4976D9}"/>
              </a:ext>
            </a:extLst>
          </p:cNvPr>
          <p:cNvSpPr txBox="1"/>
          <p:nvPr/>
        </p:nvSpPr>
        <p:spPr>
          <a:xfrm>
            <a:off x="9900920" y="10237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59ED8A-FE8A-445A-A4CB-A59CEBEFDF4B}"/>
              </a:ext>
            </a:extLst>
          </p:cNvPr>
          <p:cNvSpPr txBox="1"/>
          <p:nvPr/>
        </p:nvSpPr>
        <p:spPr>
          <a:xfrm>
            <a:off x="10946886" y="1118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8A32E8-F4EB-45E5-8EEB-EABB3AA1B593}"/>
              </a:ext>
            </a:extLst>
          </p:cNvPr>
          <p:cNvSpPr txBox="1"/>
          <p:nvPr/>
        </p:nvSpPr>
        <p:spPr>
          <a:xfrm>
            <a:off x="7030157" y="10437619"/>
            <a:ext cx="2605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“Sheet cannot be generated”</a:t>
            </a:r>
            <a:endParaRPr lang="en-IN" sz="1600" i="1" dirty="0">
              <a:solidFill>
                <a:srgbClr val="FF0000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9A248D7-27E4-45C3-B887-76036D1E06E9}"/>
              </a:ext>
            </a:extLst>
          </p:cNvPr>
          <p:cNvSpPr/>
          <p:nvPr/>
        </p:nvSpPr>
        <p:spPr>
          <a:xfrm>
            <a:off x="9314280" y="11849162"/>
            <a:ext cx="3358060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IN" sz="1400" dirty="0">
                <a:solidFill>
                  <a:schemeClr val="bg1"/>
                </a:solidFill>
              </a:rPr>
              <a:t>all method to save sheet at temp location</a:t>
            </a:r>
            <a:endParaRPr lang="en-IN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05CDFA-8FC4-412E-AD17-AA105455E26A}"/>
              </a:ext>
            </a:extLst>
          </p:cNvPr>
          <p:cNvCxnSpPr/>
          <p:nvPr/>
        </p:nvCxnSpPr>
        <p:spPr>
          <a:xfrm flipH="1">
            <a:off x="10993309" y="12218494"/>
            <a:ext cx="1" cy="70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2355B44-9CD6-4E96-A766-720F67FB49F7}"/>
              </a:ext>
            </a:extLst>
          </p:cNvPr>
          <p:cNvSpPr/>
          <p:nvPr/>
        </p:nvSpPr>
        <p:spPr>
          <a:xfrm>
            <a:off x="9233945" y="12939664"/>
            <a:ext cx="356765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.xlsx file at user’s system</a:t>
            </a:r>
            <a:endParaRPr lang="en-IN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A5E7D2-199A-4593-B9DA-C768A23A69C2}"/>
              </a:ext>
            </a:extLst>
          </p:cNvPr>
          <p:cNvCxnSpPr>
            <a:stCxn id="62" idx="1"/>
          </p:cNvCxnSpPr>
          <p:nvPr/>
        </p:nvCxnSpPr>
        <p:spPr>
          <a:xfrm flipH="1" flipV="1">
            <a:off x="8341360" y="13106400"/>
            <a:ext cx="892585" cy="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3286B03-BF6E-45DA-873A-4DEB679FDC69}"/>
              </a:ext>
            </a:extLst>
          </p:cNvPr>
          <p:cNvSpPr txBox="1"/>
          <p:nvPr/>
        </p:nvSpPr>
        <p:spPr>
          <a:xfrm>
            <a:off x="2405188" y="6206212"/>
            <a:ext cx="2432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Batch cannot be generated</a:t>
            </a:r>
            <a:endParaRPr lang="en-IN" sz="1600" i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BF3C5A-1052-4B9F-B79B-BD67C00F5FF5}"/>
              </a:ext>
            </a:extLst>
          </p:cNvPr>
          <p:cNvSpPr txBox="1"/>
          <p:nvPr/>
        </p:nvSpPr>
        <p:spPr>
          <a:xfrm>
            <a:off x="5920306" y="12927016"/>
            <a:ext cx="2547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</a:rPr>
              <a:t>Batch Generate Successfully </a:t>
            </a:r>
            <a:endParaRPr lang="en-IN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AA2A95-CC7F-41DF-B220-A917321B413C}"/>
              </a:ext>
            </a:extLst>
          </p:cNvPr>
          <p:cNvSpPr/>
          <p:nvPr/>
        </p:nvSpPr>
        <p:spPr>
          <a:xfrm>
            <a:off x="4811563" y="417816"/>
            <a:ext cx="2686515" cy="3976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14" dirty="0">
                <a:solidFill>
                  <a:sysClr val="windowText" lastClr="000000"/>
                </a:solidFill>
              </a:rPr>
              <a:t>User lands on the Data Import Page</a:t>
            </a:r>
            <a:endParaRPr lang="en-IN" sz="1114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168401-6861-4764-AAC9-59C281B6F8F8}"/>
              </a:ext>
            </a:extLst>
          </p:cNvPr>
          <p:cNvCxnSpPr>
            <a:cxnSpLocks/>
          </p:cNvCxnSpPr>
          <p:nvPr/>
        </p:nvCxnSpPr>
        <p:spPr>
          <a:xfrm>
            <a:off x="6098453" y="815492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A4F2A5-6B3B-42A3-8B58-DFB0F8448E62}"/>
              </a:ext>
            </a:extLst>
          </p:cNvPr>
          <p:cNvSpPr/>
          <p:nvPr/>
        </p:nvSpPr>
        <p:spPr>
          <a:xfrm>
            <a:off x="1471251" y="1565532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/</a:t>
            </a:r>
            <a:r>
              <a:rPr lang="en-IN" sz="1400" dirty="0" err="1"/>
              <a:t>getTotalTargets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3E9018-564A-41DB-B3D7-899187378A2C}"/>
              </a:ext>
            </a:extLst>
          </p:cNvPr>
          <p:cNvSpPr/>
          <p:nvPr/>
        </p:nvSpPr>
        <p:spPr>
          <a:xfrm>
            <a:off x="4265588" y="1560006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/</a:t>
            </a:r>
            <a:r>
              <a:rPr lang="en-IN" sz="1400" dirty="0" err="1"/>
              <a:t>getTargetAchieved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2AE967-24E4-4B8D-A30D-E4890C694D1A}"/>
              </a:ext>
            </a:extLst>
          </p:cNvPr>
          <p:cNvSpPr/>
          <p:nvPr/>
        </p:nvSpPr>
        <p:spPr>
          <a:xfrm>
            <a:off x="7059926" y="1560006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/</a:t>
            </a:r>
            <a:r>
              <a:rPr lang="en-IN" sz="1400" dirty="0" err="1"/>
              <a:t>getRemainingTargets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07142D-E93F-4799-8122-7AA083376F33}"/>
              </a:ext>
            </a:extLst>
          </p:cNvPr>
          <p:cNvSpPr/>
          <p:nvPr/>
        </p:nvSpPr>
        <p:spPr>
          <a:xfrm>
            <a:off x="9791399" y="1560006"/>
            <a:ext cx="2540212" cy="2974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/</a:t>
            </a:r>
            <a:r>
              <a:rPr lang="en-IN" sz="1400" dirty="0" err="1"/>
              <a:t>getFinancialYear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178937-83E1-4C23-A206-F46E5BDC375A}"/>
              </a:ext>
            </a:extLst>
          </p:cNvPr>
          <p:cNvSpPr/>
          <p:nvPr/>
        </p:nvSpPr>
        <p:spPr>
          <a:xfrm>
            <a:off x="1116419" y="1434512"/>
            <a:ext cx="11490958" cy="61902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736A-CC07-44CE-BFE8-3479FA4F2AF2}"/>
              </a:ext>
            </a:extLst>
          </p:cNvPr>
          <p:cNvSpPr/>
          <p:nvPr/>
        </p:nvSpPr>
        <p:spPr>
          <a:xfrm>
            <a:off x="1228534" y="1118102"/>
            <a:ext cx="3025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highlight>
                  <a:srgbClr val="FFFF00"/>
                </a:highlight>
                <a:sym typeface="Wingdings" panose="05000000000000000000" pitchFamily="2" charset="2"/>
              </a:rPr>
              <a:t>Back-End Controllers</a:t>
            </a:r>
            <a:endParaRPr lang="en-IN" sz="1200" b="1" dirty="0">
              <a:highlight>
                <a:srgbClr val="FFFF0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080BAC-13F1-4145-94DB-36EF84DB3190}"/>
              </a:ext>
            </a:extLst>
          </p:cNvPr>
          <p:cNvCxnSpPr>
            <a:cxnSpLocks/>
          </p:cNvCxnSpPr>
          <p:nvPr/>
        </p:nvCxnSpPr>
        <p:spPr>
          <a:xfrm>
            <a:off x="6098453" y="2053532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Image result for database icon">
            <a:extLst>
              <a:ext uri="{FF2B5EF4-FFF2-40B4-BE49-F238E27FC236}">
                <a16:creationId xmlns:a16="http://schemas.microsoft.com/office/drawing/2014/main" id="{2E11CF5E-F8F3-4CD9-A8E3-22ADA0FA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00" y="3602495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C5983F-A2A0-4AAF-B961-8F95BCFE9753}"/>
              </a:ext>
            </a:extLst>
          </p:cNvPr>
          <p:cNvSpPr/>
          <p:nvPr/>
        </p:nvSpPr>
        <p:spPr>
          <a:xfrm>
            <a:off x="4371146" y="2672552"/>
            <a:ext cx="3622229" cy="2235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/>
              <a:t>Call methods to get the following details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B13D6B-2080-43F8-ADDE-5AC2EA7222B1}"/>
              </a:ext>
            </a:extLst>
          </p:cNvPr>
          <p:cNvCxnSpPr>
            <a:cxnSpLocks/>
          </p:cNvCxnSpPr>
          <p:nvPr/>
        </p:nvCxnSpPr>
        <p:spPr>
          <a:xfrm>
            <a:off x="6085666" y="2896055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F073FE-9CB1-4748-9D68-BDEDBF76B04D}"/>
              </a:ext>
            </a:extLst>
          </p:cNvPr>
          <p:cNvSpPr/>
          <p:nvPr/>
        </p:nvSpPr>
        <p:spPr>
          <a:xfrm>
            <a:off x="6085666" y="3066366"/>
            <a:ext cx="3025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1" dirty="0">
                <a:highlight>
                  <a:srgbClr val="FFFF00"/>
                </a:highlight>
                <a:sym typeface="Wingdings" panose="05000000000000000000" pitchFamily="2" charset="2"/>
              </a:rPr>
              <a:t>Parameter  </a:t>
            </a:r>
            <a:r>
              <a:rPr lang="en-IN" sz="1200" b="1" i="1" dirty="0" err="1">
                <a:highlight>
                  <a:srgbClr val="FFFF00"/>
                </a:highlight>
                <a:sym typeface="Wingdings" panose="05000000000000000000" pitchFamily="2" charset="2"/>
              </a:rPr>
              <a:t>userEmail</a:t>
            </a:r>
            <a:r>
              <a:rPr lang="en-IN" sz="1200" b="1" i="1" dirty="0">
                <a:highlight>
                  <a:srgbClr val="FFFF00"/>
                </a:highlight>
                <a:sym typeface="Wingdings" panose="05000000000000000000" pitchFamily="2" charset="2"/>
              </a:rPr>
              <a:t> (from session)</a:t>
            </a:r>
            <a:endParaRPr lang="en-IN" sz="1200" b="1" i="1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CEB784-E161-4336-83E4-A2C7BAE0799B}"/>
              </a:ext>
            </a:extLst>
          </p:cNvPr>
          <p:cNvCxnSpPr>
            <a:cxnSpLocks/>
          </p:cNvCxnSpPr>
          <p:nvPr/>
        </p:nvCxnSpPr>
        <p:spPr>
          <a:xfrm>
            <a:off x="6063140" y="4300651"/>
            <a:ext cx="0" cy="47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F5C3E-E594-4531-8CF9-F7BB26B54A86}"/>
              </a:ext>
            </a:extLst>
          </p:cNvPr>
          <p:cNvSpPr txBox="1"/>
          <p:nvPr/>
        </p:nvSpPr>
        <p:spPr>
          <a:xfrm>
            <a:off x="5275260" y="4857279"/>
            <a:ext cx="37685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Total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Target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Remaining Target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D910749-4CCD-464C-B8E2-567BCE1F2CD1}"/>
              </a:ext>
            </a:extLst>
          </p:cNvPr>
          <p:cNvSpPr/>
          <p:nvPr/>
        </p:nvSpPr>
        <p:spPr>
          <a:xfrm>
            <a:off x="7598489" y="4773168"/>
            <a:ext cx="996843" cy="1368552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151B7-73F1-4A48-A201-6BA468252740}"/>
              </a:ext>
            </a:extLst>
          </p:cNvPr>
          <p:cNvSpPr txBox="1"/>
          <p:nvPr/>
        </p:nvSpPr>
        <p:spPr>
          <a:xfrm>
            <a:off x="8823960" y="5303554"/>
            <a:ext cx="361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Map these details to Front - End</a:t>
            </a:r>
            <a:endParaRPr lang="en-IN" sz="1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6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56050-075E-4330-8234-4B0C0458D377}"/>
              </a:ext>
            </a:extLst>
          </p:cNvPr>
          <p:cNvSpPr/>
          <p:nvPr/>
        </p:nvSpPr>
        <p:spPr>
          <a:xfrm>
            <a:off x="4811563" y="417816"/>
            <a:ext cx="2686515" cy="3976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574" tIns="46287" rIns="92574" bIns="46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User selects the Batch Id</a:t>
            </a:r>
            <a:endParaRPr lang="en-I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154DB0-A649-4DB6-B0BA-A4681132440E}"/>
              </a:ext>
            </a:extLst>
          </p:cNvPr>
          <p:cNvCxnSpPr>
            <a:cxnSpLocks/>
          </p:cNvCxnSpPr>
          <p:nvPr/>
        </p:nvCxnSpPr>
        <p:spPr>
          <a:xfrm>
            <a:off x="6098453" y="815492"/>
            <a:ext cx="0" cy="6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04A4ACCD-7858-4817-ACDC-0797581EA52A}"/>
              </a:ext>
            </a:extLst>
          </p:cNvPr>
          <p:cNvSpPr/>
          <p:nvPr/>
        </p:nvSpPr>
        <p:spPr>
          <a:xfrm>
            <a:off x="5463297" y="1434512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Details Present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7A2EA-65D4-4EA3-9359-E027553087BF}"/>
              </a:ext>
            </a:extLst>
          </p:cNvPr>
          <p:cNvCxnSpPr>
            <a:stCxn id="8" idx="1"/>
          </p:cNvCxnSpPr>
          <p:nvPr/>
        </p:nvCxnSpPr>
        <p:spPr>
          <a:xfrm flipH="1">
            <a:off x="4673600" y="1910027"/>
            <a:ext cx="789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636701-1611-456C-A6E8-B9A393F10AE8}"/>
              </a:ext>
            </a:extLst>
          </p:cNvPr>
          <p:cNvSpPr/>
          <p:nvPr/>
        </p:nvSpPr>
        <p:spPr>
          <a:xfrm>
            <a:off x="1564640" y="1747519"/>
            <a:ext cx="3108960" cy="38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Method to get existing details</a:t>
            </a:r>
            <a:endParaRPr lang="en-IN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00E0F-8DC3-4429-9023-3210FDAB6817}"/>
              </a:ext>
            </a:extLst>
          </p:cNvPr>
          <p:cNvCxnSpPr>
            <a:cxnSpLocks/>
          </p:cNvCxnSpPr>
          <p:nvPr/>
        </p:nvCxnSpPr>
        <p:spPr>
          <a:xfrm>
            <a:off x="6733608" y="1910027"/>
            <a:ext cx="845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296A96-D04F-4E65-B494-BA5D8CE6F744}"/>
              </a:ext>
            </a:extLst>
          </p:cNvPr>
          <p:cNvSpPr/>
          <p:nvPr/>
        </p:nvSpPr>
        <p:spPr>
          <a:xfrm>
            <a:off x="7579360" y="1719553"/>
            <a:ext cx="3108960" cy="38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Method to enter new details</a:t>
            </a:r>
            <a:endParaRPr lang="en-IN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0D2144-59A3-4EDB-B4C0-DDB65810CB08}"/>
              </a:ext>
            </a:extLst>
          </p:cNvPr>
          <p:cNvCxnSpPr>
            <a:stCxn id="11" idx="2"/>
          </p:cNvCxnSpPr>
          <p:nvPr/>
        </p:nvCxnSpPr>
        <p:spPr>
          <a:xfrm>
            <a:off x="3119120" y="2128466"/>
            <a:ext cx="0" cy="8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mage result for database icon">
            <a:extLst>
              <a:ext uri="{FF2B5EF4-FFF2-40B4-BE49-F238E27FC236}">
                <a16:creationId xmlns:a16="http://schemas.microsoft.com/office/drawing/2014/main" id="{83BE4C87-2E5A-44DD-A7FB-B86EEDE7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54" y="3007360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DBB379-EEF3-484C-84DA-B849D393BC98}"/>
              </a:ext>
            </a:extLst>
          </p:cNvPr>
          <p:cNvCxnSpPr>
            <a:cxnSpLocks/>
          </p:cNvCxnSpPr>
          <p:nvPr/>
        </p:nvCxnSpPr>
        <p:spPr>
          <a:xfrm>
            <a:off x="3119120" y="3701452"/>
            <a:ext cx="0" cy="514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2EF613-8F92-41FA-8458-467EB7F038C5}"/>
              </a:ext>
            </a:extLst>
          </p:cNvPr>
          <p:cNvSpPr txBox="1"/>
          <p:nvPr/>
        </p:nvSpPr>
        <p:spPr>
          <a:xfrm flipH="1">
            <a:off x="1163543" y="4251654"/>
            <a:ext cx="42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Populate Existing Details on Front - 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7B38F2-3C6E-439A-8F1E-784A452F7D16}"/>
              </a:ext>
            </a:extLst>
          </p:cNvPr>
          <p:cNvCxnSpPr/>
          <p:nvPr/>
        </p:nvCxnSpPr>
        <p:spPr>
          <a:xfrm>
            <a:off x="9154160" y="2100500"/>
            <a:ext cx="0" cy="8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0CD80-FA91-46DC-9280-13303E20C63A}"/>
              </a:ext>
            </a:extLst>
          </p:cNvPr>
          <p:cNvSpPr txBox="1"/>
          <p:nvPr/>
        </p:nvSpPr>
        <p:spPr>
          <a:xfrm>
            <a:off x="5161611" y="1534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F7304-61E8-47E7-8B2F-8140B0DC8188}"/>
              </a:ext>
            </a:extLst>
          </p:cNvPr>
          <p:cNvSpPr txBox="1"/>
          <p:nvPr/>
        </p:nvSpPr>
        <p:spPr>
          <a:xfrm>
            <a:off x="7017776" y="1534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9B069F-3234-42DF-8426-2527BB417E82}"/>
              </a:ext>
            </a:extLst>
          </p:cNvPr>
          <p:cNvSpPr/>
          <p:nvPr/>
        </p:nvSpPr>
        <p:spPr>
          <a:xfrm>
            <a:off x="7599680" y="2979394"/>
            <a:ext cx="3108960" cy="38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method to enter center details</a:t>
            </a:r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E3D509-60BA-48E4-95EC-981C56DC8959}"/>
              </a:ext>
            </a:extLst>
          </p:cNvPr>
          <p:cNvCxnSpPr/>
          <p:nvPr/>
        </p:nvCxnSpPr>
        <p:spPr>
          <a:xfrm>
            <a:off x="9154160" y="3353392"/>
            <a:ext cx="0" cy="8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A3BADB-5A26-41AA-B7C5-F4B328388A3D}"/>
              </a:ext>
            </a:extLst>
          </p:cNvPr>
          <p:cNvSpPr/>
          <p:nvPr/>
        </p:nvSpPr>
        <p:spPr>
          <a:xfrm>
            <a:off x="9120891" y="3562952"/>
            <a:ext cx="3839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1" dirty="0">
                <a:highlight>
                  <a:srgbClr val="FFFF00"/>
                </a:highlight>
                <a:sym typeface="Wingdings" panose="05000000000000000000" pitchFamily="2" charset="2"/>
              </a:rPr>
              <a:t>@</a:t>
            </a:r>
            <a:r>
              <a:rPr lang="en-IN" sz="1200" b="1" i="1" dirty="0" err="1">
                <a:highlight>
                  <a:srgbClr val="FFFF00"/>
                </a:highlight>
                <a:sym typeface="Wingdings" panose="05000000000000000000" pitchFamily="2" charset="2"/>
              </a:rPr>
              <a:t>RequestParam</a:t>
            </a:r>
            <a:r>
              <a:rPr lang="en-IN" sz="1200" b="1" i="1" dirty="0">
                <a:highlight>
                  <a:srgbClr val="FFFF00"/>
                </a:highlight>
                <a:sym typeface="Wingdings" panose="05000000000000000000" pitchFamily="2" charset="2"/>
              </a:rPr>
              <a:t>  </a:t>
            </a:r>
            <a:r>
              <a:rPr lang="en-IN" sz="1200" b="1" i="1" dirty="0" err="1">
                <a:highlight>
                  <a:srgbClr val="FFFF00"/>
                </a:highlight>
                <a:sym typeface="Wingdings" panose="05000000000000000000" pitchFamily="2" charset="2"/>
              </a:rPr>
              <a:t>centerId</a:t>
            </a:r>
            <a:r>
              <a:rPr lang="en-IN" sz="1200" b="1" i="1" dirty="0">
                <a:highlight>
                  <a:srgbClr val="FFFF00"/>
                </a:highlight>
                <a:sym typeface="Wingdings" panose="05000000000000000000" pitchFamily="2" charset="2"/>
              </a:rPr>
              <a:t>, state, city, municipality</a:t>
            </a:r>
            <a:endParaRPr lang="en-IN" sz="1200" b="1" i="1" dirty="0">
              <a:highlight>
                <a:srgbClr val="FFFF00"/>
              </a:highlight>
            </a:endParaRPr>
          </a:p>
        </p:txBody>
      </p:sp>
      <p:pic>
        <p:nvPicPr>
          <p:cNvPr id="30" name="Picture 2" descr="Image result for database icon">
            <a:extLst>
              <a:ext uri="{FF2B5EF4-FFF2-40B4-BE49-F238E27FC236}">
                <a16:creationId xmlns:a16="http://schemas.microsoft.com/office/drawing/2014/main" id="{14241BC4-DCBB-4CF1-A339-334B071E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94" y="4253620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0FC195-1356-4E3C-BB95-07BA288083A0}"/>
              </a:ext>
            </a:extLst>
          </p:cNvPr>
          <p:cNvCxnSpPr>
            <a:cxnSpLocks/>
          </p:cNvCxnSpPr>
          <p:nvPr/>
        </p:nvCxnSpPr>
        <p:spPr>
          <a:xfrm>
            <a:off x="9133840" y="4961292"/>
            <a:ext cx="0" cy="514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3E83383C-D26C-4DB9-B5E6-8C030AB970D6}"/>
              </a:ext>
            </a:extLst>
          </p:cNvPr>
          <p:cNvSpPr/>
          <p:nvPr/>
        </p:nvSpPr>
        <p:spPr>
          <a:xfrm>
            <a:off x="8498684" y="5476240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Details Stored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3F5A8-52D7-428C-A6B0-CC73607FBC85}"/>
              </a:ext>
            </a:extLst>
          </p:cNvPr>
          <p:cNvCxnSpPr>
            <a:cxnSpLocks/>
          </p:cNvCxnSpPr>
          <p:nvPr/>
        </p:nvCxnSpPr>
        <p:spPr>
          <a:xfrm flipH="1">
            <a:off x="7863840" y="5953707"/>
            <a:ext cx="627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436873-7F91-4B71-8728-BB141990B539}"/>
              </a:ext>
            </a:extLst>
          </p:cNvPr>
          <p:cNvSpPr txBox="1"/>
          <p:nvPr/>
        </p:nvSpPr>
        <p:spPr>
          <a:xfrm>
            <a:off x="8189291" y="5578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F9C2DA-7C3F-4AC1-AE06-1E1D0EB31E3D}"/>
              </a:ext>
            </a:extLst>
          </p:cNvPr>
          <p:cNvCxnSpPr>
            <a:cxnSpLocks/>
          </p:cNvCxnSpPr>
          <p:nvPr/>
        </p:nvCxnSpPr>
        <p:spPr>
          <a:xfrm>
            <a:off x="9120891" y="6427270"/>
            <a:ext cx="0" cy="75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179025-4243-47E0-B8CB-DED91DAA712D}"/>
              </a:ext>
            </a:extLst>
          </p:cNvPr>
          <p:cNvSpPr txBox="1"/>
          <p:nvPr/>
        </p:nvSpPr>
        <p:spPr>
          <a:xfrm>
            <a:off x="9120891" y="6545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2CE47-5A40-4B16-B7DF-22AA00949569}"/>
              </a:ext>
            </a:extLst>
          </p:cNvPr>
          <p:cNvSpPr txBox="1"/>
          <p:nvPr/>
        </p:nvSpPr>
        <p:spPr>
          <a:xfrm>
            <a:off x="5312454" y="5778622"/>
            <a:ext cx="2638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rgbClr val="FF0000"/>
                </a:solidFill>
              </a:rPr>
              <a:t>Cannot Submit Centre Details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2FC82C-0364-4B47-A545-C5238C2FC0C7}"/>
              </a:ext>
            </a:extLst>
          </p:cNvPr>
          <p:cNvSpPr txBox="1"/>
          <p:nvPr/>
        </p:nvSpPr>
        <p:spPr>
          <a:xfrm>
            <a:off x="7450468" y="7163655"/>
            <a:ext cx="3944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rgbClr val="00B050"/>
                </a:solidFill>
              </a:rPr>
              <a:t>Centre details submitted successfully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AD023A-77FC-4F4B-B2E4-7B99D2CDBC6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16560" y="1937992"/>
            <a:ext cx="11480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8A0FB2-D7D5-41EC-B531-1C2ECC44D700}"/>
              </a:ext>
            </a:extLst>
          </p:cNvPr>
          <p:cNvCxnSpPr/>
          <p:nvPr/>
        </p:nvCxnSpPr>
        <p:spPr>
          <a:xfrm>
            <a:off x="416560" y="1937992"/>
            <a:ext cx="0" cy="412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199F51-FFAB-44AD-AA7B-CCF87F95FC74}"/>
              </a:ext>
            </a:extLst>
          </p:cNvPr>
          <p:cNvCxnSpPr/>
          <p:nvPr/>
        </p:nvCxnSpPr>
        <p:spPr>
          <a:xfrm>
            <a:off x="414020" y="6065520"/>
            <a:ext cx="746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23548-9CE4-42A6-997B-165BE1791B0B}"/>
              </a:ext>
            </a:extLst>
          </p:cNvPr>
          <p:cNvSpPr/>
          <p:nvPr/>
        </p:nvSpPr>
        <p:spPr>
          <a:xfrm>
            <a:off x="1161003" y="5892038"/>
            <a:ext cx="3108960" cy="380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method to read excel sheet</a:t>
            </a:r>
            <a:endParaRPr lang="en-IN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589D33-2CC6-4D07-9E3C-9FD1321BD463}"/>
              </a:ext>
            </a:extLst>
          </p:cNvPr>
          <p:cNvCxnSpPr/>
          <p:nvPr/>
        </p:nvCxnSpPr>
        <p:spPr>
          <a:xfrm>
            <a:off x="2529840" y="6272985"/>
            <a:ext cx="0" cy="767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0C2E6F81-6091-4990-B143-C8681E446A98}"/>
              </a:ext>
            </a:extLst>
          </p:cNvPr>
          <p:cNvSpPr/>
          <p:nvPr/>
        </p:nvSpPr>
        <p:spPr>
          <a:xfrm>
            <a:off x="1894684" y="7058362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Batch ID in sheet matches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EEF312-4BD0-4B58-ADBD-AEDD15B538B9}"/>
              </a:ext>
            </a:extLst>
          </p:cNvPr>
          <p:cNvCxnSpPr>
            <a:cxnSpLocks/>
          </p:cNvCxnSpPr>
          <p:nvPr/>
        </p:nvCxnSpPr>
        <p:spPr>
          <a:xfrm>
            <a:off x="3164995" y="7533877"/>
            <a:ext cx="431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D786A2-E649-4E70-8008-F3EBB22C53F0}"/>
              </a:ext>
            </a:extLst>
          </p:cNvPr>
          <p:cNvCxnSpPr>
            <a:cxnSpLocks/>
          </p:cNvCxnSpPr>
          <p:nvPr/>
        </p:nvCxnSpPr>
        <p:spPr>
          <a:xfrm>
            <a:off x="2527934" y="8009392"/>
            <a:ext cx="0" cy="418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BE0263F-2D18-4C42-9BE4-9FF11B828305}"/>
              </a:ext>
            </a:extLst>
          </p:cNvPr>
          <p:cNvSpPr txBox="1"/>
          <p:nvPr/>
        </p:nvSpPr>
        <p:spPr>
          <a:xfrm>
            <a:off x="3184800" y="7216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59CB50-01EF-49F6-9887-116359C6F6F2}"/>
              </a:ext>
            </a:extLst>
          </p:cNvPr>
          <p:cNvSpPr txBox="1"/>
          <p:nvPr/>
        </p:nvSpPr>
        <p:spPr>
          <a:xfrm>
            <a:off x="2527934" y="7970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66F5F-12A6-4E0E-B775-3634E2611807}"/>
              </a:ext>
            </a:extLst>
          </p:cNvPr>
          <p:cNvSpPr txBox="1"/>
          <p:nvPr/>
        </p:nvSpPr>
        <p:spPr>
          <a:xfrm>
            <a:off x="3547498" y="7388228"/>
            <a:ext cx="495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rgbClr val="FF0000"/>
                </a:solidFill>
              </a:rPr>
              <a:t>Batch Id in sheet does not match the batch id selected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5C9BBB3C-ED71-4E14-B1A0-D26CC94B9B2D}"/>
              </a:ext>
            </a:extLst>
          </p:cNvPr>
          <p:cNvSpPr/>
          <p:nvPr/>
        </p:nvSpPr>
        <p:spPr>
          <a:xfrm>
            <a:off x="1676956" y="8433056"/>
            <a:ext cx="1703861" cy="116309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Maximum 50 candidates in batch ?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5F6929-E5DD-4E90-8172-B4CD14798BCC}"/>
              </a:ext>
            </a:extLst>
          </p:cNvPr>
          <p:cNvCxnSpPr>
            <a:cxnSpLocks/>
          </p:cNvCxnSpPr>
          <p:nvPr/>
        </p:nvCxnSpPr>
        <p:spPr>
          <a:xfrm>
            <a:off x="3380817" y="9014642"/>
            <a:ext cx="431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85860D-23DC-44D3-AC1E-6FD0FD165BF4}"/>
              </a:ext>
            </a:extLst>
          </p:cNvPr>
          <p:cNvSpPr txBox="1"/>
          <p:nvPr/>
        </p:nvSpPr>
        <p:spPr>
          <a:xfrm>
            <a:off x="3400622" y="870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B391E4-75CD-4662-842C-D89BF02C4739}"/>
              </a:ext>
            </a:extLst>
          </p:cNvPr>
          <p:cNvSpPr txBox="1"/>
          <p:nvPr/>
        </p:nvSpPr>
        <p:spPr>
          <a:xfrm>
            <a:off x="3812462" y="8889007"/>
            <a:ext cx="495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Maximum number of candidates can only be 50</a:t>
            </a:r>
            <a:endParaRPr lang="en-IN" sz="1200" i="1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AF817-A003-41A7-85E3-A21CA755DDE4}"/>
              </a:ext>
            </a:extLst>
          </p:cNvPr>
          <p:cNvCxnSpPr>
            <a:cxnSpLocks/>
          </p:cNvCxnSpPr>
          <p:nvPr/>
        </p:nvCxnSpPr>
        <p:spPr>
          <a:xfrm>
            <a:off x="2531108" y="9596151"/>
            <a:ext cx="0" cy="54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369049-894C-4E21-8E17-C07F43A1D781}"/>
              </a:ext>
            </a:extLst>
          </p:cNvPr>
          <p:cNvSpPr txBox="1"/>
          <p:nvPr/>
        </p:nvSpPr>
        <p:spPr>
          <a:xfrm>
            <a:off x="2474594" y="9590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D64EC5E9-0779-42D2-9A00-86AB6F1913F9}"/>
              </a:ext>
            </a:extLst>
          </p:cNvPr>
          <p:cNvSpPr/>
          <p:nvPr/>
        </p:nvSpPr>
        <p:spPr>
          <a:xfrm>
            <a:off x="1676956" y="10152318"/>
            <a:ext cx="1703861" cy="116309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Candidates less than equal to remaining targets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73AEE1-5B80-44EE-81EF-9C45E9F50707}"/>
              </a:ext>
            </a:extLst>
          </p:cNvPr>
          <p:cNvCxnSpPr>
            <a:cxnSpLocks/>
          </p:cNvCxnSpPr>
          <p:nvPr/>
        </p:nvCxnSpPr>
        <p:spPr>
          <a:xfrm>
            <a:off x="3380817" y="10733356"/>
            <a:ext cx="431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699A42-D027-4315-A7D1-F2C7C6053F5A}"/>
              </a:ext>
            </a:extLst>
          </p:cNvPr>
          <p:cNvSpPr txBox="1"/>
          <p:nvPr/>
        </p:nvSpPr>
        <p:spPr>
          <a:xfrm>
            <a:off x="3423194" y="10393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A1C702-4939-44F7-8ACD-B873B251A225}"/>
              </a:ext>
            </a:extLst>
          </p:cNvPr>
          <p:cNvSpPr txBox="1"/>
          <p:nvPr/>
        </p:nvSpPr>
        <p:spPr>
          <a:xfrm>
            <a:off x="3782497" y="10594857"/>
            <a:ext cx="495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Batch cannot be created your remaining targets are less than the batch size</a:t>
            </a:r>
            <a:endParaRPr lang="en-IN" sz="1200" i="1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BF00DA-4FFF-4AAB-A084-8BEA45D5B9A2}"/>
              </a:ext>
            </a:extLst>
          </p:cNvPr>
          <p:cNvCxnSpPr>
            <a:cxnSpLocks/>
          </p:cNvCxnSpPr>
          <p:nvPr/>
        </p:nvCxnSpPr>
        <p:spPr>
          <a:xfrm>
            <a:off x="2527934" y="11315413"/>
            <a:ext cx="0" cy="54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8432B88-6B7F-479D-8601-07A46AD6DFE1}"/>
              </a:ext>
            </a:extLst>
          </p:cNvPr>
          <p:cNvSpPr txBox="1"/>
          <p:nvPr/>
        </p:nvSpPr>
        <p:spPr>
          <a:xfrm>
            <a:off x="2527934" y="11290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9EF6D1C-652D-4047-B77B-9C591F8DC76E}"/>
              </a:ext>
            </a:extLst>
          </p:cNvPr>
          <p:cNvSpPr/>
          <p:nvPr/>
        </p:nvSpPr>
        <p:spPr>
          <a:xfrm>
            <a:off x="433855" y="11911083"/>
            <a:ext cx="4188157" cy="5409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method to store excel sheet details in database</a:t>
            </a:r>
            <a:endParaRPr lang="en-IN" sz="14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AE9EC7-410A-45E4-800B-634328DB2B42}"/>
              </a:ext>
            </a:extLst>
          </p:cNvPr>
          <p:cNvCxnSpPr>
            <a:stCxn id="78" idx="3"/>
          </p:cNvCxnSpPr>
          <p:nvPr/>
        </p:nvCxnSpPr>
        <p:spPr>
          <a:xfrm flipV="1">
            <a:off x="4622012" y="12181576"/>
            <a:ext cx="12530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Image result for database icon">
            <a:extLst>
              <a:ext uri="{FF2B5EF4-FFF2-40B4-BE49-F238E27FC236}">
                <a16:creationId xmlns:a16="http://schemas.microsoft.com/office/drawing/2014/main" id="{C9D5EB3B-597A-48E2-A091-CCE89DCB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20" y="11814210"/>
            <a:ext cx="734732" cy="7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6901DF-0709-41EE-BFA2-418784D72736}"/>
              </a:ext>
            </a:extLst>
          </p:cNvPr>
          <p:cNvCxnSpPr>
            <a:cxnSpLocks/>
          </p:cNvCxnSpPr>
          <p:nvPr/>
        </p:nvCxnSpPr>
        <p:spPr>
          <a:xfrm>
            <a:off x="6586134" y="12181620"/>
            <a:ext cx="476848" cy="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CE769314-83B4-4317-87F1-EE2F3B7B5042}"/>
              </a:ext>
            </a:extLst>
          </p:cNvPr>
          <p:cNvSpPr/>
          <p:nvPr/>
        </p:nvSpPr>
        <p:spPr>
          <a:xfrm>
            <a:off x="7086600" y="11713640"/>
            <a:ext cx="1270311" cy="9510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11" dirty="0">
                <a:solidFill>
                  <a:schemeClr val="tx1"/>
                </a:solidFill>
              </a:rPr>
              <a:t>Details Stored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0C190E-EB4C-4ADD-A70A-C20D62E53499}"/>
              </a:ext>
            </a:extLst>
          </p:cNvPr>
          <p:cNvCxnSpPr>
            <a:cxnSpLocks/>
          </p:cNvCxnSpPr>
          <p:nvPr/>
        </p:nvCxnSpPr>
        <p:spPr>
          <a:xfrm>
            <a:off x="8356911" y="12189155"/>
            <a:ext cx="914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A43DF46-10F6-4B78-ACF8-626E83B1D9C3}"/>
              </a:ext>
            </a:extLst>
          </p:cNvPr>
          <p:cNvSpPr txBox="1"/>
          <p:nvPr/>
        </p:nvSpPr>
        <p:spPr>
          <a:xfrm>
            <a:off x="8461962" y="11876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B7F3009-A4FD-4AFD-BAAC-092FC8B1345B}"/>
              </a:ext>
            </a:extLst>
          </p:cNvPr>
          <p:cNvCxnSpPr>
            <a:cxnSpLocks/>
          </p:cNvCxnSpPr>
          <p:nvPr/>
        </p:nvCxnSpPr>
        <p:spPr>
          <a:xfrm>
            <a:off x="7721755" y="12664670"/>
            <a:ext cx="0" cy="75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B762D59-BBCA-4AB7-AFBC-076681931FAC}"/>
              </a:ext>
            </a:extLst>
          </p:cNvPr>
          <p:cNvSpPr txBox="1"/>
          <p:nvPr/>
        </p:nvSpPr>
        <p:spPr>
          <a:xfrm>
            <a:off x="7712997" y="1272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790170-38F0-47F0-90FC-02013A7DC404}"/>
              </a:ext>
            </a:extLst>
          </p:cNvPr>
          <p:cNvSpPr txBox="1"/>
          <p:nvPr/>
        </p:nvSpPr>
        <p:spPr>
          <a:xfrm>
            <a:off x="6098357" y="13431034"/>
            <a:ext cx="383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“Batch cannot be inserted successfully”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4E368B-DABB-4F34-889C-DA4ECA7B7AC8}"/>
              </a:ext>
            </a:extLst>
          </p:cNvPr>
          <p:cNvSpPr txBox="1"/>
          <p:nvPr/>
        </p:nvSpPr>
        <p:spPr>
          <a:xfrm>
            <a:off x="9271734" y="12004489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“Batch details submitted successfully”</a:t>
            </a:r>
            <a:endParaRPr lang="en-IN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2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942</Words>
  <Application>Microsoft Office PowerPoint</Application>
  <PresentationFormat>Custom</PresentationFormat>
  <Paragraphs>234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360</cp:revision>
  <dcterms:created xsi:type="dcterms:W3CDTF">2018-08-06T07:05:21Z</dcterms:created>
  <dcterms:modified xsi:type="dcterms:W3CDTF">2018-08-07T08:26:16Z</dcterms:modified>
</cp:coreProperties>
</file>