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397" r:id="rId2"/>
    <p:sldId id="396" r:id="rId3"/>
    <p:sldId id="398" r:id="rId4"/>
    <p:sldId id="400" r:id="rId5"/>
    <p:sldId id="399" r:id="rId6"/>
    <p:sldId id="354"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may Sharma" initials="CS" lastIdx="4" clrIdx="0">
    <p:extLst>
      <p:ext uri="{19B8F6BF-5375-455C-9EA6-DF929625EA0E}">
        <p15:presenceInfo xmlns:p15="http://schemas.microsoft.com/office/powerpoint/2012/main" userId="de64cd3c20e0dd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5D5C"/>
    <a:srgbClr val="47B160"/>
    <a:srgbClr val="F1A523"/>
    <a:srgbClr val="3D84B8"/>
    <a:srgbClr val="2F6DA4"/>
    <a:srgbClr val="FB5A3F"/>
    <a:srgbClr val="000000"/>
    <a:srgbClr val="FFC000"/>
    <a:srgbClr val="FF6600"/>
    <a:srgbClr val="715E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5274" autoAdjust="0"/>
  </p:normalViewPr>
  <p:slideViewPr>
    <p:cSldViewPr snapToGrid="0">
      <p:cViewPr varScale="1">
        <p:scale>
          <a:sx n="87" d="100"/>
          <a:sy n="87" d="100"/>
        </p:scale>
        <p:origin x="552" y="67"/>
      </p:cViewPr>
      <p:guideLst/>
    </p:cSldViewPr>
  </p:slideViewPr>
  <p:outlineViewPr>
    <p:cViewPr>
      <p:scale>
        <a:sx n="33" d="100"/>
        <a:sy n="33" d="100"/>
      </p:scale>
      <p:origin x="0" y="-256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0A833A-5FA1-4C53-889C-9C201F6E1CDC}" type="datetimeFigureOut">
              <a:rPr lang="en-US" smtClean="0"/>
              <a:t>8/21/2018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AE7C47-85AB-4366-BF70-BC3C62A411D1}" type="slidenum">
              <a:rPr lang="en-US" smtClean="0"/>
              <a:t>‹#›</a:t>
            </a:fld>
            <a:endParaRPr lang="en-US"/>
          </a:p>
        </p:txBody>
      </p:sp>
    </p:spTree>
    <p:extLst>
      <p:ext uri="{BB962C8B-B14F-4D97-AF65-F5344CB8AC3E}">
        <p14:creationId xmlns:p14="http://schemas.microsoft.com/office/powerpoint/2010/main" val="272519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BCBE4-CDFF-420E-98ED-9E1F3B0AAEDA}"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7F734-ED97-4654-A4BD-E3CBBEAA2869}" type="slidenum">
              <a:rPr lang="en-US" smtClean="0"/>
              <a:t>‹#›</a:t>
            </a:fld>
            <a:endParaRPr lang="en-US"/>
          </a:p>
        </p:txBody>
      </p:sp>
    </p:spTree>
    <p:extLst>
      <p:ext uri="{BB962C8B-B14F-4D97-AF65-F5344CB8AC3E}">
        <p14:creationId xmlns:p14="http://schemas.microsoft.com/office/powerpoint/2010/main" val="4124860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Afternoon everyone, we are happy to announce that the Skill Development Management Application for </a:t>
            </a:r>
            <a:r>
              <a:rPr lang="en-IN" dirty="0" err="1"/>
              <a:t>Safai</a:t>
            </a:r>
            <a:r>
              <a:rPr lang="en-IN" dirty="0"/>
              <a:t> </a:t>
            </a:r>
            <a:r>
              <a:rPr lang="en-IN" dirty="0" err="1"/>
              <a:t>Karamcharis</a:t>
            </a:r>
            <a:r>
              <a:rPr lang="en-IN" dirty="0"/>
              <a:t> is LIVE! All this started with numbers. If we talk about India then we have around 15L + </a:t>
            </a:r>
            <a:r>
              <a:rPr lang="en-IN" dirty="0" err="1"/>
              <a:t>Safai</a:t>
            </a:r>
            <a:r>
              <a:rPr lang="en-IN" dirty="0"/>
              <a:t> </a:t>
            </a:r>
            <a:r>
              <a:rPr lang="en-IN" dirty="0" err="1"/>
              <a:t>Karamcharis</a:t>
            </a:r>
            <a:r>
              <a:rPr lang="en-IN" dirty="0"/>
              <a:t> across the nation. That is when SCGJ and NSKFDC collaborated to uplift the skill capacity of people engaged in waste management activities and trained 5000 candidates in 2017 &amp; 2018 and now with SCGJ training candidates across the country , The need for a digital solution was felt in order to manage, facilitate, conduct the trainings in a better way. We are happy to share that we have been able to deliver this application within the agreed scope.</a:t>
            </a:r>
          </a:p>
        </p:txBody>
      </p:sp>
      <p:sp>
        <p:nvSpPr>
          <p:cNvPr id="4" name="Slide Number Placeholder 3"/>
          <p:cNvSpPr>
            <a:spLocks noGrp="1"/>
          </p:cNvSpPr>
          <p:nvPr>
            <p:ph type="sldNum" sz="quarter" idx="10"/>
          </p:nvPr>
        </p:nvSpPr>
        <p:spPr/>
        <p:txBody>
          <a:bodyPr/>
          <a:lstStyle/>
          <a:p>
            <a:fld id="{E8D7F734-ED97-4654-A4BD-E3CBBEAA2869}" type="slidenum">
              <a:rPr lang="en-US" smtClean="0"/>
              <a:t>1</a:t>
            </a:fld>
            <a:endParaRPr lang="en-US"/>
          </a:p>
        </p:txBody>
      </p:sp>
    </p:spTree>
    <p:extLst>
      <p:ext uri="{BB962C8B-B14F-4D97-AF65-F5344CB8AC3E}">
        <p14:creationId xmlns:p14="http://schemas.microsoft.com/office/powerpoint/2010/main" val="109092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weeks back when we discussed the problem statement with SCGJ then around 10 most important aspects/challenges faced by SCGJ and its Training Partners were discovered and after 8 weeks of business analysis, development and testing along with constant support from SCGJ has resulted into a digital solution which will not only reduce the re-work that the training partner did for each batch but will also improve the efficiency and productivity of SCGJ by about 70%. This application focuses on making the life of a training partner easier by reducing the amount of effort that was put in for each batch which will automatically improve the productivity and efficiency of SCGJ</a:t>
            </a:r>
          </a:p>
        </p:txBody>
      </p:sp>
      <p:sp>
        <p:nvSpPr>
          <p:cNvPr id="4" name="Slide Number Placeholder 3"/>
          <p:cNvSpPr>
            <a:spLocks noGrp="1"/>
          </p:cNvSpPr>
          <p:nvPr>
            <p:ph type="sldNum" sz="quarter" idx="10"/>
          </p:nvPr>
        </p:nvSpPr>
        <p:spPr/>
        <p:txBody>
          <a:bodyPr/>
          <a:lstStyle/>
          <a:p>
            <a:fld id="{E8D7F734-ED97-4654-A4BD-E3CBBEAA2869}" type="slidenum">
              <a:rPr lang="en-US" smtClean="0"/>
              <a:t>2</a:t>
            </a:fld>
            <a:endParaRPr lang="en-US"/>
          </a:p>
        </p:txBody>
      </p:sp>
    </p:spTree>
    <p:extLst>
      <p:ext uri="{BB962C8B-B14F-4D97-AF65-F5344CB8AC3E}">
        <p14:creationId xmlns:p14="http://schemas.microsoft.com/office/powerpoint/2010/main" val="187072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talk about the application side of things then this application has 9 modules with over 67 different functionalities counting to around 2000 development hours and 700 extra hours of testing and bug fixing . This amount of effort was put into developing this application in order to ensure that the application functions as per the requirements and covers most of the aspects of both the stakeholders</a:t>
            </a:r>
          </a:p>
        </p:txBody>
      </p:sp>
      <p:sp>
        <p:nvSpPr>
          <p:cNvPr id="4" name="Slide Number Placeholder 3"/>
          <p:cNvSpPr>
            <a:spLocks noGrp="1"/>
          </p:cNvSpPr>
          <p:nvPr>
            <p:ph type="sldNum" sz="quarter" idx="10"/>
          </p:nvPr>
        </p:nvSpPr>
        <p:spPr/>
        <p:txBody>
          <a:bodyPr/>
          <a:lstStyle/>
          <a:p>
            <a:fld id="{E8D7F734-ED97-4654-A4BD-E3CBBEAA2869}" type="slidenum">
              <a:rPr lang="en-US" smtClean="0"/>
              <a:t>3</a:t>
            </a:fld>
            <a:endParaRPr lang="en-US"/>
          </a:p>
        </p:txBody>
      </p:sp>
    </p:spTree>
    <p:extLst>
      <p:ext uri="{BB962C8B-B14F-4D97-AF65-F5344CB8AC3E}">
        <p14:creationId xmlns:p14="http://schemas.microsoft.com/office/powerpoint/2010/main" val="2489231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Connect these functionalities</a:t>
            </a:r>
          </a:p>
          <a:p>
            <a:r>
              <a:rPr lang="en-IN" dirty="0"/>
              <a:t>Left Slide </a:t>
            </a:r>
            <a:r>
              <a:rPr lang="en-IN" dirty="0">
                <a:sym typeface="Wingdings" panose="05000000000000000000" pitchFamily="2" charset="2"/>
              </a:rPr>
              <a:t> Utility</a:t>
            </a:r>
          </a:p>
          <a:p>
            <a:r>
              <a:rPr lang="en-IN" dirty="0">
                <a:sym typeface="Wingdings" panose="05000000000000000000" pitchFamily="2" charset="2"/>
              </a:rPr>
              <a:t>Right Slide  Efficiency &amp; Authenticity &amp; Standardisation</a:t>
            </a:r>
          </a:p>
          <a:p>
            <a:endParaRPr lang="en-IN" dirty="0"/>
          </a:p>
          <a:p>
            <a:r>
              <a:rPr lang="en-IN" dirty="0"/>
              <a:t>Dashboard </a:t>
            </a:r>
            <a:r>
              <a:rPr lang="en-IN" dirty="0">
                <a:sym typeface="Wingdings" panose="05000000000000000000" pitchFamily="2" charset="2"/>
              </a:rPr>
              <a:t> As the number of candidates being trained increases more and more effort would go into getting the accurate stats and information, this module will help in that case</a:t>
            </a:r>
          </a:p>
          <a:p>
            <a:r>
              <a:rPr lang="en-IN" dirty="0">
                <a:sym typeface="Wingdings" panose="05000000000000000000" pitchFamily="2" charset="2"/>
              </a:rPr>
              <a:t>View Documents  TP directly uploads the documents and the skill council will be able to see that ,  Kamal will no longer have to call the training partner to get a document of the previous batch and wait for it. Just write the name of the training partner and it will be done</a:t>
            </a:r>
          </a:p>
          <a:p>
            <a:r>
              <a:rPr lang="en-IN" dirty="0">
                <a:sym typeface="Wingdings" panose="05000000000000000000" pitchFamily="2" charset="2"/>
              </a:rPr>
              <a:t>Generate Credentials  Skill council has full access to give access to the training partner of the application and assign targets and once the target has been allotted an official email from the SCGJ’s side can be sent to them informing them about the credentials and targets for this financial year</a:t>
            </a:r>
          </a:p>
          <a:p>
            <a:r>
              <a:rPr lang="en-IN" dirty="0">
                <a:sym typeface="Wingdings" panose="05000000000000000000" pitchFamily="2" charset="2"/>
              </a:rPr>
              <a:t>Update Targets  If any training partner has completed the target then his/her targets cannot be updated and the updated data will be available on the dashboard of training partner</a:t>
            </a:r>
          </a:p>
          <a:p>
            <a:endParaRPr lang="en-IN" dirty="0">
              <a:sym typeface="Wingdings" panose="05000000000000000000" pitchFamily="2" charset="2"/>
            </a:endParaRPr>
          </a:p>
          <a:p>
            <a:endParaRPr lang="en-IN" dirty="0">
              <a:sym typeface="Wingdings" panose="05000000000000000000" pitchFamily="2" charset="2"/>
            </a:endParaRPr>
          </a:p>
          <a:p>
            <a:r>
              <a:rPr lang="en-IN" b="1" dirty="0">
                <a:sym typeface="Wingdings" panose="05000000000000000000" pitchFamily="2" charset="2"/>
              </a:rPr>
              <a:t>Training Partner</a:t>
            </a:r>
          </a:p>
          <a:p>
            <a:endParaRPr lang="en-IN" b="1" dirty="0">
              <a:sym typeface="Wingdings" panose="05000000000000000000" pitchFamily="2" charset="2"/>
            </a:endParaRPr>
          </a:p>
          <a:p>
            <a:r>
              <a:rPr lang="en-IN" b="0" dirty="0">
                <a:sym typeface="Wingdings" panose="05000000000000000000" pitchFamily="2" charset="2"/>
              </a:rPr>
              <a:t>Automated Batch Generation  Auto Generation of a batch and generation of excel sheet to add data into the system</a:t>
            </a:r>
          </a:p>
          <a:p>
            <a:r>
              <a:rPr lang="en-IN" b="0" dirty="0">
                <a:sym typeface="Wingdings" panose="05000000000000000000" pitchFamily="2" charset="2"/>
              </a:rPr>
              <a:t>Master Sheet import  The training partner will no more create different documents, all the information will be available in one single document which will be filled during different phases of training</a:t>
            </a:r>
          </a:p>
          <a:p>
            <a:r>
              <a:rPr lang="en-IN" b="0" dirty="0">
                <a:sym typeface="Wingdings" panose="05000000000000000000" pitchFamily="2" charset="2"/>
              </a:rPr>
              <a:t>Generate Reports  Training partner would not have to create any reports now , everything will be done by the system which will increase efficiency and save time</a:t>
            </a:r>
          </a:p>
          <a:p>
            <a:r>
              <a:rPr lang="en-IN" b="0" dirty="0">
                <a:sym typeface="Wingdings" panose="05000000000000000000" pitchFamily="2" charset="2"/>
              </a:rPr>
              <a:t>Upload Documents  Upload documents as soon as they are generated which enables the skill council to view those documents</a:t>
            </a:r>
          </a:p>
          <a:p>
            <a:endParaRPr lang="en-IN" b="0" dirty="0">
              <a:sym typeface="Wingdings" panose="05000000000000000000" pitchFamily="2" charset="2"/>
            </a:endParaRPr>
          </a:p>
          <a:p>
            <a:endParaRPr lang="en-IN" b="0" dirty="0">
              <a:sym typeface="Wingdings" panose="05000000000000000000" pitchFamily="2" charset="2"/>
            </a:endParaRPr>
          </a:p>
          <a:p>
            <a:r>
              <a:rPr lang="en-IN" b="0" dirty="0">
                <a:sym typeface="Wingdings" panose="05000000000000000000" pitchFamily="2" charset="2"/>
              </a:rPr>
              <a:t> These functionalities will reduce the overall time and re-work that caused inefficiencies and delays</a:t>
            </a:r>
          </a:p>
          <a:p>
            <a:endParaRPr lang="en-IN" dirty="0"/>
          </a:p>
        </p:txBody>
      </p:sp>
      <p:sp>
        <p:nvSpPr>
          <p:cNvPr id="4" name="Slide Number Placeholder 3"/>
          <p:cNvSpPr>
            <a:spLocks noGrp="1"/>
          </p:cNvSpPr>
          <p:nvPr>
            <p:ph type="sldNum" sz="quarter" idx="10"/>
          </p:nvPr>
        </p:nvSpPr>
        <p:spPr/>
        <p:txBody>
          <a:bodyPr/>
          <a:lstStyle/>
          <a:p>
            <a:fld id="{E8D7F734-ED97-4654-A4BD-E3CBBEAA2869}" type="slidenum">
              <a:rPr lang="en-US" smtClean="0"/>
              <a:t>4</a:t>
            </a:fld>
            <a:endParaRPr lang="en-US"/>
          </a:p>
        </p:txBody>
      </p:sp>
    </p:spTree>
    <p:extLst>
      <p:ext uri="{BB962C8B-B14F-4D97-AF65-F5344CB8AC3E}">
        <p14:creationId xmlns:p14="http://schemas.microsoft.com/office/powerpoint/2010/main" val="5166487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3"/>
          <p:cNvSpPr>
            <a:spLocks noGrp="1" noChangeArrowheads="1"/>
          </p:cNvSpPr>
          <p:nvPr>
            <p:ph type="subTitle" sz="quarter" idx="1"/>
          </p:nvPr>
        </p:nvSpPr>
        <p:spPr bwMode="auto">
          <a:xfrm>
            <a:off x="2569655" y="4510777"/>
            <a:ext cx="7616606" cy="501217"/>
          </a:xfrm>
        </p:spPr>
        <p:txBody>
          <a:bodyPr>
            <a:noAutofit/>
          </a:bodyPr>
          <a:lstStyle>
            <a:lvl1pPr marL="0" indent="0" eaLnBrk="0" hangingPunct="0">
              <a:lnSpc>
                <a:spcPct val="90000"/>
              </a:lnSpc>
              <a:spcBef>
                <a:spcPct val="40000"/>
              </a:spcBef>
              <a:buFont typeface="Wingdings" pitchFamily="2" charset="2"/>
              <a:buNone/>
              <a:defRPr sz="2200" i="1">
                <a:solidFill>
                  <a:srgbClr val="3D84B8"/>
                </a:solidFill>
              </a:defRPr>
            </a:lvl1pPr>
          </a:lstStyle>
          <a:p>
            <a:r>
              <a:rPr lang="en-US" noProof="0" dirty="0"/>
              <a:t>Click to edit Master subtitle</a:t>
            </a:r>
          </a:p>
        </p:txBody>
      </p:sp>
      <p:sp>
        <p:nvSpPr>
          <p:cNvPr id="11" name="Rectangle 4"/>
          <p:cNvSpPr>
            <a:spLocks noGrp="1" noChangeArrowheads="1"/>
          </p:cNvSpPr>
          <p:nvPr>
            <p:ph type="ctrTitle" sz="quarter"/>
          </p:nvPr>
        </p:nvSpPr>
        <p:spPr bwMode="auto">
          <a:xfrm>
            <a:off x="2574888" y="3939277"/>
            <a:ext cx="7611373" cy="535531"/>
          </a:xfrm>
          <a:prstGeom prst="rect">
            <a:avLst/>
          </a:prstGeom>
        </p:spPr>
        <p:txBody>
          <a:bodyPr wrap="none" anchor="t">
            <a:noAutofit/>
          </a:bodyPr>
          <a:lstStyle>
            <a:lvl1pPr>
              <a:lnSpc>
                <a:spcPct val="90000"/>
              </a:lnSpc>
              <a:spcBef>
                <a:spcPct val="40000"/>
              </a:spcBef>
              <a:defRPr sz="3200" b="1">
                <a:solidFill>
                  <a:srgbClr val="605C5D"/>
                </a:solidFill>
              </a:defRPr>
            </a:lvl1pPr>
          </a:lstStyle>
          <a:p>
            <a:r>
              <a:rPr lang="en-US" noProof="0" dirty="0"/>
              <a:t>Click to edit Master title</a:t>
            </a:r>
          </a:p>
        </p:txBody>
      </p:sp>
      <p:sp>
        <p:nvSpPr>
          <p:cNvPr id="16" name="Picture Placeholder 14"/>
          <p:cNvSpPr>
            <a:spLocks noGrp="1"/>
          </p:cNvSpPr>
          <p:nvPr>
            <p:ph type="pic" sz="quarter" idx="11" hasCustomPrompt="1"/>
          </p:nvPr>
        </p:nvSpPr>
        <p:spPr>
          <a:xfrm>
            <a:off x="2711977" y="528638"/>
            <a:ext cx="9480023" cy="3098800"/>
          </a:xfrm>
        </p:spPr>
        <p:txBody>
          <a:bodyPr/>
          <a:lstStyle>
            <a:lvl1pPr marL="0" indent="0">
              <a:buNone/>
              <a:defRPr baseline="0"/>
            </a:lvl1pPr>
          </a:lstStyle>
          <a:p>
            <a:r>
              <a:rPr lang="en-US" dirty="0"/>
              <a:t>Click to add picture</a:t>
            </a:r>
          </a:p>
        </p:txBody>
      </p:sp>
      <p:sp>
        <p:nvSpPr>
          <p:cNvPr id="17" name="Rectangle 16"/>
          <p:cNvSpPr/>
          <p:nvPr userDrawn="1"/>
        </p:nvSpPr>
        <p:spPr>
          <a:xfrm>
            <a:off x="0" y="522523"/>
            <a:ext cx="2667000" cy="3102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5394" y="6171880"/>
            <a:ext cx="1340524" cy="512058"/>
          </a:xfrm>
          <a:prstGeom prst="rect">
            <a:avLst/>
          </a:prstGeom>
        </p:spPr>
      </p:pic>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71596" y="6165703"/>
            <a:ext cx="1172477" cy="692298"/>
          </a:xfrm>
          <a:prstGeom prst="rect">
            <a:avLst/>
          </a:prstGeom>
        </p:spPr>
      </p:pic>
      <p:pic>
        <p:nvPicPr>
          <p:cNvPr id="20" name="Picture 1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06997" y="6165703"/>
            <a:ext cx="978006" cy="692297"/>
          </a:xfrm>
          <a:prstGeom prst="rect">
            <a:avLst/>
          </a:prstGeom>
        </p:spPr>
      </p:pic>
    </p:spTree>
    <p:extLst>
      <p:ext uri="{BB962C8B-B14F-4D97-AF65-F5344CB8AC3E}">
        <p14:creationId xmlns:p14="http://schemas.microsoft.com/office/powerpoint/2010/main" val="348291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with content box">
    <p:spTree>
      <p:nvGrpSpPr>
        <p:cNvPr id="1" name="Shape 46"/>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1774" y="6430482"/>
            <a:ext cx="871870" cy="331311"/>
          </a:xfrm>
          <a:prstGeom prst="rect">
            <a:avLst/>
          </a:prstGeom>
        </p:spPr>
      </p:pic>
      <p:sp>
        <p:nvSpPr>
          <p:cNvPr id="9" name="Shape 708"/>
          <p:cNvSpPr txBox="1"/>
          <p:nvPr userDrawn="1"/>
        </p:nvSpPr>
        <p:spPr>
          <a:xfrm>
            <a:off x="10143850" y="6516487"/>
            <a:ext cx="2031585" cy="22918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770" b="0" i="0" u="none" strike="noStrike" cap="none" dirty="0">
                <a:solidFill>
                  <a:srgbClr val="838384"/>
                </a:solidFill>
                <a:latin typeface="Open Sans"/>
                <a:ea typeface="Open Sans"/>
                <a:cs typeface="Open Sans"/>
                <a:sym typeface="Open Sans"/>
              </a:rPr>
              <a:t>                 Confidential &amp; Proprietary</a:t>
            </a:r>
          </a:p>
        </p:txBody>
      </p:sp>
      <p:sp>
        <p:nvSpPr>
          <p:cNvPr id="12" name="Rectangle 11"/>
          <p:cNvSpPr/>
          <p:nvPr userDrawn="1"/>
        </p:nvSpPr>
        <p:spPr>
          <a:xfrm>
            <a:off x="11295" y="6810804"/>
            <a:ext cx="2026511" cy="47196"/>
          </a:xfrm>
          <a:prstGeom prst="rect">
            <a:avLst/>
          </a:prstGeom>
          <a:solidFill>
            <a:srgbClr val="009B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2037806" y="6810804"/>
            <a:ext cx="2026511" cy="47196"/>
          </a:xfrm>
          <a:prstGeom prst="rect">
            <a:avLst/>
          </a:prstGeom>
          <a:solidFill>
            <a:srgbClr val="47B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4064317" y="6810804"/>
            <a:ext cx="2026511" cy="47196"/>
          </a:xfrm>
          <a:prstGeom prst="rect">
            <a:avLst/>
          </a:prstGeom>
          <a:solidFill>
            <a:srgbClr val="F1A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6090828" y="6810804"/>
            <a:ext cx="2026511" cy="47196"/>
          </a:xfrm>
          <a:prstGeom prst="rect">
            <a:avLst/>
          </a:prstGeom>
          <a:solidFill>
            <a:srgbClr val="005DA2">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117339" y="6810804"/>
            <a:ext cx="2026511" cy="47196"/>
          </a:xfrm>
          <a:prstGeom prst="rect">
            <a:avLst/>
          </a:prstGeom>
          <a:solidFill>
            <a:srgbClr val="FB5A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0143850" y="6810804"/>
            <a:ext cx="2026511" cy="47196"/>
          </a:xfrm>
          <a:prstGeom prst="rect">
            <a:avLst/>
          </a:prstGeom>
          <a:solidFill>
            <a:srgbClr val="60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hasCustomPrompt="1"/>
          </p:nvPr>
        </p:nvSpPr>
        <p:spPr>
          <a:xfrm>
            <a:off x="719667" y="305999"/>
            <a:ext cx="11091373" cy="802800"/>
          </a:xfrm>
          <a:prstGeom prst="rect">
            <a:avLst/>
          </a:prstGeom>
        </p:spPr>
        <p:txBody>
          <a:bodyPr tIns="126000" anchor="t" anchorCtr="0">
            <a:normAutofit/>
          </a:bodyPr>
          <a:lstStyle>
            <a:lvl1pPr>
              <a:lnSpc>
                <a:spcPct val="75000"/>
              </a:lnSpc>
              <a:defRPr sz="3200">
                <a:solidFill>
                  <a:srgbClr val="005DA2"/>
                </a:solidFill>
              </a:defRPr>
            </a:lvl1pPr>
          </a:lstStyle>
          <a:p>
            <a:r>
              <a:rPr lang="en-US" noProof="0" dirty="0"/>
              <a:t>Title</a:t>
            </a:r>
          </a:p>
        </p:txBody>
      </p:sp>
      <p:sp>
        <p:nvSpPr>
          <p:cNvPr id="14" name="Textplatzhalter 9" descr="Subtitle" title="Subtitle"/>
          <p:cNvSpPr>
            <a:spLocks noGrp="1"/>
          </p:cNvSpPr>
          <p:nvPr>
            <p:ph type="body" sz="quarter" idx="10" hasCustomPrompt="1"/>
          </p:nvPr>
        </p:nvSpPr>
        <p:spPr>
          <a:xfrm>
            <a:off x="720000" y="738555"/>
            <a:ext cx="11081856" cy="367571"/>
          </a:xfrm>
        </p:spPr>
        <p:txBody>
          <a:bodyPr anchor="b" anchorCtr="0">
            <a:noAutofit/>
          </a:bodyPr>
          <a:lstStyle>
            <a:lvl1pPr marL="0" indent="0">
              <a:lnSpc>
                <a:spcPct val="95000"/>
              </a:lnSpc>
              <a:buNone/>
              <a:defRPr sz="1800" b="0" i="0">
                <a:solidFill>
                  <a:srgbClr val="605C5D"/>
                </a:solidFill>
              </a:defRPr>
            </a:lvl1pPr>
          </a:lstStyle>
          <a:p>
            <a:pPr lvl="0"/>
            <a:r>
              <a:rPr lang="en-US" noProof="0" dirty="0"/>
              <a:t>Subtitle</a:t>
            </a:r>
          </a:p>
        </p:txBody>
      </p:sp>
      <p:sp>
        <p:nvSpPr>
          <p:cNvPr id="15" name="Rectangle 2"/>
          <p:cNvSpPr>
            <a:spLocks noChangeArrowheads="1"/>
          </p:cNvSpPr>
          <p:nvPr userDrawn="1"/>
        </p:nvSpPr>
        <p:spPr bwMode="gray">
          <a:xfrm>
            <a:off x="-1" y="1125538"/>
            <a:ext cx="12170361" cy="45719"/>
          </a:xfrm>
          <a:prstGeom prst="rect">
            <a:avLst/>
          </a:prstGeom>
          <a:solidFill>
            <a:srgbClr val="605D5C"/>
          </a:solidFill>
          <a:ln w="12700">
            <a:noFill/>
            <a:miter lim="800000"/>
            <a:headEnd/>
            <a:tailEnd/>
          </a:ln>
          <a:effectLst/>
        </p:spPr>
        <p:txBody>
          <a:bodyPr wrap="none" anchor="ctr"/>
          <a:lstStyle/>
          <a:p>
            <a:pPr>
              <a:defRPr/>
            </a:pPr>
            <a:endParaRPr lang="en-US" noProof="0" dirty="0"/>
          </a:p>
        </p:txBody>
      </p:sp>
      <p:sp>
        <p:nvSpPr>
          <p:cNvPr id="3" name="Text Placeholder 2"/>
          <p:cNvSpPr>
            <a:spLocks noGrp="1"/>
          </p:cNvSpPr>
          <p:nvPr>
            <p:ph type="body" sz="quarter" idx="11"/>
          </p:nvPr>
        </p:nvSpPr>
        <p:spPr>
          <a:xfrm>
            <a:off x="719138" y="1282700"/>
            <a:ext cx="11091862" cy="4852988"/>
          </a:xfrm>
        </p:spPr>
        <p:txBody>
          <a:bodyPr/>
          <a:lstStyle>
            <a:lvl1pPr>
              <a:buClr>
                <a:srgbClr val="005DA2"/>
              </a:buClr>
              <a:defRPr>
                <a:solidFill>
                  <a:srgbClr val="605C5D"/>
                </a:solidFill>
              </a:defRPr>
            </a:lvl1pPr>
            <a:lvl2pPr>
              <a:buClr>
                <a:srgbClr val="005DA2"/>
              </a:buClr>
              <a:defRPr>
                <a:solidFill>
                  <a:srgbClr val="605C5D"/>
                </a:solidFill>
              </a:defRPr>
            </a:lvl2pPr>
            <a:lvl3pPr>
              <a:buClr>
                <a:srgbClr val="005DA2"/>
              </a:buClr>
              <a:defRPr>
                <a:solidFill>
                  <a:srgbClr val="605C5D"/>
                </a:solidFill>
              </a:defRPr>
            </a:lvl3pPr>
            <a:lvl4pPr>
              <a:buClr>
                <a:srgbClr val="005DA2"/>
              </a:buClr>
              <a:defRPr>
                <a:solidFill>
                  <a:srgbClr val="605C5D"/>
                </a:solidFill>
              </a:defRPr>
            </a:lvl4pPr>
            <a:lvl5pPr>
              <a:buClr>
                <a:srgbClr val="005DA2"/>
              </a:buClr>
              <a:defRPr>
                <a:solidFill>
                  <a:srgbClr val="605C5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857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Shape 46"/>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1774" y="6430482"/>
            <a:ext cx="871870" cy="331311"/>
          </a:xfrm>
          <a:prstGeom prst="rect">
            <a:avLst/>
          </a:prstGeom>
        </p:spPr>
      </p:pic>
      <p:sp>
        <p:nvSpPr>
          <p:cNvPr id="9" name="Shape 708"/>
          <p:cNvSpPr txBox="1"/>
          <p:nvPr userDrawn="1"/>
        </p:nvSpPr>
        <p:spPr>
          <a:xfrm>
            <a:off x="10254343" y="6516488"/>
            <a:ext cx="1921092" cy="19810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770" b="0" i="0" u="none" strike="noStrike" cap="none" dirty="0">
                <a:solidFill>
                  <a:srgbClr val="838384"/>
                </a:solidFill>
                <a:latin typeface="Open Sans"/>
                <a:ea typeface="Open Sans"/>
                <a:cs typeface="Open Sans"/>
                <a:sym typeface="Open Sans"/>
              </a:rPr>
              <a:t>                 Confidential &amp; Proprietary</a:t>
            </a:r>
          </a:p>
        </p:txBody>
      </p:sp>
      <p:sp>
        <p:nvSpPr>
          <p:cNvPr id="12" name="Rectangle 11"/>
          <p:cNvSpPr/>
          <p:nvPr userDrawn="1"/>
        </p:nvSpPr>
        <p:spPr>
          <a:xfrm>
            <a:off x="11295" y="6810804"/>
            <a:ext cx="2026511" cy="47196"/>
          </a:xfrm>
          <a:prstGeom prst="rect">
            <a:avLst/>
          </a:prstGeom>
          <a:solidFill>
            <a:srgbClr val="009B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2037806" y="6810804"/>
            <a:ext cx="2026511" cy="47196"/>
          </a:xfrm>
          <a:prstGeom prst="rect">
            <a:avLst/>
          </a:prstGeom>
          <a:solidFill>
            <a:srgbClr val="47B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4064317" y="6810804"/>
            <a:ext cx="2026511" cy="47196"/>
          </a:xfrm>
          <a:prstGeom prst="rect">
            <a:avLst/>
          </a:prstGeom>
          <a:solidFill>
            <a:srgbClr val="F1A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6090828" y="6810804"/>
            <a:ext cx="2026511" cy="47196"/>
          </a:xfrm>
          <a:prstGeom prst="rect">
            <a:avLst/>
          </a:prstGeom>
          <a:solidFill>
            <a:srgbClr val="005DA2">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117339" y="6810804"/>
            <a:ext cx="2026511" cy="47196"/>
          </a:xfrm>
          <a:prstGeom prst="rect">
            <a:avLst/>
          </a:prstGeom>
          <a:solidFill>
            <a:srgbClr val="FB5A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0143850" y="6810804"/>
            <a:ext cx="2026511" cy="47196"/>
          </a:xfrm>
          <a:prstGeom prst="rect">
            <a:avLst/>
          </a:prstGeom>
          <a:solidFill>
            <a:srgbClr val="60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83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679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ote iwth picture">
    <p:bg>
      <p:bgPr>
        <a:solidFill>
          <a:schemeClr val="bg1">
            <a:lumMod val="95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36131" y="1044805"/>
            <a:ext cx="3523821" cy="4764088"/>
          </a:xfrm>
        </p:spPr>
        <p:txBody>
          <a:bodyPr/>
          <a:lstStyle/>
          <a:p>
            <a:endParaRPr lang="en-US"/>
          </a:p>
        </p:txBody>
      </p:sp>
      <p:grpSp>
        <p:nvGrpSpPr>
          <p:cNvPr id="4" name="Shape 103"/>
          <p:cNvGrpSpPr/>
          <p:nvPr userDrawn="1"/>
        </p:nvGrpSpPr>
        <p:grpSpPr>
          <a:xfrm>
            <a:off x="3811489" y="2210927"/>
            <a:ext cx="8380499" cy="48396"/>
            <a:chOff x="5228421" y="2091705"/>
            <a:chExt cx="14236126" cy="46657"/>
          </a:xfrm>
        </p:grpSpPr>
        <p:pic>
          <p:nvPicPr>
            <p:cNvPr id="5" name="Shape 104"/>
            <p:cNvPicPr preferRelativeResize="0"/>
            <p:nvPr/>
          </p:nvPicPr>
          <p:blipFill rotWithShape="1">
            <a:blip r:embed="rId2">
              <a:alphaModFix/>
            </a:blip>
            <a:srcRect/>
            <a:stretch/>
          </p:blipFill>
          <p:spPr>
            <a:xfrm flipV="1">
              <a:off x="5228421" y="2091705"/>
              <a:ext cx="5629621" cy="46657"/>
            </a:xfrm>
            <a:prstGeom prst="rect">
              <a:avLst/>
            </a:prstGeom>
            <a:noFill/>
            <a:ln>
              <a:noFill/>
            </a:ln>
          </p:spPr>
        </p:pic>
        <p:pic>
          <p:nvPicPr>
            <p:cNvPr id="6" name="Shape 105"/>
            <p:cNvPicPr preferRelativeResize="0"/>
            <p:nvPr/>
          </p:nvPicPr>
          <p:blipFill>
            <a:blip r:embed="rId2">
              <a:alphaModFix/>
            </a:blip>
            <a:stretch>
              <a:fillRect/>
            </a:stretch>
          </p:blipFill>
          <p:spPr>
            <a:xfrm rot="10800000" flipV="1">
              <a:off x="13006949" y="2094286"/>
              <a:ext cx="6457598" cy="44076"/>
            </a:xfrm>
            <a:prstGeom prst="rect">
              <a:avLst/>
            </a:prstGeom>
            <a:noFill/>
            <a:ln>
              <a:noFill/>
            </a:ln>
          </p:spPr>
        </p:pic>
      </p:grpSp>
      <p:pic>
        <p:nvPicPr>
          <p:cNvPr id="7" name="Shape 99"/>
          <p:cNvPicPr preferRelativeResize="0"/>
          <p:nvPr userDrawn="1"/>
        </p:nvPicPr>
        <p:blipFill>
          <a:blip r:embed="rId3">
            <a:alphaModFix/>
          </a:blip>
          <a:stretch>
            <a:fillRect/>
          </a:stretch>
        </p:blipFill>
        <p:spPr>
          <a:xfrm>
            <a:off x="7187623" y="1780823"/>
            <a:ext cx="1033396" cy="908604"/>
          </a:xfrm>
          <a:prstGeom prst="rect">
            <a:avLst/>
          </a:prstGeom>
          <a:noFill/>
          <a:ln>
            <a:noFill/>
          </a:ln>
        </p:spPr>
      </p:pic>
      <p:sp>
        <p:nvSpPr>
          <p:cNvPr id="11" name="Content Placeholder 10"/>
          <p:cNvSpPr>
            <a:spLocks noGrp="1"/>
          </p:cNvSpPr>
          <p:nvPr>
            <p:ph sz="quarter" idx="11" hasCustomPrompt="1"/>
          </p:nvPr>
        </p:nvSpPr>
        <p:spPr>
          <a:xfrm>
            <a:off x="3949700" y="2451100"/>
            <a:ext cx="7924800" cy="1993900"/>
          </a:xfrm>
        </p:spPr>
        <p:txBody>
          <a:bodyPr>
            <a:normAutofit/>
          </a:bodyPr>
          <a:lstStyle>
            <a:lvl1pPr marL="0" indent="0">
              <a:buNone/>
              <a:defRPr sz="2400" baseline="0">
                <a:latin typeface="+mj-lt"/>
              </a:defRPr>
            </a:lvl1pPr>
          </a:lstStyle>
          <a:p>
            <a:pPr lvl="0"/>
            <a:r>
              <a:rPr lang="en-US" dirty="0"/>
              <a:t>Click to add quote</a:t>
            </a:r>
          </a:p>
        </p:txBody>
      </p:sp>
      <p:sp>
        <p:nvSpPr>
          <p:cNvPr id="13" name="Text Placeholder 12"/>
          <p:cNvSpPr>
            <a:spLocks noGrp="1"/>
          </p:cNvSpPr>
          <p:nvPr>
            <p:ph type="body" sz="quarter" idx="12" hasCustomPrompt="1"/>
          </p:nvPr>
        </p:nvSpPr>
        <p:spPr>
          <a:xfrm>
            <a:off x="8390540" y="5338993"/>
            <a:ext cx="3483960" cy="469900"/>
          </a:xfrm>
        </p:spPr>
        <p:txBody>
          <a:bodyPr>
            <a:normAutofit/>
          </a:bodyPr>
          <a:lstStyle>
            <a:lvl1pPr marL="0" indent="0" algn="r">
              <a:buNone/>
              <a:defRPr sz="2400" b="1" i="1" baseline="0"/>
            </a:lvl1pPr>
          </a:lstStyle>
          <a:p>
            <a:pPr lvl="0"/>
            <a:r>
              <a:rPr lang="en-US" dirty="0"/>
              <a:t>-Click to add Name</a:t>
            </a:r>
          </a:p>
        </p:txBody>
      </p:sp>
    </p:spTree>
    <p:extLst>
      <p:ext uri="{BB962C8B-B14F-4D97-AF65-F5344CB8AC3E}">
        <p14:creationId xmlns:p14="http://schemas.microsoft.com/office/powerpoint/2010/main" val="75042491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lumMod val="95000"/>
          </a:schemeClr>
        </a:solidFill>
        <a:effectLst/>
      </p:bgPr>
    </p:bg>
    <p:spTree>
      <p:nvGrpSpPr>
        <p:cNvPr id="1" name=""/>
        <p:cNvGrpSpPr/>
        <p:nvPr/>
      </p:nvGrpSpPr>
      <p:grpSpPr>
        <a:xfrm>
          <a:off x="0" y="0"/>
          <a:ext cx="0" cy="0"/>
          <a:chOff x="0" y="0"/>
          <a:chExt cx="0" cy="0"/>
        </a:xfrm>
      </p:grpSpPr>
      <p:grpSp>
        <p:nvGrpSpPr>
          <p:cNvPr id="4" name="Shape 103"/>
          <p:cNvGrpSpPr/>
          <p:nvPr userDrawn="1"/>
        </p:nvGrpSpPr>
        <p:grpSpPr>
          <a:xfrm>
            <a:off x="2014646" y="1349785"/>
            <a:ext cx="8380499" cy="48396"/>
            <a:chOff x="5228421" y="2091705"/>
            <a:chExt cx="14236126" cy="46657"/>
          </a:xfrm>
        </p:grpSpPr>
        <p:pic>
          <p:nvPicPr>
            <p:cNvPr id="5" name="Shape 104"/>
            <p:cNvPicPr preferRelativeResize="0"/>
            <p:nvPr/>
          </p:nvPicPr>
          <p:blipFill rotWithShape="1">
            <a:blip r:embed="rId2">
              <a:alphaModFix/>
            </a:blip>
            <a:srcRect/>
            <a:stretch/>
          </p:blipFill>
          <p:spPr>
            <a:xfrm flipV="1">
              <a:off x="5228421" y="2091705"/>
              <a:ext cx="5629621" cy="46657"/>
            </a:xfrm>
            <a:prstGeom prst="rect">
              <a:avLst/>
            </a:prstGeom>
            <a:noFill/>
            <a:ln>
              <a:noFill/>
            </a:ln>
          </p:spPr>
        </p:pic>
        <p:pic>
          <p:nvPicPr>
            <p:cNvPr id="6" name="Shape 105"/>
            <p:cNvPicPr preferRelativeResize="0"/>
            <p:nvPr/>
          </p:nvPicPr>
          <p:blipFill>
            <a:blip r:embed="rId2">
              <a:alphaModFix/>
            </a:blip>
            <a:stretch>
              <a:fillRect/>
            </a:stretch>
          </p:blipFill>
          <p:spPr>
            <a:xfrm rot="10800000" flipV="1">
              <a:off x="13006949" y="2094286"/>
              <a:ext cx="6457598" cy="44076"/>
            </a:xfrm>
            <a:prstGeom prst="rect">
              <a:avLst/>
            </a:prstGeom>
            <a:noFill/>
            <a:ln>
              <a:noFill/>
            </a:ln>
          </p:spPr>
        </p:pic>
      </p:grpSp>
      <p:pic>
        <p:nvPicPr>
          <p:cNvPr id="7" name="Shape 99"/>
          <p:cNvPicPr preferRelativeResize="0"/>
          <p:nvPr userDrawn="1"/>
        </p:nvPicPr>
        <p:blipFill>
          <a:blip r:embed="rId3">
            <a:alphaModFix/>
          </a:blip>
          <a:stretch>
            <a:fillRect/>
          </a:stretch>
        </p:blipFill>
        <p:spPr>
          <a:xfrm>
            <a:off x="5390780" y="919681"/>
            <a:ext cx="1033396" cy="908604"/>
          </a:xfrm>
          <a:prstGeom prst="rect">
            <a:avLst/>
          </a:prstGeom>
          <a:noFill/>
          <a:ln>
            <a:noFill/>
          </a:ln>
        </p:spPr>
      </p:pic>
      <p:sp>
        <p:nvSpPr>
          <p:cNvPr id="3" name="Text Placeholder 2"/>
          <p:cNvSpPr>
            <a:spLocks noGrp="1"/>
          </p:cNvSpPr>
          <p:nvPr>
            <p:ph type="body" sz="quarter" idx="10" hasCustomPrompt="1"/>
          </p:nvPr>
        </p:nvSpPr>
        <p:spPr>
          <a:xfrm>
            <a:off x="1308100" y="2286000"/>
            <a:ext cx="9569645" cy="2032000"/>
          </a:xfrm>
        </p:spPr>
        <p:txBody>
          <a:bodyPr>
            <a:normAutofit/>
          </a:bodyPr>
          <a:lstStyle>
            <a:lvl1pPr marL="0" indent="0">
              <a:buNone/>
              <a:defRPr sz="2400" baseline="0">
                <a:latin typeface="+mj-lt"/>
              </a:defRPr>
            </a:lvl1pPr>
          </a:lstStyle>
          <a:p>
            <a:pPr lvl="0"/>
            <a:r>
              <a:rPr lang="en-US" dirty="0"/>
              <a:t>Click to add quote</a:t>
            </a:r>
          </a:p>
        </p:txBody>
      </p:sp>
      <p:sp>
        <p:nvSpPr>
          <p:cNvPr id="9" name="Text Placeholder 8"/>
          <p:cNvSpPr>
            <a:spLocks noGrp="1"/>
          </p:cNvSpPr>
          <p:nvPr>
            <p:ph type="body" sz="quarter" idx="11" hasCustomPrompt="1"/>
          </p:nvPr>
        </p:nvSpPr>
        <p:spPr>
          <a:xfrm>
            <a:off x="7442200" y="4749800"/>
            <a:ext cx="3435350" cy="635000"/>
          </a:xfrm>
        </p:spPr>
        <p:txBody>
          <a:bodyPr>
            <a:normAutofit/>
          </a:bodyPr>
          <a:lstStyle>
            <a:lvl1pPr marL="0" indent="0" algn="r">
              <a:buNone/>
              <a:defRPr sz="2400" b="1" i="1" baseline="0"/>
            </a:lvl1pPr>
          </a:lstStyle>
          <a:p>
            <a:pPr lvl="0"/>
            <a:r>
              <a:rPr lang="en-US" dirty="0"/>
              <a:t>-Add Name here</a:t>
            </a:r>
          </a:p>
        </p:txBody>
      </p:sp>
    </p:spTree>
    <p:extLst>
      <p:ext uri="{BB962C8B-B14F-4D97-AF65-F5344CB8AC3E}">
        <p14:creationId xmlns:p14="http://schemas.microsoft.com/office/powerpoint/2010/main" val="26816570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ADEE3-155C-4E3E-A18C-0A20A9857573}" type="datetimeFigureOut">
              <a:rPr lang="en-US" smtClean="0"/>
              <a:t>8/21/2018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65BB5-54E8-4935-BAD1-E806BDBB4974}" type="slidenum">
              <a:rPr lang="en-US" smtClean="0"/>
              <a:t>‹#›</a:t>
            </a:fld>
            <a:endParaRPr lang="en-US"/>
          </a:p>
        </p:txBody>
      </p:sp>
    </p:spTree>
    <p:extLst>
      <p:ext uri="{BB962C8B-B14F-4D97-AF65-F5344CB8AC3E}">
        <p14:creationId xmlns:p14="http://schemas.microsoft.com/office/powerpoint/2010/main" val="2209278785"/>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3" r:id="rId3"/>
    <p:sldLayoutId id="2147483662" r:id="rId4"/>
    <p:sldLayoutId id="2147483664" r:id="rId5"/>
    <p:sldLayoutId id="2147483665" r:id="rId6"/>
  </p:sldLayoutIdLst>
  <p:txStyles>
    <p:titleStyle>
      <a:lvl1pPr algn="l" defTabSz="914400" rtl="0" eaLnBrk="1" latinLnBrk="0" hangingPunct="1">
        <a:lnSpc>
          <a:spcPct val="90000"/>
        </a:lnSpc>
        <a:spcBef>
          <a:spcPct val="0"/>
        </a:spcBef>
        <a:buNone/>
        <a:defRPr sz="4400" kern="1200">
          <a:solidFill>
            <a:srgbClr val="605C5D"/>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5DA2"/>
        </a:buClr>
        <a:buFont typeface="Wingdings" panose="05000000000000000000" pitchFamily="2" charset="2"/>
        <a:buChar char="§"/>
        <a:defRPr sz="2800" kern="1200">
          <a:solidFill>
            <a:srgbClr val="605C5D"/>
          </a:solidFill>
          <a:latin typeface="+mn-lt"/>
          <a:ea typeface="+mn-ea"/>
          <a:cs typeface="+mn-cs"/>
        </a:defRPr>
      </a:lvl1pPr>
      <a:lvl2pPr marL="685800" indent="-228600" algn="l" defTabSz="914400" rtl="0" eaLnBrk="1" latinLnBrk="0" hangingPunct="1">
        <a:lnSpc>
          <a:spcPct val="90000"/>
        </a:lnSpc>
        <a:spcBef>
          <a:spcPts val="500"/>
        </a:spcBef>
        <a:buClr>
          <a:srgbClr val="005DA2"/>
        </a:buClr>
        <a:buFont typeface="Arial" panose="020B0604020202020204" pitchFamily="34" charset="0"/>
        <a:buChar char="•"/>
        <a:defRPr sz="2400" kern="1200">
          <a:solidFill>
            <a:srgbClr val="605C5D"/>
          </a:solidFill>
          <a:latin typeface="+mn-lt"/>
          <a:ea typeface="+mn-ea"/>
          <a:cs typeface="+mn-cs"/>
        </a:defRPr>
      </a:lvl2pPr>
      <a:lvl3pPr marL="1143000" indent="-228600" algn="l" defTabSz="914400" rtl="0" eaLnBrk="1" latinLnBrk="0" hangingPunct="1">
        <a:lnSpc>
          <a:spcPct val="90000"/>
        </a:lnSpc>
        <a:spcBef>
          <a:spcPts val="500"/>
        </a:spcBef>
        <a:buClr>
          <a:srgbClr val="005DA2"/>
        </a:buClr>
        <a:buFont typeface="Arial" panose="020B0604020202020204" pitchFamily="34" charset="0"/>
        <a:buChar char="•"/>
        <a:defRPr sz="2000" kern="1200">
          <a:solidFill>
            <a:srgbClr val="605C5D"/>
          </a:solidFill>
          <a:latin typeface="+mn-lt"/>
          <a:ea typeface="+mn-ea"/>
          <a:cs typeface="+mn-cs"/>
        </a:defRPr>
      </a:lvl3pPr>
      <a:lvl4pPr marL="1600200" indent="-228600" algn="l" defTabSz="914400" rtl="0" eaLnBrk="1" latinLnBrk="0" hangingPunct="1">
        <a:lnSpc>
          <a:spcPct val="90000"/>
        </a:lnSpc>
        <a:spcBef>
          <a:spcPts val="500"/>
        </a:spcBef>
        <a:buClr>
          <a:srgbClr val="005DA2"/>
        </a:buClr>
        <a:buFont typeface="Arial" panose="020B0604020202020204" pitchFamily="34" charset="0"/>
        <a:buChar char="•"/>
        <a:defRPr sz="1800" kern="1200">
          <a:solidFill>
            <a:srgbClr val="605C5D"/>
          </a:solidFill>
          <a:latin typeface="+mn-lt"/>
          <a:ea typeface="+mn-ea"/>
          <a:cs typeface="+mn-cs"/>
        </a:defRPr>
      </a:lvl4pPr>
      <a:lvl5pPr marL="2057400" indent="-228600" algn="l" defTabSz="914400" rtl="0" eaLnBrk="1" latinLnBrk="0" hangingPunct="1">
        <a:lnSpc>
          <a:spcPct val="90000"/>
        </a:lnSpc>
        <a:spcBef>
          <a:spcPts val="500"/>
        </a:spcBef>
        <a:buClr>
          <a:srgbClr val="005DA2"/>
        </a:buClr>
        <a:buFont typeface="Arial" panose="020B0604020202020204" pitchFamily="34" charset="0"/>
        <a:buChar char="•"/>
        <a:defRPr sz="1800" kern="1200">
          <a:solidFill>
            <a:srgbClr val="605C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scgjsksd.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a:xfrm>
            <a:off x="2574888" y="3939277"/>
            <a:ext cx="9299786" cy="535531"/>
          </a:xfrm>
        </p:spPr>
        <p:txBody>
          <a:bodyPr/>
          <a:lstStyle/>
          <a:p>
            <a:r>
              <a:rPr lang="en-US" sz="2800" dirty="0"/>
              <a:t>Skill Development Management Application for Safai Karamcharis</a:t>
            </a:r>
            <a:endParaRPr lang="en-US" sz="2800" dirty="0">
              <a:solidFill>
                <a:schemeClr val="accent2"/>
              </a:solidFill>
            </a:endParaRPr>
          </a:p>
        </p:txBody>
      </p:sp>
      <p:sp>
        <p:nvSpPr>
          <p:cNvPr id="4" name="Rectangle 3">
            <a:extLst>
              <a:ext uri="{FF2B5EF4-FFF2-40B4-BE49-F238E27FC236}">
                <a16:creationId xmlns:a16="http://schemas.microsoft.com/office/drawing/2014/main" id="{CFB94271-56F5-45A4-8243-D292C1295E67}"/>
              </a:ext>
            </a:extLst>
          </p:cNvPr>
          <p:cNvSpPr/>
          <p:nvPr/>
        </p:nvSpPr>
        <p:spPr>
          <a:xfrm>
            <a:off x="-1" y="524474"/>
            <a:ext cx="2711977" cy="310296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5">
            <a:extLst>
              <a:ext uri="{FF2B5EF4-FFF2-40B4-BE49-F238E27FC236}">
                <a16:creationId xmlns:a16="http://schemas.microsoft.com/office/drawing/2014/main" id="{8617CCFA-03AF-4C26-AE59-F64E4CCD262B}"/>
              </a:ext>
            </a:extLst>
          </p:cNvPr>
          <p:cNvSpPr>
            <a:spLocks noGrp="1"/>
          </p:cNvSpPr>
          <p:nvPr>
            <p:ph type="subTitle" sz="quarter" idx="1"/>
          </p:nvPr>
        </p:nvSpPr>
        <p:spPr>
          <a:xfrm>
            <a:off x="2574888" y="4474808"/>
            <a:ext cx="7616606" cy="501217"/>
          </a:xfrm>
        </p:spPr>
        <p:txBody>
          <a:bodyPr/>
          <a:lstStyle/>
          <a:p>
            <a:r>
              <a:rPr lang="en-US" sz="2400" dirty="0">
                <a:solidFill>
                  <a:schemeClr val="accent6">
                    <a:lumMod val="75000"/>
                  </a:schemeClr>
                </a:solidFill>
              </a:rPr>
              <a:t>A demonstration of SCGJ/</a:t>
            </a:r>
            <a:r>
              <a:rPr lang="en-US" sz="2400" dirty="0" err="1">
                <a:solidFill>
                  <a:schemeClr val="accent6">
                    <a:lumMod val="75000"/>
                  </a:schemeClr>
                </a:solidFill>
              </a:rPr>
              <a:t>SafaiKaramChari</a:t>
            </a:r>
            <a:r>
              <a:rPr lang="en-US" sz="2400" dirty="0">
                <a:solidFill>
                  <a:schemeClr val="accent6">
                    <a:lumMod val="75000"/>
                  </a:schemeClr>
                </a:solidFill>
              </a:rPr>
              <a:t> app </a:t>
            </a:r>
            <a:endParaRPr lang="en-IN" sz="2400" dirty="0">
              <a:solidFill>
                <a:schemeClr val="accent6">
                  <a:lumMod val="75000"/>
                </a:schemeClr>
              </a:solidFill>
            </a:endParaRPr>
          </a:p>
        </p:txBody>
      </p:sp>
      <p:pic>
        <p:nvPicPr>
          <p:cNvPr id="7" name="Picture Placeholder 6"/>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20971" r="14182" b="20971"/>
          <a:stretch/>
        </p:blipFill>
        <p:spPr>
          <a:xfrm>
            <a:off x="2749555" y="528638"/>
            <a:ext cx="9442445" cy="3098800"/>
          </a:xfrm>
        </p:spPr>
      </p:pic>
    </p:spTree>
    <p:extLst>
      <p:ext uri="{BB962C8B-B14F-4D97-AF65-F5344CB8AC3E}">
        <p14:creationId xmlns:p14="http://schemas.microsoft.com/office/powerpoint/2010/main" val="235455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Executive Summary</a:t>
            </a:r>
          </a:p>
        </p:txBody>
      </p:sp>
      <p:sp>
        <p:nvSpPr>
          <p:cNvPr id="3" name="Text Placeholder 2"/>
          <p:cNvSpPr>
            <a:spLocks noGrp="1"/>
          </p:cNvSpPr>
          <p:nvPr>
            <p:ph type="body" sz="quarter" idx="10"/>
          </p:nvPr>
        </p:nvSpPr>
        <p:spPr/>
        <p:txBody>
          <a:bodyPr/>
          <a:lstStyle/>
          <a:p>
            <a:pPr algn="just"/>
            <a:r>
              <a:rPr lang="en-US" dirty="0"/>
              <a:t>Project Highlights</a:t>
            </a:r>
          </a:p>
        </p:txBody>
      </p:sp>
      <p:sp>
        <p:nvSpPr>
          <p:cNvPr id="6" name="Rectangle 5"/>
          <p:cNvSpPr/>
          <p:nvPr/>
        </p:nvSpPr>
        <p:spPr>
          <a:xfrm>
            <a:off x="308756" y="1781306"/>
            <a:ext cx="1532570" cy="19334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just"/>
            <a:r>
              <a:rPr lang="en-US" b="1" i="1" dirty="0">
                <a:solidFill>
                  <a:schemeClr val="accent6">
                    <a:lumMod val="20000"/>
                    <a:lumOff val="80000"/>
                  </a:schemeClr>
                </a:solidFill>
              </a:rPr>
              <a:t>Project</a:t>
            </a:r>
          </a:p>
          <a:p>
            <a:pPr algn="just"/>
            <a:r>
              <a:rPr lang="en-US" b="1" i="1" dirty="0">
                <a:solidFill>
                  <a:schemeClr val="accent6">
                    <a:lumMod val="20000"/>
                    <a:lumOff val="80000"/>
                  </a:schemeClr>
                </a:solidFill>
              </a:rPr>
              <a:t>Description</a:t>
            </a:r>
          </a:p>
        </p:txBody>
      </p:sp>
      <p:sp>
        <p:nvSpPr>
          <p:cNvPr id="7" name="Rectangle 6"/>
          <p:cNvSpPr/>
          <p:nvPr/>
        </p:nvSpPr>
        <p:spPr>
          <a:xfrm>
            <a:off x="308756" y="3811440"/>
            <a:ext cx="1532570" cy="243678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just"/>
            <a:r>
              <a:rPr lang="en-US" b="1" i="1" dirty="0">
                <a:solidFill>
                  <a:schemeClr val="accent6">
                    <a:lumMod val="20000"/>
                    <a:lumOff val="80000"/>
                  </a:schemeClr>
                </a:solidFill>
              </a:rPr>
              <a:t>Key</a:t>
            </a:r>
          </a:p>
          <a:p>
            <a:pPr algn="just"/>
            <a:r>
              <a:rPr lang="en-US" b="1" i="1" dirty="0">
                <a:solidFill>
                  <a:schemeClr val="accent6">
                    <a:lumMod val="20000"/>
                    <a:lumOff val="80000"/>
                  </a:schemeClr>
                </a:solidFill>
              </a:rPr>
              <a:t>Differentiator </a:t>
            </a:r>
          </a:p>
        </p:txBody>
      </p:sp>
      <p:sp>
        <p:nvSpPr>
          <p:cNvPr id="8" name="Rectangle 7"/>
          <p:cNvSpPr/>
          <p:nvPr/>
        </p:nvSpPr>
        <p:spPr>
          <a:xfrm>
            <a:off x="1699178" y="1888185"/>
            <a:ext cx="1436917" cy="684000"/>
          </a:xfrm>
          <a:prstGeom prst="rect">
            <a:avLst/>
          </a:prstGeom>
          <a:solidFill>
            <a:srgbClr val="3D8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i="1" dirty="0">
                <a:solidFill>
                  <a:schemeClr val="bg1"/>
                </a:solidFill>
              </a:rPr>
              <a:t>Scope </a:t>
            </a:r>
          </a:p>
        </p:txBody>
      </p:sp>
      <p:sp>
        <p:nvSpPr>
          <p:cNvPr id="9" name="Rectangle 8"/>
          <p:cNvSpPr/>
          <p:nvPr/>
        </p:nvSpPr>
        <p:spPr>
          <a:xfrm>
            <a:off x="1699178" y="2801477"/>
            <a:ext cx="1436917" cy="684000"/>
          </a:xfrm>
          <a:prstGeom prst="rect">
            <a:avLst/>
          </a:prstGeom>
          <a:solidFill>
            <a:srgbClr val="3D8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i="1" dirty="0">
                <a:solidFill>
                  <a:schemeClr val="bg1"/>
                </a:solidFill>
              </a:rPr>
              <a:t>Deliverables</a:t>
            </a:r>
          </a:p>
        </p:txBody>
      </p:sp>
      <p:sp>
        <p:nvSpPr>
          <p:cNvPr id="11" name="Rectangle 10"/>
          <p:cNvSpPr/>
          <p:nvPr/>
        </p:nvSpPr>
        <p:spPr>
          <a:xfrm>
            <a:off x="1699178" y="4084808"/>
            <a:ext cx="1436917" cy="641653"/>
          </a:xfrm>
          <a:prstGeom prst="rect">
            <a:avLst/>
          </a:prstGeom>
          <a:solidFill>
            <a:srgbClr val="3D8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i="1" dirty="0">
                <a:solidFill>
                  <a:schemeClr val="bg1"/>
                </a:solidFill>
              </a:rPr>
              <a:t>Value addition</a:t>
            </a:r>
          </a:p>
        </p:txBody>
      </p:sp>
      <p:sp>
        <p:nvSpPr>
          <p:cNvPr id="12" name="Rectangle 11"/>
          <p:cNvSpPr/>
          <p:nvPr/>
        </p:nvSpPr>
        <p:spPr>
          <a:xfrm>
            <a:off x="3521007" y="1639383"/>
            <a:ext cx="2736000" cy="45719"/>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000" dirty="0" err="1">
              <a:solidFill>
                <a:schemeClr val="tx1"/>
              </a:solidFill>
            </a:endParaRPr>
          </a:p>
        </p:txBody>
      </p:sp>
      <p:sp>
        <p:nvSpPr>
          <p:cNvPr id="13" name="Rectangle 12"/>
          <p:cNvSpPr/>
          <p:nvPr/>
        </p:nvSpPr>
        <p:spPr>
          <a:xfrm rot="5400000">
            <a:off x="4479834" y="438212"/>
            <a:ext cx="242345" cy="215999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just"/>
            <a:r>
              <a:rPr lang="en-US" sz="2000" b="1" dirty="0">
                <a:solidFill>
                  <a:schemeClr val="accent1"/>
                </a:solidFill>
              </a:rPr>
              <a:t>When we started…</a:t>
            </a:r>
          </a:p>
        </p:txBody>
      </p:sp>
      <p:sp>
        <p:nvSpPr>
          <p:cNvPr id="15" name="Rectangle 14"/>
          <p:cNvSpPr/>
          <p:nvPr/>
        </p:nvSpPr>
        <p:spPr>
          <a:xfrm rot="5400000">
            <a:off x="8970329" y="152568"/>
            <a:ext cx="261949" cy="273019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just"/>
            <a:r>
              <a:rPr lang="en-US" sz="2000" b="1" dirty="0">
                <a:solidFill>
                  <a:schemeClr val="accent6">
                    <a:lumMod val="75000"/>
                  </a:schemeClr>
                </a:solidFill>
              </a:rPr>
              <a:t>When we completed…</a:t>
            </a:r>
          </a:p>
        </p:txBody>
      </p:sp>
      <p:sp>
        <p:nvSpPr>
          <p:cNvPr id="16" name="TextBox 15"/>
          <p:cNvSpPr txBox="1"/>
          <p:nvPr/>
        </p:nvSpPr>
        <p:spPr>
          <a:xfrm>
            <a:off x="3347220" y="1943726"/>
            <a:ext cx="3880299" cy="577081"/>
          </a:xfrm>
          <a:prstGeom prst="rect">
            <a:avLst/>
          </a:prstGeom>
          <a:noFill/>
        </p:spPr>
        <p:txBody>
          <a:bodyPr wrap="square" rtlCol="0">
            <a:spAutoFit/>
          </a:bodyPr>
          <a:lstStyle/>
          <a:p>
            <a:pPr marL="171450" indent="-171450" algn="just">
              <a:buFont typeface="Arial" panose="020B0604020202020204" pitchFamily="34" charset="0"/>
              <a:buChar char="•"/>
            </a:pPr>
            <a:r>
              <a:rPr lang="en-US" sz="1050" b="1" dirty="0"/>
              <a:t>Design and develop a digital solution </a:t>
            </a:r>
            <a:r>
              <a:rPr lang="en-US" sz="1050" dirty="0"/>
              <a:t>to manage and automate administrative processes in skilling of Safai Karamcharis</a:t>
            </a:r>
          </a:p>
          <a:p>
            <a:pPr marL="171450" indent="-171450" algn="just">
              <a:buFont typeface="Arial" panose="020B0604020202020204" pitchFamily="34" charset="0"/>
              <a:buChar char="•"/>
            </a:pPr>
            <a:r>
              <a:rPr lang="en-US" sz="1050" b="1" dirty="0"/>
              <a:t>10 features </a:t>
            </a:r>
            <a:r>
              <a:rPr lang="en-US" sz="1050" dirty="0"/>
              <a:t>were shortlisted to be developed</a:t>
            </a:r>
          </a:p>
        </p:txBody>
      </p:sp>
      <p:sp>
        <p:nvSpPr>
          <p:cNvPr id="17" name="TextBox 16"/>
          <p:cNvSpPr txBox="1"/>
          <p:nvPr/>
        </p:nvSpPr>
        <p:spPr>
          <a:xfrm>
            <a:off x="7736204" y="1826566"/>
            <a:ext cx="4074836" cy="900246"/>
          </a:xfrm>
          <a:prstGeom prst="rect">
            <a:avLst/>
          </a:prstGeom>
          <a:noFill/>
        </p:spPr>
        <p:txBody>
          <a:bodyPr wrap="square" rtlCol="0">
            <a:spAutoFit/>
          </a:bodyPr>
          <a:lstStyle/>
          <a:p>
            <a:pPr marL="171450" indent="-171450" algn="just">
              <a:buFont typeface="Arial" panose="020B0604020202020204" pitchFamily="34" charset="0"/>
              <a:buChar char="•"/>
            </a:pPr>
            <a:r>
              <a:rPr lang="en-US" sz="1050" b="1" dirty="0"/>
              <a:t>Automated </a:t>
            </a:r>
            <a:r>
              <a:rPr lang="en-US" sz="1050" dirty="0"/>
              <a:t>Batch Generation for Training Partner</a:t>
            </a:r>
          </a:p>
          <a:p>
            <a:pPr marL="171450" indent="-171450" algn="just">
              <a:buFont typeface="Arial" panose="020B0604020202020204" pitchFamily="34" charset="0"/>
              <a:buChar char="•"/>
            </a:pPr>
            <a:r>
              <a:rPr lang="en-US" sz="1050" b="1" dirty="0"/>
              <a:t>Data Import </a:t>
            </a:r>
            <a:r>
              <a:rPr lang="en-US" sz="1050" dirty="0"/>
              <a:t>Functionality for Training Partner to enter batch details</a:t>
            </a:r>
            <a:endParaRPr lang="en-US" sz="1050" b="1" dirty="0"/>
          </a:p>
          <a:p>
            <a:pPr marL="171450" indent="-171450" algn="just">
              <a:buFont typeface="Arial" panose="020B0604020202020204" pitchFamily="34" charset="0"/>
              <a:buChar char="•"/>
            </a:pPr>
            <a:r>
              <a:rPr lang="en-US" sz="1050" b="1" dirty="0"/>
              <a:t>Automated </a:t>
            </a:r>
            <a:r>
              <a:rPr lang="en-US" sz="1050" dirty="0"/>
              <a:t>Report Generation for Training Partners</a:t>
            </a:r>
          </a:p>
          <a:p>
            <a:pPr marL="171450" indent="-171450" algn="just">
              <a:buFont typeface="Arial" panose="020B0604020202020204" pitchFamily="34" charset="0"/>
              <a:buChar char="•"/>
            </a:pPr>
            <a:r>
              <a:rPr lang="en-US" sz="1050" b="1" dirty="0"/>
              <a:t>Generate Credentials </a:t>
            </a:r>
            <a:r>
              <a:rPr lang="en-US" sz="1050" dirty="0"/>
              <a:t>for SCGJ to generate user credentials of TP</a:t>
            </a:r>
          </a:p>
          <a:p>
            <a:pPr marL="171450" indent="-171450" algn="just">
              <a:buFont typeface="Arial" panose="020B0604020202020204" pitchFamily="34" charset="0"/>
              <a:buChar char="•"/>
            </a:pPr>
            <a:r>
              <a:rPr lang="en-US" sz="1050" b="1" dirty="0"/>
              <a:t>Single view </a:t>
            </a:r>
            <a:r>
              <a:rPr lang="en-US" sz="1050" dirty="0"/>
              <a:t>for all the necessary information for the leadership</a:t>
            </a:r>
            <a:endParaRPr lang="en-US" sz="1050" b="1" dirty="0"/>
          </a:p>
        </p:txBody>
      </p:sp>
      <p:sp>
        <p:nvSpPr>
          <p:cNvPr id="18" name="TextBox 17"/>
          <p:cNvSpPr txBox="1"/>
          <p:nvPr/>
        </p:nvSpPr>
        <p:spPr>
          <a:xfrm>
            <a:off x="3347220" y="2964275"/>
            <a:ext cx="2772000" cy="253916"/>
          </a:xfrm>
          <a:prstGeom prst="rect">
            <a:avLst/>
          </a:prstGeom>
          <a:noFill/>
        </p:spPr>
        <p:txBody>
          <a:bodyPr wrap="square" rtlCol="0">
            <a:spAutoFit/>
          </a:bodyPr>
          <a:lstStyle/>
          <a:p>
            <a:pPr marL="171450" indent="-171450" algn="just">
              <a:buFont typeface="Arial" panose="020B0604020202020204" pitchFamily="34" charset="0"/>
              <a:buChar char="•"/>
            </a:pPr>
            <a:r>
              <a:rPr lang="en-US" sz="1050" dirty="0"/>
              <a:t>An easy to use and scalable web application</a:t>
            </a:r>
          </a:p>
        </p:txBody>
      </p:sp>
      <p:sp>
        <p:nvSpPr>
          <p:cNvPr id="20" name="TextBox 19"/>
          <p:cNvSpPr txBox="1"/>
          <p:nvPr/>
        </p:nvSpPr>
        <p:spPr>
          <a:xfrm>
            <a:off x="3347220" y="4117093"/>
            <a:ext cx="7483568" cy="577081"/>
          </a:xfrm>
          <a:prstGeom prst="rect">
            <a:avLst/>
          </a:prstGeom>
          <a:noFill/>
        </p:spPr>
        <p:txBody>
          <a:bodyPr wrap="square" rtlCol="0">
            <a:spAutoFit/>
          </a:bodyPr>
          <a:lstStyle/>
          <a:p>
            <a:pPr marL="171450" indent="-171450" algn="just">
              <a:buFont typeface="Arial" panose="020B0604020202020204" pitchFamily="34" charset="0"/>
              <a:buChar char="•"/>
            </a:pPr>
            <a:r>
              <a:rPr lang="en-US" sz="1050" b="1" dirty="0"/>
              <a:t>Agile</a:t>
            </a:r>
            <a:r>
              <a:rPr lang="en-US" sz="1050" dirty="0"/>
              <a:t> approach involving evolutionary development, flexible to change requests &amp; promoting continuous improvement</a:t>
            </a:r>
          </a:p>
          <a:p>
            <a:pPr marL="171450" indent="-171450" algn="just">
              <a:buFont typeface="Arial" panose="020B0604020202020204" pitchFamily="34" charset="0"/>
              <a:buChar char="•"/>
            </a:pPr>
            <a:r>
              <a:rPr lang="en-US" sz="1050" dirty="0"/>
              <a:t>Collaborative </a:t>
            </a:r>
            <a:r>
              <a:rPr lang="en-US" sz="1050" b="1" dirty="0"/>
              <a:t>effort across cross-functional teams </a:t>
            </a:r>
            <a:r>
              <a:rPr lang="en-US" sz="1050" dirty="0"/>
              <a:t>including development, UI and Quality assurance </a:t>
            </a:r>
          </a:p>
          <a:p>
            <a:pPr marL="171450" indent="-171450" algn="just">
              <a:buFont typeface="Arial" panose="020B0604020202020204" pitchFamily="34" charset="0"/>
              <a:buChar char="•"/>
            </a:pPr>
            <a:r>
              <a:rPr lang="en-US" sz="1050" dirty="0"/>
              <a:t>Daily </a:t>
            </a:r>
            <a:r>
              <a:rPr lang="en-US" sz="1050" b="1" dirty="0"/>
              <a:t>defect triaging </a:t>
            </a:r>
            <a:r>
              <a:rPr lang="en-US" sz="1050" dirty="0"/>
              <a:t>and bug prioritization including implementation of feedback from stakeholders/marketing team</a:t>
            </a:r>
          </a:p>
        </p:txBody>
      </p:sp>
      <p:cxnSp>
        <p:nvCxnSpPr>
          <p:cNvPr id="21" name="Straight Connector 20"/>
          <p:cNvCxnSpPr/>
          <p:nvPr/>
        </p:nvCxnSpPr>
        <p:spPr>
          <a:xfrm>
            <a:off x="4365519" y="3771003"/>
            <a:ext cx="5724000" cy="15631"/>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99178" y="5029833"/>
            <a:ext cx="1436917" cy="633026"/>
          </a:xfrm>
          <a:prstGeom prst="rect">
            <a:avLst/>
          </a:prstGeom>
          <a:solidFill>
            <a:srgbClr val="3D8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i="1" dirty="0">
                <a:solidFill>
                  <a:schemeClr val="bg1"/>
                </a:solidFill>
              </a:rPr>
              <a:t>Timelines</a:t>
            </a:r>
          </a:p>
        </p:txBody>
      </p:sp>
      <p:sp>
        <p:nvSpPr>
          <p:cNvPr id="24" name="TextBox 23"/>
          <p:cNvSpPr txBox="1"/>
          <p:nvPr/>
        </p:nvSpPr>
        <p:spPr>
          <a:xfrm>
            <a:off x="3347220" y="5103782"/>
            <a:ext cx="5959340" cy="1015663"/>
          </a:xfrm>
          <a:prstGeom prst="rect">
            <a:avLst/>
          </a:prstGeom>
          <a:noFill/>
        </p:spPr>
        <p:txBody>
          <a:bodyPr wrap="square" rtlCol="0">
            <a:spAutoFit/>
          </a:bodyPr>
          <a:lstStyle/>
          <a:p>
            <a:pPr marL="171450" indent="-171450" algn="just">
              <a:buFont typeface="Arial" panose="020B0604020202020204" pitchFamily="34" charset="0"/>
              <a:buChar char="•"/>
            </a:pPr>
            <a:r>
              <a:rPr lang="en-US" sz="1050" dirty="0"/>
              <a:t>Delivered additional scope items in crunch timelines with </a:t>
            </a:r>
            <a:r>
              <a:rPr lang="en-US" sz="1050" b="1" dirty="0"/>
              <a:t>minimal to zero defect rate</a:t>
            </a:r>
          </a:p>
          <a:p>
            <a:pPr marL="171450" indent="-171450" algn="just">
              <a:buFont typeface="Arial" panose="020B0604020202020204" pitchFamily="34" charset="0"/>
              <a:buChar char="•"/>
            </a:pPr>
            <a:r>
              <a:rPr lang="en-US" sz="1050" b="1" dirty="0"/>
              <a:t>8 Weeks </a:t>
            </a:r>
            <a:r>
              <a:rPr lang="en-US" sz="1050" dirty="0"/>
              <a:t>of business analysis, development, testing to ensure quality </a:t>
            </a:r>
            <a:r>
              <a:rPr lang="en-US" sz="1050"/>
              <a:t>and timely </a:t>
            </a:r>
            <a:r>
              <a:rPr lang="en-US" sz="1050" dirty="0"/>
              <a:t>delivery of product</a:t>
            </a:r>
            <a:endParaRPr lang="en-US" sz="1050" b="1" dirty="0"/>
          </a:p>
          <a:p>
            <a:pPr marL="171450" indent="-171450" algn="just">
              <a:buFont typeface="Arial" panose="020B0604020202020204" pitchFamily="34" charset="0"/>
              <a:buChar char="•"/>
            </a:pPr>
            <a:r>
              <a:rPr lang="en-US" sz="1050" b="1" dirty="0"/>
              <a:t>Extended development support </a:t>
            </a:r>
            <a:r>
              <a:rPr lang="en-US" sz="1050" dirty="0"/>
              <a:t>to build new pages and </a:t>
            </a:r>
            <a:r>
              <a:rPr lang="en-US" sz="1050" b="1" dirty="0"/>
              <a:t>incorporate CRs </a:t>
            </a:r>
            <a:r>
              <a:rPr lang="en-US" sz="1050" dirty="0"/>
              <a:t>from SCGJ team</a:t>
            </a:r>
            <a:endParaRPr lang="en-US" sz="1050" b="1" dirty="0"/>
          </a:p>
          <a:p>
            <a:pPr marL="171450" indent="-171450" algn="just">
              <a:buFont typeface="Arial" panose="020B0604020202020204" pitchFamily="34" charset="0"/>
              <a:buChar char="•"/>
            </a:pPr>
            <a:endParaRPr lang="en-US" sz="1050" dirty="0"/>
          </a:p>
          <a:p>
            <a:pPr marL="171450" indent="-171450" algn="just">
              <a:buFont typeface="Arial" panose="020B0604020202020204" pitchFamily="34" charset="0"/>
              <a:buChar char="•"/>
            </a:pPr>
            <a:endParaRPr lang="en-US" dirty="0"/>
          </a:p>
        </p:txBody>
      </p:sp>
      <p:sp>
        <p:nvSpPr>
          <p:cNvPr id="26" name="TextBox 25"/>
          <p:cNvSpPr txBox="1"/>
          <p:nvPr/>
        </p:nvSpPr>
        <p:spPr>
          <a:xfrm>
            <a:off x="7761743" y="2964275"/>
            <a:ext cx="3373895" cy="415498"/>
          </a:xfrm>
          <a:prstGeom prst="rect">
            <a:avLst/>
          </a:prstGeom>
          <a:noFill/>
        </p:spPr>
        <p:txBody>
          <a:bodyPr wrap="square" rtlCol="0">
            <a:spAutoFit/>
          </a:bodyPr>
          <a:lstStyle/>
          <a:p>
            <a:pPr marL="171450" indent="-171450" algn="just">
              <a:buFont typeface="Arial" panose="020B0604020202020204" pitchFamily="34" charset="0"/>
              <a:buChar char="•"/>
            </a:pPr>
            <a:r>
              <a:rPr lang="en-US" sz="1050" dirty="0"/>
              <a:t>A user friendly, robust and scalable web application developed on latest technology</a:t>
            </a:r>
          </a:p>
        </p:txBody>
      </p:sp>
      <p:sp>
        <p:nvSpPr>
          <p:cNvPr id="27" name="Rectangle 26"/>
          <p:cNvSpPr/>
          <p:nvPr/>
        </p:nvSpPr>
        <p:spPr>
          <a:xfrm>
            <a:off x="7761743" y="1640460"/>
            <a:ext cx="2736000" cy="45719"/>
          </a:xfrm>
          <a:prstGeom prst="rect">
            <a:avLst/>
          </a:prstGeom>
          <a:solidFill>
            <a:srgbClr val="FFC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000" dirty="0" err="1">
              <a:solidFill>
                <a:schemeClr val="tx1"/>
              </a:solidFill>
            </a:endParaRPr>
          </a:p>
        </p:txBody>
      </p:sp>
    </p:spTree>
    <p:extLst>
      <p:ext uri="{BB962C8B-B14F-4D97-AF65-F5344CB8AC3E}">
        <p14:creationId xmlns:p14="http://schemas.microsoft.com/office/powerpoint/2010/main" val="78424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Numbers </a:t>
            </a:r>
          </a:p>
        </p:txBody>
      </p:sp>
      <p:sp>
        <p:nvSpPr>
          <p:cNvPr id="3" name="Text Placeholder 2"/>
          <p:cNvSpPr>
            <a:spLocks noGrp="1"/>
          </p:cNvSpPr>
          <p:nvPr>
            <p:ph type="body" sz="quarter" idx="10"/>
          </p:nvPr>
        </p:nvSpPr>
        <p:spPr/>
        <p:txBody>
          <a:bodyPr/>
          <a:lstStyle/>
          <a:p>
            <a:r>
              <a:rPr lang="en-US" dirty="0"/>
              <a:t>Quantifying the work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 y="1202500"/>
            <a:ext cx="12192000" cy="5586608"/>
          </a:xfrm>
          <a:prstGeom prst="rect">
            <a:avLst/>
          </a:prstGeom>
        </p:spPr>
      </p:pic>
      <p:sp>
        <p:nvSpPr>
          <p:cNvPr id="6" name="Rectangle 5"/>
          <p:cNvSpPr/>
          <p:nvPr/>
        </p:nvSpPr>
        <p:spPr>
          <a:xfrm>
            <a:off x="0" y="1202500"/>
            <a:ext cx="12192000" cy="5586608"/>
          </a:xfrm>
          <a:prstGeom prst="rect">
            <a:avLst/>
          </a:prstGeom>
          <a:solidFill>
            <a:srgbClr val="000000">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FEE64A1-0C08-43F5-A82D-21975F7796CE}"/>
              </a:ext>
            </a:extLst>
          </p:cNvPr>
          <p:cNvSpPr txBox="1"/>
          <p:nvPr/>
        </p:nvSpPr>
        <p:spPr>
          <a:xfrm>
            <a:off x="2548271" y="5688553"/>
            <a:ext cx="1533832" cy="523220"/>
          </a:xfrm>
          <a:prstGeom prst="rect">
            <a:avLst/>
          </a:prstGeom>
          <a:noFill/>
        </p:spPr>
        <p:txBody>
          <a:bodyPr wrap="square" rtlCol="0">
            <a:spAutoFit/>
          </a:bodyPr>
          <a:lstStyle/>
          <a:p>
            <a:r>
              <a:rPr lang="en-US" sz="2800" b="1" dirty="0">
                <a:solidFill>
                  <a:schemeClr val="bg1"/>
                </a:solidFill>
              </a:rPr>
              <a:t>Modules</a:t>
            </a:r>
            <a:endParaRPr lang="en-IN" sz="2800" b="1" dirty="0">
              <a:solidFill>
                <a:schemeClr val="bg1"/>
              </a:solidFill>
            </a:endParaRPr>
          </a:p>
        </p:txBody>
      </p:sp>
      <p:sp>
        <p:nvSpPr>
          <p:cNvPr id="9" name="Oval 8"/>
          <p:cNvSpPr/>
          <p:nvPr/>
        </p:nvSpPr>
        <p:spPr>
          <a:xfrm>
            <a:off x="844835" y="5197996"/>
            <a:ext cx="1636809" cy="1504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p>
        </p:txBody>
      </p:sp>
      <p:sp>
        <p:nvSpPr>
          <p:cNvPr id="10" name="TextBox 9"/>
          <p:cNvSpPr txBox="1"/>
          <p:nvPr/>
        </p:nvSpPr>
        <p:spPr>
          <a:xfrm>
            <a:off x="1412516" y="5530819"/>
            <a:ext cx="559856" cy="769441"/>
          </a:xfrm>
          <a:prstGeom prst="rect">
            <a:avLst/>
          </a:prstGeom>
          <a:noFill/>
        </p:spPr>
        <p:txBody>
          <a:bodyPr wrap="square" rtlCol="0">
            <a:spAutoFit/>
          </a:bodyPr>
          <a:lstStyle/>
          <a:p>
            <a:r>
              <a:rPr lang="en-US" sz="4400" b="1" dirty="0">
                <a:solidFill>
                  <a:schemeClr val="bg1"/>
                </a:solidFill>
              </a:rPr>
              <a:t>9</a:t>
            </a:r>
          </a:p>
        </p:txBody>
      </p:sp>
      <p:sp>
        <p:nvSpPr>
          <p:cNvPr id="11" name="Oval 10"/>
          <p:cNvSpPr/>
          <p:nvPr/>
        </p:nvSpPr>
        <p:spPr>
          <a:xfrm>
            <a:off x="7616748" y="4990163"/>
            <a:ext cx="1636809" cy="1504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p>
        </p:txBody>
      </p:sp>
      <p:sp>
        <p:nvSpPr>
          <p:cNvPr id="12" name="TextBox 11"/>
          <p:cNvSpPr txBox="1"/>
          <p:nvPr/>
        </p:nvSpPr>
        <p:spPr>
          <a:xfrm>
            <a:off x="8040922" y="5357609"/>
            <a:ext cx="817953" cy="769441"/>
          </a:xfrm>
          <a:prstGeom prst="rect">
            <a:avLst/>
          </a:prstGeom>
          <a:noFill/>
        </p:spPr>
        <p:txBody>
          <a:bodyPr wrap="square" rtlCol="0">
            <a:spAutoFit/>
          </a:bodyPr>
          <a:lstStyle/>
          <a:p>
            <a:r>
              <a:rPr lang="en-US" sz="4400" b="1" dirty="0">
                <a:solidFill>
                  <a:schemeClr val="bg1"/>
                </a:solidFill>
              </a:rPr>
              <a:t>67</a:t>
            </a:r>
          </a:p>
        </p:txBody>
      </p:sp>
      <p:sp>
        <p:nvSpPr>
          <p:cNvPr id="13" name="TextBox 12">
            <a:extLst>
              <a:ext uri="{FF2B5EF4-FFF2-40B4-BE49-F238E27FC236}">
                <a16:creationId xmlns:a16="http://schemas.microsoft.com/office/drawing/2014/main" id="{9FEE64A1-0C08-43F5-A82D-21975F7796CE}"/>
              </a:ext>
            </a:extLst>
          </p:cNvPr>
          <p:cNvSpPr txBox="1"/>
          <p:nvPr/>
        </p:nvSpPr>
        <p:spPr>
          <a:xfrm>
            <a:off x="9371801" y="5480719"/>
            <a:ext cx="2430055" cy="523220"/>
          </a:xfrm>
          <a:prstGeom prst="rect">
            <a:avLst/>
          </a:prstGeom>
          <a:noFill/>
        </p:spPr>
        <p:txBody>
          <a:bodyPr wrap="square" rtlCol="0">
            <a:spAutoFit/>
          </a:bodyPr>
          <a:lstStyle/>
          <a:p>
            <a:r>
              <a:rPr lang="en-US" sz="2800" b="1" dirty="0">
                <a:solidFill>
                  <a:schemeClr val="bg1"/>
                </a:solidFill>
              </a:rPr>
              <a:t>Functionalities</a:t>
            </a:r>
            <a:endParaRPr lang="en-IN" sz="2800" b="1" dirty="0">
              <a:solidFill>
                <a:schemeClr val="bg1"/>
              </a:solidFill>
            </a:endParaRPr>
          </a:p>
        </p:txBody>
      </p:sp>
      <p:sp>
        <p:nvSpPr>
          <p:cNvPr id="14" name="TextBox 13">
            <a:extLst>
              <a:ext uri="{FF2B5EF4-FFF2-40B4-BE49-F238E27FC236}">
                <a16:creationId xmlns:a16="http://schemas.microsoft.com/office/drawing/2014/main" id="{9FEE64A1-0C08-43F5-A82D-21975F7796CE}"/>
              </a:ext>
            </a:extLst>
          </p:cNvPr>
          <p:cNvSpPr txBox="1"/>
          <p:nvPr/>
        </p:nvSpPr>
        <p:spPr>
          <a:xfrm>
            <a:off x="2416702" y="2357411"/>
            <a:ext cx="2462981" cy="954107"/>
          </a:xfrm>
          <a:prstGeom prst="rect">
            <a:avLst/>
          </a:prstGeom>
          <a:noFill/>
        </p:spPr>
        <p:txBody>
          <a:bodyPr wrap="square" rtlCol="0">
            <a:spAutoFit/>
          </a:bodyPr>
          <a:lstStyle/>
          <a:p>
            <a:r>
              <a:rPr lang="en-US" sz="2800" b="1" dirty="0">
                <a:solidFill>
                  <a:schemeClr val="bg1"/>
                </a:solidFill>
              </a:rPr>
              <a:t>Development Hours</a:t>
            </a:r>
            <a:endParaRPr lang="en-IN" sz="2800" b="1" dirty="0">
              <a:solidFill>
                <a:schemeClr val="bg1"/>
              </a:solidFill>
            </a:endParaRPr>
          </a:p>
        </p:txBody>
      </p:sp>
      <p:sp>
        <p:nvSpPr>
          <p:cNvPr id="15" name="Oval 14"/>
          <p:cNvSpPr/>
          <p:nvPr/>
        </p:nvSpPr>
        <p:spPr>
          <a:xfrm>
            <a:off x="750135" y="1960261"/>
            <a:ext cx="1636809" cy="1504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p>
        </p:txBody>
      </p:sp>
      <p:sp>
        <p:nvSpPr>
          <p:cNvPr id="16" name="TextBox 15"/>
          <p:cNvSpPr txBox="1"/>
          <p:nvPr/>
        </p:nvSpPr>
        <p:spPr>
          <a:xfrm>
            <a:off x="844835" y="2327707"/>
            <a:ext cx="1437573" cy="769441"/>
          </a:xfrm>
          <a:prstGeom prst="rect">
            <a:avLst/>
          </a:prstGeom>
          <a:noFill/>
        </p:spPr>
        <p:txBody>
          <a:bodyPr wrap="square" rtlCol="0">
            <a:spAutoFit/>
          </a:bodyPr>
          <a:lstStyle/>
          <a:p>
            <a:r>
              <a:rPr lang="en-US" sz="4400" b="1" dirty="0">
                <a:solidFill>
                  <a:schemeClr val="bg1"/>
                </a:solidFill>
              </a:rPr>
              <a:t>2000</a:t>
            </a:r>
          </a:p>
        </p:txBody>
      </p:sp>
      <p:sp>
        <p:nvSpPr>
          <p:cNvPr id="17" name="Oval 16"/>
          <p:cNvSpPr/>
          <p:nvPr/>
        </p:nvSpPr>
        <p:spPr>
          <a:xfrm>
            <a:off x="7454265" y="1944380"/>
            <a:ext cx="1636809" cy="15043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p>
        </p:txBody>
      </p:sp>
      <p:sp>
        <p:nvSpPr>
          <p:cNvPr id="18" name="TextBox 17"/>
          <p:cNvSpPr txBox="1"/>
          <p:nvPr/>
        </p:nvSpPr>
        <p:spPr>
          <a:xfrm>
            <a:off x="7674244" y="2311826"/>
            <a:ext cx="1098004" cy="769441"/>
          </a:xfrm>
          <a:prstGeom prst="rect">
            <a:avLst/>
          </a:prstGeom>
          <a:noFill/>
        </p:spPr>
        <p:txBody>
          <a:bodyPr wrap="square" rtlCol="0">
            <a:spAutoFit/>
          </a:bodyPr>
          <a:lstStyle/>
          <a:p>
            <a:r>
              <a:rPr lang="en-US" sz="4400" b="1" dirty="0">
                <a:solidFill>
                  <a:schemeClr val="bg1"/>
                </a:solidFill>
              </a:rPr>
              <a:t>700</a:t>
            </a:r>
          </a:p>
        </p:txBody>
      </p:sp>
      <p:sp>
        <p:nvSpPr>
          <p:cNvPr id="19" name="TextBox 18">
            <a:extLst>
              <a:ext uri="{FF2B5EF4-FFF2-40B4-BE49-F238E27FC236}">
                <a16:creationId xmlns:a16="http://schemas.microsoft.com/office/drawing/2014/main" id="{9FEE64A1-0C08-43F5-A82D-21975F7796CE}"/>
              </a:ext>
            </a:extLst>
          </p:cNvPr>
          <p:cNvSpPr txBox="1"/>
          <p:nvPr/>
        </p:nvSpPr>
        <p:spPr>
          <a:xfrm>
            <a:off x="9141015" y="2219492"/>
            <a:ext cx="2747892" cy="954107"/>
          </a:xfrm>
          <a:prstGeom prst="rect">
            <a:avLst/>
          </a:prstGeom>
          <a:noFill/>
        </p:spPr>
        <p:txBody>
          <a:bodyPr wrap="square" rtlCol="0">
            <a:spAutoFit/>
          </a:bodyPr>
          <a:lstStyle/>
          <a:p>
            <a:r>
              <a:rPr lang="en-US" sz="2800" b="1" dirty="0">
                <a:solidFill>
                  <a:schemeClr val="bg1"/>
                </a:solidFill>
              </a:rPr>
              <a:t>Testing and Bug Fixing hours</a:t>
            </a:r>
            <a:endParaRPr lang="en-IN" sz="2800" b="1" dirty="0">
              <a:solidFill>
                <a:schemeClr val="bg1"/>
              </a:solidFill>
            </a:endParaRPr>
          </a:p>
        </p:txBody>
      </p:sp>
    </p:spTree>
    <p:extLst>
      <p:ext uri="{BB962C8B-B14F-4D97-AF65-F5344CB8AC3E}">
        <p14:creationId xmlns:p14="http://schemas.microsoft.com/office/powerpoint/2010/main" val="321547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63" name="Straight Connector 2062">
            <a:extLst>
              <a:ext uri="{FF2B5EF4-FFF2-40B4-BE49-F238E27FC236}">
                <a16:creationId xmlns:a16="http://schemas.microsoft.com/office/drawing/2014/main" id="{C6A4905B-655F-4236-9689-C89809DDFECF}"/>
              </a:ext>
            </a:extLst>
          </p:cNvPr>
          <p:cNvCxnSpPr/>
          <p:nvPr/>
        </p:nvCxnSpPr>
        <p:spPr>
          <a:xfrm>
            <a:off x="6045200" y="1504564"/>
            <a:ext cx="0" cy="4978400"/>
          </a:xfrm>
          <a:prstGeom prst="line">
            <a:avLst/>
          </a:prstGeom>
          <a:ln w="38100">
            <a:solidFill>
              <a:srgbClr val="605D5C"/>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4C5E8BC-F33B-4F2A-B840-C62874BE4F92}"/>
              </a:ext>
            </a:extLst>
          </p:cNvPr>
          <p:cNvSpPr>
            <a:spLocks noGrp="1"/>
          </p:cNvSpPr>
          <p:nvPr>
            <p:ph type="title"/>
          </p:nvPr>
        </p:nvSpPr>
        <p:spPr/>
        <p:txBody>
          <a:bodyPr/>
          <a:lstStyle/>
          <a:p>
            <a:r>
              <a:rPr lang="en-US" dirty="0"/>
              <a:t>Scope Items</a:t>
            </a:r>
            <a:endParaRPr lang="en-IN" dirty="0"/>
          </a:p>
        </p:txBody>
      </p:sp>
      <p:sp>
        <p:nvSpPr>
          <p:cNvPr id="3" name="Text Placeholder 2">
            <a:extLst>
              <a:ext uri="{FF2B5EF4-FFF2-40B4-BE49-F238E27FC236}">
                <a16:creationId xmlns:a16="http://schemas.microsoft.com/office/drawing/2014/main" id="{4CF680CC-3008-4DC0-AD5B-62C73E7F28C8}"/>
              </a:ext>
            </a:extLst>
          </p:cNvPr>
          <p:cNvSpPr>
            <a:spLocks noGrp="1"/>
          </p:cNvSpPr>
          <p:nvPr>
            <p:ph type="body" sz="quarter" idx="10"/>
          </p:nvPr>
        </p:nvSpPr>
        <p:spPr>
          <a:xfrm>
            <a:off x="720000" y="738555"/>
            <a:ext cx="11081856" cy="367571"/>
          </a:xfrm>
        </p:spPr>
        <p:txBody>
          <a:bodyPr/>
          <a:lstStyle/>
          <a:p>
            <a:r>
              <a:rPr lang="en-US" dirty="0"/>
              <a:t>High level Features for SCGJ and Training Partners	</a:t>
            </a:r>
            <a:endParaRPr lang="en-IN" dirty="0"/>
          </a:p>
        </p:txBody>
      </p:sp>
      <p:grpSp>
        <p:nvGrpSpPr>
          <p:cNvPr id="2070" name="Group 2069">
            <a:extLst>
              <a:ext uri="{FF2B5EF4-FFF2-40B4-BE49-F238E27FC236}">
                <a16:creationId xmlns:a16="http://schemas.microsoft.com/office/drawing/2014/main" id="{3E32B6E9-2D12-4BA7-9C93-B2A93182F1F9}"/>
              </a:ext>
            </a:extLst>
          </p:cNvPr>
          <p:cNvGrpSpPr/>
          <p:nvPr/>
        </p:nvGrpSpPr>
        <p:grpSpPr>
          <a:xfrm>
            <a:off x="-8139" y="2408959"/>
            <a:ext cx="4673032" cy="3136021"/>
            <a:chOff x="-21611" y="2233616"/>
            <a:chExt cx="4673032" cy="3136021"/>
          </a:xfrm>
        </p:grpSpPr>
        <p:pic>
          <p:nvPicPr>
            <p:cNvPr id="2052" name="Picture 4" descr="Image result for dashboard icon">
              <a:extLst>
                <a:ext uri="{FF2B5EF4-FFF2-40B4-BE49-F238E27FC236}">
                  <a16:creationId xmlns:a16="http://schemas.microsoft.com/office/drawing/2014/main" id="{4B19D1FC-A812-4AE5-A0C7-2851E47486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2958" y="2244906"/>
              <a:ext cx="1058463" cy="4602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Documents">
              <a:extLst>
                <a:ext uri="{FF2B5EF4-FFF2-40B4-BE49-F238E27FC236}">
                  <a16:creationId xmlns:a16="http://schemas.microsoft.com/office/drawing/2014/main" id="{14325FCE-4889-40A9-9CA4-A37161BE17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7708" y="3090737"/>
              <a:ext cx="568961" cy="5904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lated image">
              <a:extLst>
                <a:ext uri="{FF2B5EF4-FFF2-40B4-BE49-F238E27FC236}">
                  <a16:creationId xmlns:a16="http://schemas.microsoft.com/office/drawing/2014/main" id="{84115160-5122-4D2C-AB4B-74BABBF82D24}"/>
                </a:ext>
              </a:extLst>
            </p:cNvPr>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37708" y="3936430"/>
              <a:ext cx="589188" cy="58918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lated image">
              <a:extLst>
                <a:ext uri="{FF2B5EF4-FFF2-40B4-BE49-F238E27FC236}">
                  <a16:creationId xmlns:a16="http://schemas.microsoft.com/office/drawing/2014/main" id="{6E7097C0-0D24-4422-8258-2E9A86C3C60E}"/>
                </a:ext>
              </a:extLst>
            </p:cNvPr>
            <p:cNvPicPr>
              <a:picLocks noChangeAspect="1" noChangeArrowheads="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27594" y="4780449"/>
              <a:ext cx="589188" cy="589188"/>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583A96F7-7526-44FA-9EDE-89EBE68040F4}"/>
                </a:ext>
              </a:extLst>
            </p:cNvPr>
            <p:cNvGrpSpPr/>
            <p:nvPr/>
          </p:nvGrpSpPr>
          <p:grpSpPr>
            <a:xfrm>
              <a:off x="-16122" y="2233616"/>
              <a:ext cx="3295087" cy="367572"/>
              <a:chOff x="0" y="3834687"/>
              <a:chExt cx="3341997" cy="830996"/>
            </a:xfrm>
            <a:solidFill>
              <a:srgbClr val="47B160"/>
            </a:solidFill>
          </p:grpSpPr>
          <p:sp>
            <p:nvSpPr>
              <p:cNvPr id="42" name="Rectangle 41">
                <a:extLst>
                  <a:ext uri="{FF2B5EF4-FFF2-40B4-BE49-F238E27FC236}">
                    <a16:creationId xmlns:a16="http://schemas.microsoft.com/office/drawing/2014/main" id="{E0FF250C-30CC-4700-ABA4-F3D6D40ADD63}"/>
                  </a:ext>
                </a:extLst>
              </p:cNvPr>
              <p:cNvSpPr/>
              <p:nvPr/>
            </p:nvSpPr>
            <p:spPr>
              <a:xfrm>
                <a:off x="0" y="3834687"/>
                <a:ext cx="2621280" cy="8309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Interactive Dashboard</a:t>
                </a:r>
                <a:endParaRPr lang="en-IN" sz="1600" dirty="0">
                  <a:latin typeface="Arial" panose="020B0604020202020204" pitchFamily="34" charset="0"/>
                  <a:cs typeface="Arial" panose="020B0604020202020204" pitchFamily="34" charset="0"/>
                </a:endParaRPr>
              </a:p>
            </p:txBody>
          </p:sp>
          <p:sp>
            <p:nvSpPr>
              <p:cNvPr id="43" name="Right Triangle 42">
                <a:extLst>
                  <a:ext uri="{FF2B5EF4-FFF2-40B4-BE49-F238E27FC236}">
                    <a16:creationId xmlns:a16="http://schemas.microsoft.com/office/drawing/2014/main" id="{DB2C47D8-6B0C-443E-8153-2F19E0DE84CC}"/>
                  </a:ext>
                </a:extLst>
              </p:cNvPr>
              <p:cNvSpPr/>
              <p:nvPr/>
            </p:nvSpPr>
            <p:spPr>
              <a:xfrm>
                <a:off x="2616192" y="3834687"/>
                <a:ext cx="725805" cy="83099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4" name="Group 43">
              <a:extLst>
                <a:ext uri="{FF2B5EF4-FFF2-40B4-BE49-F238E27FC236}">
                  <a16:creationId xmlns:a16="http://schemas.microsoft.com/office/drawing/2014/main" id="{4E9830F2-3618-48F6-8531-E5C1CF7CD54D}"/>
                </a:ext>
              </a:extLst>
            </p:cNvPr>
            <p:cNvGrpSpPr/>
            <p:nvPr/>
          </p:nvGrpSpPr>
          <p:grpSpPr>
            <a:xfrm>
              <a:off x="-21611" y="3173125"/>
              <a:ext cx="3483456" cy="367572"/>
              <a:chOff x="0" y="3834687"/>
              <a:chExt cx="3341997" cy="830996"/>
            </a:xfrm>
            <a:solidFill>
              <a:srgbClr val="F1A523"/>
            </a:solidFill>
          </p:grpSpPr>
          <p:sp>
            <p:nvSpPr>
              <p:cNvPr id="45" name="Rectangle 44">
                <a:extLst>
                  <a:ext uri="{FF2B5EF4-FFF2-40B4-BE49-F238E27FC236}">
                    <a16:creationId xmlns:a16="http://schemas.microsoft.com/office/drawing/2014/main" id="{29BB7469-8C72-4A0B-9007-38B9802DA9D4}"/>
                  </a:ext>
                </a:extLst>
              </p:cNvPr>
              <p:cNvSpPr/>
              <p:nvPr/>
            </p:nvSpPr>
            <p:spPr>
              <a:xfrm>
                <a:off x="0" y="3834687"/>
                <a:ext cx="2621280" cy="8309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View Documents</a:t>
                </a:r>
                <a:endParaRPr lang="en-IN" sz="1600" dirty="0">
                  <a:latin typeface="Arial" panose="020B0604020202020204" pitchFamily="34" charset="0"/>
                  <a:cs typeface="Arial" panose="020B0604020202020204" pitchFamily="34" charset="0"/>
                </a:endParaRPr>
              </a:p>
            </p:txBody>
          </p:sp>
          <p:sp>
            <p:nvSpPr>
              <p:cNvPr id="46" name="Right Triangle 45">
                <a:extLst>
                  <a:ext uri="{FF2B5EF4-FFF2-40B4-BE49-F238E27FC236}">
                    <a16:creationId xmlns:a16="http://schemas.microsoft.com/office/drawing/2014/main" id="{C26FD556-491D-453C-973D-45C6202A46DE}"/>
                  </a:ext>
                </a:extLst>
              </p:cNvPr>
              <p:cNvSpPr/>
              <p:nvPr/>
            </p:nvSpPr>
            <p:spPr>
              <a:xfrm>
                <a:off x="2616192" y="3834687"/>
                <a:ext cx="725805" cy="83099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591CA2C5-8C62-4839-9086-580CD2964E19}"/>
                </a:ext>
              </a:extLst>
            </p:cNvPr>
            <p:cNvGrpSpPr/>
            <p:nvPr/>
          </p:nvGrpSpPr>
          <p:grpSpPr>
            <a:xfrm>
              <a:off x="-10528" y="4030836"/>
              <a:ext cx="3472374" cy="367572"/>
              <a:chOff x="0" y="3834687"/>
              <a:chExt cx="3341997" cy="830996"/>
            </a:xfrm>
            <a:solidFill>
              <a:srgbClr val="3D84B8"/>
            </a:solidFill>
          </p:grpSpPr>
          <p:sp>
            <p:nvSpPr>
              <p:cNvPr id="49" name="Rectangle 48">
                <a:extLst>
                  <a:ext uri="{FF2B5EF4-FFF2-40B4-BE49-F238E27FC236}">
                    <a16:creationId xmlns:a16="http://schemas.microsoft.com/office/drawing/2014/main" id="{45F24151-E43C-4F57-81FC-A355B46D6790}"/>
                  </a:ext>
                </a:extLst>
              </p:cNvPr>
              <p:cNvSpPr/>
              <p:nvPr/>
            </p:nvSpPr>
            <p:spPr>
              <a:xfrm>
                <a:off x="0" y="3834687"/>
                <a:ext cx="2621280" cy="8309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Generate Credentials</a:t>
                </a:r>
                <a:endParaRPr lang="en-IN" sz="1600" dirty="0">
                  <a:latin typeface="Arial" panose="020B0604020202020204" pitchFamily="34" charset="0"/>
                  <a:cs typeface="Arial" panose="020B0604020202020204" pitchFamily="34" charset="0"/>
                </a:endParaRPr>
              </a:p>
            </p:txBody>
          </p:sp>
          <p:sp>
            <p:nvSpPr>
              <p:cNvPr id="50" name="Right Triangle 49">
                <a:extLst>
                  <a:ext uri="{FF2B5EF4-FFF2-40B4-BE49-F238E27FC236}">
                    <a16:creationId xmlns:a16="http://schemas.microsoft.com/office/drawing/2014/main" id="{F4812000-56B3-4751-ABF3-020F56231FAE}"/>
                  </a:ext>
                </a:extLst>
              </p:cNvPr>
              <p:cNvSpPr/>
              <p:nvPr/>
            </p:nvSpPr>
            <p:spPr>
              <a:xfrm>
                <a:off x="2616192" y="3834687"/>
                <a:ext cx="725805" cy="83099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1" name="Group 50">
              <a:extLst>
                <a:ext uri="{FF2B5EF4-FFF2-40B4-BE49-F238E27FC236}">
                  <a16:creationId xmlns:a16="http://schemas.microsoft.com/office/drawing/2014/main" id="{71AF3FAB-9E0C-4666-96E5-964424266C1E}"/>
                </a:ext>
              </a:extLst>
            </p:cNvPr>
            <p:cNvGrpSpPr/>
            <p:nvPr/>
          </p:nvGrpSpPr>
          <p:grpSpPr>
            <a:xfrm>
              <a:off x="-21611" y="4810521"/>
              <a:ext cx="3483456" cy="367572"/>
              <a:chOff x="0" y="3834687"/>
              <a:chExt cx="3341997" cy="830996"/>
            </a:xfrm>
            <a:solidFill>
              <a:srgbClr val="FB5A3F"/>
            </a:solidFill>
          </p:grpSpPr>
          <p:sp>
            <p:nvSpPr>
              <p:cNvPr id="52" name="Rectangle 51">
                <a:extLst>
                  <a:ext uri="{FF2B5EF4-FFF2-40B4-BE49-F238E27FC236}">
                    <a16:creationId xmlns:a16="http://schemas.microsoft.com/office/drawing/2014/main" id="{18AA9816-6E24-4235-B496-6CE1CB9747F7}"/>
                  </a:ext>
                </a:extLst>
              </p:cNvPr>
              <p:cNvSpPr/>
              <p:nvPr/>
            </p:nvSpPr>
            <p:spPr>
              <a:xfrm>
                <a:off x="0" y="3834687"/>
                <a:ext cx="2621280" cy="8309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Update Targets</a:t>
                </a:r>
                <a:endParaRPr lang="en-IN" sz="1600" dirty="0">
                  <a:latin typeface="Arial" panose="020B0604020202020204" pitchFamily="34" charset="0"/>
                  <a:cs typeface="Arial" panose="020B0604020202020204" pitchFamily="34" charset="0"/>
                </a:endParaRPr>
              </a:p>
            </p:txBody>
          </p:sp>
          <p:sp>
            <p:nvSpPr>
              <p:cNvPr id="53" name="Right Triangle 52">
                <a:extLst>
                  <a:ext uri="{FF2B5EF4-FFF2-40B4-BE49-F238E27FC236}">
                    <a16:creationId xmlns:a16="http://schemas.microsoft.com/office/drawing/2014/main" id="{9D38F3F7-C9D0-4B10-9646-9FE9BABD72F9}"/>
                  </a:ext>
                </a:extLst>
              </p:cNvPr>
              <p:cNvSpPr/>
              <p:nvPr/>
            </p:nvSpPr>
            <p:spPr>
              <a:xfrm>
                <a:off x="2616192" y="3834687"/>
                <a:ext cx="725805" cy="83099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grpSp>
        <p:nvGrpSpPr>
          <p:cNvPr id="2071" name="Group 2070">
            <a:extLst>
              <a:ext uri="{FF2B5EF4-FFF2-40B4-BE49-F238E27FC236}">
                <a16:creationId xmlns:a16="http://schemas.microsoft.com/office/drawing/2014/main" id="{D9514E35-4A25-4F81-882B-BF89220EA49C}"/>
              </a:ext>
            </a:extLst>
          </p:cNvPr>
          <p:cNvGrpSpPr/>
          <p:nvPr/>
        </p:nvGrpSpPr>
        <p:grpSpPr>
          <a:xfrm>
            <a:off x="7211401" y="2282280"/>
            <a:ext cx="4980599" cy="3280397"/>
            <a:chOff x="7211401" y="2089240"/>
            <a:chExt cx="4980599" cy="3280397"/>
          </a:xfrm>
        </p:grpSpPr>
        <p:pic>
          <p:nvPicPr>
            <p:cNvPr id="2056" name="Picture 8" descr="Image result for Upload">
              <a:extLst>
                <a:ext uri="{FF2B5EF4-FFF2-40B4-BE49-F238E27FC236}">
                  <a16:creationId xmlns:a16="http://schemas.microsoft.com/office/drawing/2014/main" id="{708B84C0-7DF0-4704-BA5D-6584890DB77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14720" y="2927685"/>
              <a:ext cx="545680" cy="54568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Report icon">
              <a:extLst>
                <a:ext uri="{FF2B5EF4-FFF2-40B4-BE49-F238E27FC236}">
                  <a16:creationId xmlns:a16="http://schemas.microsoft.com/office/drawing/2014/main" id="{722417EA-88E6-4D60-8A83-DAC44952B79E}"/>
                </a:ext>
              </a:extLst>
            </p:cNvPr>
            <p:cNvPicPr>
              <a:picLocks noChangeAspect="1" noChangeArrowheads="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1" r="-1124" b="7725"/>
            <a:stretch/>
          </p:blipFill>
          <p:spPr bwMode="auto">
            <a:xfrm>
              <a:off x="7279689" y="3841088"/>
              <a:ext cx="486691" cy="58834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Upload Documents icon">
              <a:extLst>
                <a:ext uri="{FF2B5EF4-FFF2-40B4-BE49-F238E27FC236}">
                  <a16:creationId xmlns:a16="http://schemas.microsoft.com/office/drawing/2014/main" id="{65139218-0AB9-4BF0-A1A3-E33C5FD5EF58}"/>
                </a:ext>
              </a:extLst>
            </p:cNvPr>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14720" y="4640075"/>
              <a:ext cx="729562" cy="729562"/>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oup 2052">
              <a:extLst>
                <a:ext uri="{FF2B5EF4-FFF2-40B4-BE49-F238E27FC236}">
                  <a16:creationId xmlns:a16="http://schemas.microsoft.com/office/drawing/2014/main" id="{8854413D-2D12-463A-B7DE-2D3D176EBE1C}"/>
                </a:ext>
              </a:extLst>
            </p:cNvPr>
            <p:cNvGrpSpPr/>
            <p:nvPr/>
          </p:nvGrpSpPr>
          <p:grpSpPr>
            <a:xfrm>
              <a:off x="8058384" y="2194043"/>
              <a:ext cx="4133616" cy="447775"/>
              <a:chOff x="6260928" y="5674459"/>
              <a:chExt cx="3386200" cy="367573"/>
            </a:xfrm>
            <a:solidFill>
              <a:srgbClr val="FB5A3F"/>
            </a:solidFill>
          </p:grpSpPr>
          <p:sp>
            <p:nvSpPr>
              <p:cNvPr id="2051" name="Isosceles Triangle 2050">
                <a:extLst>
                  <a:ext uri="{FF2B5EF4-FFF2-40B4-BE49-F238E27FC236}">
                    <a16:creationId xmlns:a16="http://schemas.microsoft.com/office/drawing/2014/main" id="{C0ADDF59-CB05-4741-8343-2EF64B2D1B6B}"/>
                  </a:ext>
                </a:extLst>
              </p:cNvPr>
              <p:cNvSpPr/>
              <p:nvPr/>
            </p:nvSpPr>
            <p:spPr>
              <a:xfrm>
                <a:off x="6260928" y="5674460"/>
                <a:ext cx="1308272" cy="36757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BFABF56E-8FC1-4A25-8F25-D1BF7A7AC4E8}"/>
                  </a:ext>
                </a:extLst>
              </p:cNvPr>
              <p:cNvSpPr/>
              <p:nvPr/>
            </p:nvSpPr>
            <p:spPr>
              <a:xfrm>
                <a:off x="6914895" y="5674459"/>
                <a:ext cx="2732233" cy="3675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600" dirty="0">
                  <a:solidFill>
                    <a:schemeClr val="bg1"/>
                  </a:solidFill>
                  <a:latin typeface="Arial" panose="020B0604020202020204" pitchFamily="34" charset="0"/>
                  <a:cs typeface="Arial" panose="020B0604020202020204" pitchFamily="34" charset="0"/>
                </a:endParaRPr>
              </a:p>
            </p:txBody>
          </p:sp>
        </p:grpSp>
        <p:grpSp>
          <p:nvGrpSpPr>
            <p:cNvPr id="72" name="Group 71">
              <a:extLst>
                <a:ext uri="{FF2B5EF4-FFF2-40B4-BE49-F238E27FC236}">
                  <a16:creationId xmlns:a16="http://schemas.microsoft.com/office/drawing/2014/main" id="{06D95D2F-F671-445D-A27F-2122E58910DF}"/>
                </a:ext>
              </a:extLst>
            </p:cNvPr>
            <p:cNvGrpSpPr/>
            <p:nvPr/>
          </p:nvGrpSpPr>
          <p:grpSpPr>
            <a:xfrm>
              <a:off x="8058384" y="3163175"/>
              <a:ext cx="4133616" cy="447775"/>
              <a:chOff x="6260928" y="5674459"/>
              <a:chExt cx="3386200" cy="367573"/>
            </a:xfrm>
            <a:solidFill>
              <a:srgbClr val="3D84B8"/>
            </a:solidFill>
          </p:grpSpPr>
          <p:sp>
            <p:nvSpPr>
              <p:cNvPr id="73" name="Isosceles Triangle 72">
                <a:extLst>
                  <a:ext uri="{FF2B5EF4-FFF2-40B4-BE49-F238E27FC236}">
                    <a16:creationId xmlns:a16="http://schemas.microsoft.com/office/drawing/2014/main" id="{D8A31E6E-92D1-4F8E-A371-01075AA8387F}"/>
                  </a:ext>
                </a:extLst>
              </p:cNvPr>
              <p:cNvSpPr/>
              <p:nvPr/>
            </p:nvSpPr>
            <p:spPr>
              <a:xfrm>
                <a:off x="6260928" y="5674460"/>
                <a:ext cx="1308272" cy="36757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id="{FA41237C-512D-49D7-BD1E-489FB06CB806}"/>
                  </a:ext>
                </a:extLst>
              </p:cNvPr>
              <p:cNvSpPr/>
              <p:nvPr/>
            </p:nvSpPr>
            <p:spPr>
              <a:xfrm>
                <a:off x="6914895" y="5674459"/>
                <a:ext cx="2732233" cy="3675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600" dirty="0">
                  <a:solidFill>
                    <a:schemeClr val="bg1"/>
                  </a:solidFill>
                  <a:latin typeface="Arial" panose="020B0604020202020204" pitchFamily="34" charset="0"/>
                  <a:cs typeface="Arial" panose="020B0604020202020204" pitchFamily="34" charset="0"/>
                </a:endParaRPr>
              </a:p>
            </p:txBody>
          </p:sp>
        </p:grpSp>
        <p:grpSp>
          <p:nvGrpSpPr>
            <p:cNvPr id="75" name="Group 74">
              <a:extLst>
                <a:ext uri="{FF2B5EF4-FFF2-40B4-BE49-F238E27FC236}">
                  <a16:creationId xmlns:a16="http://schemas.microsoft.com/office/drawing/2014/main" id="{436374D0-DE7F-46B1-912E-FD100C8DAA23}"/>
                </a:ext>
              </a:extLst>
            </p:cNvPr>
            <p:cNvGrpSpPr/>
            <p:nvPr/>
          </p:nvGrpSpPr>
          <p:grpSpPr>
            <a:xfrm>
              <a:off x="8056972" y="4016676"/>
              <a:ext cx="4133616" cy="447775"/>
              <a:chOff x="6260928" y="5674460"/>
              <a:chExt cx="3386200" cy="367573"/>
            </a:xfrm>
            <a:solidFill>
              <a:srgbClr val="F1A523"/>
            </a:solidFill>
          </p:grpSpPr>
          <p:sp>
            <p:nvSpPr>
              <p:cNvPr id="76" name="Isosceles Triangle 75">
                <a:extLst>
                  <a:ext uri="{FF2B5EF4-FFF2-40B4-BE49-F238E27FC236}">
                    <a16:creationId xmlns:a16="http://schemas.microsoft.com/office/drawing/2014/main" id="{6BE568AF-00B8-49EB-A647-1C8B0490878C}"/>
                  </a:ext>
                </a:extLst>
              </p:cNvPr>
              <p:cNvSpPr/>
              <p:nvPr/>
            </p:nvSpPr>
            <p:spPr>
              <a:xfrm>
                <a:off x="6260928" y="5674460"/>
                <a:ext cx="1308272" cy="36757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A601B98D-4222-4CD5-8BCD-3FDCCD641958}"/>
                  </a:ext>
                </a:extLst>
              </p:cNvPr>
              <p:cNvSpPr/>
              <p:nvPr/>
            </p:nvSpPr>
            <p:spPr>
              <a:xfrm>
                <a:off x="6914895" y="5674461"/>
                <a:ext cx="2732233" cy="3675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600" dirty="0">
                  <a:solidFill>
                    <a:schemeClr val="bg1"/>
                  </a:solidFill>
                  <a:latin typeface="Arial" panose="020B0604020202020204" pitchFamily="34" charset="0"/>
                  <a:cs typeface="Arial" panose="020B0604020202020204" pitchFamily="34" charset="0"/>
                </a:endParaRPr>
              </a:p>
            </p:txBody>
          </p:sp>
        </p:grpSp>
        <p:pic>
          <p:nvPicPr>
            <p:cNvPr id="2068" name="Picture 20" descr="Related image">
              <a:extLst>
                <a:ext uri="{FF2B5EF4-FFF2-40B4-BE49-F238E27FC236}">
                  <a16:creationId xmlns:a16="http://schemas.microsoft.com/office/drawing/2014/main" id="{DE800B2E-9DD1-4635-819A-1076B944479A}"/>
                </a:ext>
              </a:extLst>
            </p:cNvPr>
            <p:cNvPicPr>
              <a:picLocks noChangeAspect="1" noChangeArrowheads="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11401" y="2089240"/>
              <a:ext cx="545680" cy="545680"/>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B900ACAE-AE68-464A-BF5F-4D6B5AC7AED6}"/>
                </a:ext>
              </a:extLst>
            </p:cNvPr>
            <p:cNvGrpSpPr/>
            <p:nvPr/>
          </p:nvGrpSpPr>
          <p:grpSpPr>
            <a:xfrm>
              <a:off x="8056972" y="4796691"/>
              <a:ext cx="4133616" cy="447775"/>
              <a:chOff x="6260928" y="5674459"/>
              <a:chExt cx="3386200" cy="367573"/>
            </a:xfrm>
            <a:solidFill>
              <a:srgbClr val="47B160"/>
            </a:solidFill>
          </p:grpSpPr>
          <p:sp>
            <p:nvSpPr>
              <p:cNvPr id="80" name="Isosceles Triangle 79">
                <a:extLst>
                  <a:ext uri="{FF2B5EF4-FFF2-40B4-BE49-F238E27FC236}">
                    <a16:creationId xmlns:a16="http://schemas.microsoft.com/office/drawing/2014/main" id="{20C6DFC7-79CE-404F-AC57-37434CF8A7A8}"/>
                  </a:ext>
                </a:extLst>
              </p:cNvPr>
              <p:cNvSpPr/>
              <p:nvPr/>
            </p:nvSpPr>
            <p:spPr>
              <a:xfrm>
                <a:off x="6260928" y="5674460"/>
                <a:ext cx="1308272" cy="36757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a:extLst>
                  <a:ext uri="{FF2B5EF4-FFF2-40B4-BE49-F238E27FC236}">
                    <a16:creationId xmlns:a16="http://schemas.microsoft.com/office/drawing/2014/main" id="{9E000B50-F23B-4545-A26B-B65644E81A41}"/>
                  </a:ext>
                </a:extLst>
              </p:cNvPr>
              <p:cNvSpPr/>
              <p:nvPr/>
            </p:nvSpPr>
            <p:spPr>
              <a:xfrm>
                <a:off x="6914895" y="5674459"/>
                <a:ext cx="2732233" cy="3675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600" dirty="0">
                  <a:solidFill>
                    <a:schemeClr val="bg1"/>
                  </a:solidFill>
                  <a:latin typeface="Arial" panose="020B0604020202020204" pitchFamily="34" charset="0"/>
                  <a:cs typeface="Arial" panose="020B0604020202020204" pitchFamily="34" charset="0"/>
                </a:endParaRPr>
              </a:p>
            </p:txBody>
          </p:sp>
        </p:grpSp>
        <p:sp>
          <p:nvSpPr>
            <p:cNvPr id="2054" name="Rectangle 2053">
              <a:extLst>
                <a:ext uri="{FF2B5EF4-FFF2-40B4-BE49-F238E27FC236}">
                  <a16:creationId xmlns:a16="http://schemas.microsoft.com/office/drawing/2014/main" id="{3052CD51-44D3-4E27-BB62-45623B2F77CD}"/>
                </a:ext>
              </a:extLst>
            </p:cNvPr>
            <p:cNvSpPr/>
            <p:nvPr/>
          </p:nvSpPr>
          <p:spPr>
            <a:xfrm>
              <a:off x="10022751" y="4870172"/>
              <a:ext cx="2146742" cy="369332"/>
            </a:xfrm>
            <a:prstGeom prst="rect">
              <a:avLst/>
            </a:prstGeom>
          </p:spPr>
          <p:txBody>
            <a:bodyPr wrap="none">
              <a:spAutoFit/>
            </a:bodyPr>
            <a:lstStyle/>
            <a:p>
              <a:pPr algn="r"/>
              <a:r>
                <a:rPr lang="en-US" dirty="0">
                  <a:solidFill>
                    <a:schemeClr val="bg1"/>
                  </a:solidFill>
                  <a:latin typeface="Arial" panose="020B0604020202020204" pitchFamily="34" charset="0"/>
                  <a:cs typeface="Arial" panose="020B0604020202020204" pitchFamily="34" charset="0"/>
                </a:rPr>
                <a:t>Upload Documents</a:t>
              </a:r>
              <a:endParaRPr lang="en-IN" dirty="0">
                <a:solidFill>
                  <a:schemeClr val="bg1"/>
                </a:solidFill>
                <a:latin typeface="Arial" panose="020B0604020202020204" pitchFamily="34" charset="0"/>
                <a:cs typeface="Arial" panose="020B0604020202020204" pitchFamily="34" charset="0"/>
              </a:endParaRPr>
            </a:p>
          </p:txBody>
        </p:sp>
        <p:sp>
          <p:nvSpPr>
            <p:cNvPr id="83" name="Rectangle 82">
              <a:extLst>
                <a:ext uri="{FF2B5EF4-FFF2-40B4-BE49-F238E27FC236}">
                  <a16:creationId xmlns:a16="http://schemas.microsoft.com/office/drawing/2014/main" id="{8E5547FA-B901-4D8D-AF84-82572B3234CB}"/>
                </a:ext>
              </a:extLst>
            </p:cNvPr>
            <p:cNvSpPr/>
            <p:nvPr/>
          </p:nvSpPr>
          <p:spPr>
            <a:xfrm>
              <a:off x="9032161" y="2215919"/>
              <a:ext cx="3159839" cy="369332"/>
            </a:xfrm>
            <a:prstGeom prst="rect">
              <a:avLst/>
            </a:prstGeom>
          </p:spPr>
          <p:txBody>
            <a:bodyPr wrap="none">
              <a:spAutoFit/>
            </a:bodyPr>
            <a:lstStyle/>
            <a:p>
              <a:pPr algn="r"/>
              <a:r>
                <a:rPr lang="en-US" dirty="0">
                  <a:solidFill>
                    <a:schemeClr val="bg1"/>
                  </a:solidFill>
                  <a:latin typeface="Arial" panose="020B0604020202020204" pitchFamily="34" charset="0"/>
                  <a:cs typeface="Arial" panose="020B0604020202020204" pitchFamily="34" charset="0"/>
                </a:rPr>
                <a:t>Automated Batch Generation</a:t>
              </a:r>
              <a:endParaRPr lang="en-IN" dirty="0">
                <a:solidFill>
                  <a:schemeClr val="bg1"/>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CE41F760-E11F-475A-9287-263705E471CF}"/>
                </a:ext>
              </a:extLst>
            </p:cNvPr>
            <p:cNvSpPr/>
            <p:nvPr/>
          </p:nvSpPr>
          <p:spPr>
            <a:xfrm>
              <a:off x="8701877" y="3183047"/>
              <a:ext cx="3467616" cy="369332"/>
            </a:xfrm>
            <a:prstGeom prst="rect">
              <a:avLst/>
            </a:prstGeom>
          </p:spPr>
          <p:txBody>
            <a:bodyPr wrap="square">
              <a:spAutoFit/>
            </a:bodyPr>
            <a:lstStyle/>
            <a:p>
              <a:pPr algn="r"/>
              <a:r>
                <a:rPr lang="en-US" dirty="0">
                  <a:solidFill>
                    <a:schemeClr val="bg1"/>
                  </a:solidFill>
                  <a:latin typeface="Arial" panose="020B0604020202020204" pitchFamily="34" charset="0"/>
                  <a:cs typeface="Arial" panose="020B0604020202020204" pitchFamily="34" charset="0"/>
                </a:rPr>
                <a:t>Master Sheet Import</a:t>
              </a:r>
              <a:endParaRPr lang="en-IN" dirty="0">
                <a:solidFill>
                  <a:schemeClr val="bg1"/>
                </a:solidFill>
                <a:latin typeface="Arial" panose="020B0604020202020204" pitchFamily="34" charset="0"/>
                <a:cs typeface="Arial" panose="020B0604020202020204" pitchFamily="34" charset="0"/>
              </a:endParaRPr>
            </a:p>
          </p:txBody>
        </p:sp>
        <p:sp>
          <p:nvSpPr>
            <p:cNvPr id="2055" name="Rectangle 2054">
              <a:extLst>
                <a:ext uri="{FF2B5EF4-FFF2-40B4-BE49-F238E27FC236}">
                  <a16:creationId xmlns:a16="http://schemas.microsoft.com/office/drawing/2014/main" id="{976C755F-B866-41E4-AD0B-8C1BE3371750}"/>
                </a:ext>
              </a:extLst>
            </p:cNvPr>
            <p:cNvSpPr/>
            <p:nvPr/>
          </p:nvSpPr>
          <p:spPr>
            <a:xfrm>
              <a:off x="10107929" y="4076572"/>
              <a:ext cx="2018502" cy="369332"/>
            </a:xfrm>
            <a:prstGeom prst="rect">
              <a:avLst/>
            </a:prstGeom>
          </p:spPr>
          <p:txBody>
            <a:bodyPr wrap="none">
              <a:spAutoFit/>
            </a:bodyPr>
            <a:lstStyle/>
            <a:p>
              <a:pPr algn="r"/>
              <a:r>
                <a:rPr lang="en-US" dirty="0">
                  <a:solidFill>
                    <a:schemeClr val="bg1"/>
                  </a:solidFill>
                  <a:latin typeface="Arial" panose="020B0604020202020204" pitchFamily="34" charset="0"/>
                  <a:cs typeface="Arial" panose="020B0604020202020204" pitchFamily="34" charset="0"/>
                </a:rPr>
                <a:t>Generate Reports</a:t>
              </a:r>
              <a:endParaRPr lang="en-IN" dirty="0">
                <a:solidFill>
                  <a:schemeClr val="bg1"/>
                </a:solidFill>
                <a:latin typeface="Arial" panose="020B0604020202020204" pitchFamily="34" charset="0"/>
                <a:cs typeface="Arial" panose="020B0604020202020204" pitchFamily="34" charset="0"/>
              </a:endParaRPr>
            </a:p>
          </p:txBody>
        </p:sp>
      </p:grpSp>
      <p:grpSp>
        <p:nvGrpSpPr>
          <p:cNvPr id="2074" name="Group 2073">
            <a:extLst>
              <a:ext uri="{FF2B5EF4-FFF2-40B4-BE49-F238E27FC236}">
                <a16:creationId xmlns:a16="http://schemas.microsoft.com/office/drawing/2014/main" id="{EFE9E1FE-85C9-4976-A3F7-F48FB4B59051}"/>
              </a:ext>
            </a:extLst>
          </p:cNvPr>
          <p:cNvGrpSpPr/>
          <p:nvPr/>
        </p:nvGrpSpPr>
        <p:grpSpPr>
          <a:xfrm rot="10800000">
            <a:off x="6875848" y="1346579"/>
            <a:ext cx="4845338" cy="447775"/>
            <a:chOff x="7257042" y="1255979"/>
            <a:chExt cx="4845338" cy="447775"/>
          </a:xfrm>
        </p:grpSpPr>
        <p:sp>
          <p:nvSpPr>
            <p:cNvPr id="121" name="Isosceles Triangle 120">
              <a:extLst>
                <a:ext uri="{FF2B5EF4-FFF2-40B4-BE49-F238E27FC236}">
                  <a16:creationId xmlns:a16="http://schemas.microsoft.com/office/drawing/2014/main" id="{FAA0E4FE-C72D-4D81-879C-ED59FF54C73E}"/>
                </a:ext>
              </a:extLst>
            </p:cNvPr>
            <p:cNvSpPr/>
            <p:nvPr/>
          </p:nvSpPr>
          <p:spPr>
            <a:xfrm>
              <a:off x="7257042" y="1255980"/>
              <a:ext cx="1597039" cy="447774"/>
            </a:xfrm>
            <a:prstGeom prst="triangle">
              <a:avLst/>
            </a:prstGeom>
            <a:solidFill>
              <a:srgbClr val="60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ectangle 121">
              <a:extLst>
                <a:ext uri="{FF2B5EF4-FFF2-40B4-BE49-F238E27FC236}">
                  <a16:creationId xmlns:a16="http://schemas.microsoft.com/office/drawing/2014/main" id="{2A3E3A3B-56AD-4EF0-A20F-2F09CFD8715A}"/>
                </a:ext>
              </a:extLst>
            </p:cNvPr>
            <p:cNvSpPr/>
            <p:nvPr/>
          </p:nvSpPr>
          <p:spPr>
            <a:xfrm>
              <a:off x="8055355" y="1255979"/>
              <a:ext cx="3335303" cy="447774"/>
            </a:xfrm>
            <a:prstGeom prst="rect">
              <a:avLst/>
            </a:prstGeom>
            <a:solidFill>
              <a:srgbClr val="60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600" dirty="0">
                <a:solidFill>
                  <a:schemeClr val="bg1"/>
                </a:solidFill>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9D0D96B8-9848-4909-9BF3-6589891B4F02}"/>
                </a:ext>
              </a:extLst>
            </p:cNvPr>
            <p:cNvSpPr txBox="1"/>
            <p:nvPr/>
          </p:nvSpPr>
          <p:spPr>
            <a:xfrm rot="10800000">
              <a:off x="8312177" y="1297483"/>
              <a:ext cx="2861234" cy="369332"/>
            </a:xfrm>
            <a:prstGeom prst="rect">
              <a:avLst/>
            </a:prstGeom>
            <a:noFill/>
          </p:spPr>
          <p:txBody>
            <a:bodyPr wrap="square" rtlCol="0">
              <a:spAutoFit/>
            </a:bodyPr>
            <a:lstStyle/>
            <a:p>
              <a:pPr algn="ctr"/>
              <a:r>
                <a:rPr lang="en-IN" dirty="0">
                  <a:solidFill>
                    <a:schemeClr val="bg1"/>
                  </a:solidFill>
                </a:rPr>
                <a:t>Training Partner </a:t>
              </a:r>
            </a:p>
          </p:txBody>
        </p:sp>
        <p:sp>
          <p:nvSpPr>
            <p:cNvPr id="124" name="Right Triangle 123">
              <a:extLst>
                <a:ext uri="{FF2B5EF4-FFF2-40B4-BE49-F238E27FC236}">
                  <a16:creationId xmlns:a16="http://schemas.microsoft.com/office/drawing/2014/main" id="{B5DFFCB3-B578-46A2-A2D0-4C2872CC829F}"/>
                </a:ext>
              </a:extLst>
            </p:cNvPr>
            <p:cNvSpPr/>
            <p:nvPr/>
          </p:nvSpPr>
          <p:spPr>
            <a:xfrm>
              <a:off x="11386763" y="1260545"/>
              <a:ext cx="715617" cy="443208"/>
            </a:xfrm>
            <a:prstGeom prst="rtTriangle">
              <a:avLst/>
            </a:prstGeom>
            <a:solidFill>
              <a:srgbClr val="60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26" name="Group 125">
            <a:extLst>
              <a:ext uri="{FF2B5EF4-FFF2-40B4-BE49-F238E27FC236}">
                <a16:creationId xmlns:a16="http://schemas.microsoft.com/office/drawing/2014/main" id="{E94EE96C-1575-4CD4-BEC6-D27B74B02DFD}"/>
              </a:ext>
            </a:extLst>
          </p:cNvPr>
          <p:cNvGrpSpPr/>
          <p:nvPr/>
        </p:nvGrpSpPr>
        <p:grpSpPr>
          <a:xfrm rot="10800000">
            <a:off x="470815" y="1337562"/>
            <a:ext cx="4845338" cy="447775"/>
            <a:chOff x="7257042" y="1255979"/>
            <a:chExt cx="4845338" cy="447775"/>
          </a:xfrm>
        </p:grpSpPr>
        <p:sp>
          <p:nvSpPr>
            <p:cNvPr id="127" name="Isosceles Triangle 126">
              <a:extLst>
                <a:ext uri="{FF2B5EF4-FFF2-40B4-BE49-F238E27FC236}">
                  <a16:creationId xmlns:a16="http://schemas.microsoft.com/office/drawing/2014/main" id="{11C107E4-552B-4677-BD2B-F2B8B4117217}"/>
                </a:ext>
              </a:extLst>
            </p:cNvPr>
            <p:cNvSpPr/>
            <p:nvPr/>
          </p:nvSpPr>
          <p:spPr>
            <a:xfrm>
              <a:off x="7257042" y="1255980"/>
              <a:ext cx="1597039" cy="447774"/>
            </a:xfrm>
            <a:prstGeom prst="triangle">
              <a:avLst/>
            </a:prstGeom>
            <a:solidFill>
              <a:srgbClr val="60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Rectangle 127">
              <a:extLst>
                <a:ext uri="{FF2B5EF4-FFF2-40B4-BE49-F238E27FC236}">
                  <a16:creationId xmlns:a16="http://schemas.microsoft.com/office/drawing/2014/main" id="{99180150-7218-4478-B7A7-A2BB885D3C18}"/>
                </a:ext>
              </a:extLst>
            </p:cNvPr>
            <p:cNvSpPr/>
            <p:nvPr/>
          </p:nvSpPr>
          <p:spPr>
            <a:xfrm>
              <a:off x="8055355" y="1255979"/>
              <a:ext cx="3335303" cy="447774"/>
            </a:xfrm>
            <a:prstGeom prst="rect">
              <a:avLst/>
            </a:prstGeom>
            <a:solidFill>
              <a:srgbClr val="60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600" dirty="0">
                <a:solidFill>
                  <a:schemeClr val="bg1"/>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A7599206-3BEE-4DAA-B1A2-AAC1762EFEC2}"/>
                </a:ext>
              </a:extLst>
            </p:cNvPr>
            <p:cNvSpPr txBox="1"/>
            <p:nvPr/>
          </p:nvSpPr>
          <p:spPr>
            <a:xfrm rot="10800000">
              <a:off x="8312177" y="1297483"/>
              <a:ext cx="2861234" cy="369332"/>
            </a:xfrm>
            <a:prstGeom prst="rect">
              <a:avLst/>
            </a:prstGeom>
            <a:noFill/>
          </p:spPr>
          <p:txBody>
            <a:bodyPr wrap="square" rtlCol="0">
              <a:spAutoFit/>
            </a:bodyPr>
            <a:lstStyle/>
            <a:p>
              <a:pPr algn="ctr"/>
              <a:r>
                <a:rPr lang="en-IN" dirty="0">
                  <a:solidFill>
                    <a:schemeClr val="bg1"/>
                  </a:solidFill>
                </a:rPr>
                <a:t>Skill Council for Green Jobs</a:t>
              </a:r>
            </a:p>
          </p:txBody>
        </p:sp>
        <p:sp>
          <p:nvSpPr>
            <p:cNvPr id="130" name="Right Triangle 129">
              <a:extLst>
                <a:ext uri="{FF2B5EF4-FFF2-40B4-BE49-F238E27FC236}">
                  <a16:creationId xmlns:a16="http://schemas.microsoft.com/office/drawing/2014/main" id="{FF0855DD-B389-4D2D-9660-C15790C53D8B}"/>
                </a:ext>
              </a:extLst>
            </p:cNvPr>
            <p:cNvSpPr/>
            <p:nvPr/>
          </p:nvSpPr>
          <p:spPr>
            <a:xfrm>
              <a:off x="11386763" y="1260545"/>
              <a:ext cx="715617" cy="443208"/>
            </a:xfrm>
            <a:prstGeom prst="rtTriangle">
              <a:avLst/>
            </a:prstGeom>
            <a:solidFill>
              <a:srgbClr val="60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79913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childTnLst>
                                </p:cTn>
                              </p:par>
                              <p:par>
                                <p:cTn id="8" presetID="10" presetClass="entr" presetSubtype="0" fill="hold" nodeType="withEffect">
                                  <p:stCondLst>
                                    <p:cond delay="0"/>
                                  </p:stCondLst>
                                  <p:childTnLst>
                                    <p:set>
                                      <p:cBhvr>
                                        <p:cTn id="9" dur="1" fill="hold">
                                          <p:stCondLst>
                                            <p:cond delay="0"/>
                                          </p:stCondLst>
                                        </p:cTn>
                                        <p:tgtEl>
                                          <p:spTgt spid="2074"/>
                                        </p:tgtEl>
                                        <p:attrNameLst>
                                          <p:attrName>style.visibility</p:attrName>
                                        </p:attrNameLst>
                                      </p:cBhvr>
                                      <p:to>
                                        <p:strVal val="visible"/>
                                      </p:to>
                                    </p:set>
                                    <p:animEffect transition="in" filter="fade">
                                      <p:cBhvr>
                                        <p:cTn id="10" dur="500"/>
                                        <p:tgtEl>
                                          <p:spTgt spid="2074"/>
                                        </p:tgtEl>
                                      </p:cBhvr>
                                    </p:animEffect>
                                  </p:childTnLst>
                                </p:cTn>
                              </p:par>
                              <p:par>
                                <p:cTn id="11" presetID="10" presetClass="entr" presetSubtype="0" fill="hold" nodeType="withEffect">
                                  <p:stCondLst>
                                    <p:cond delay="0"/>
                                  </p:stCondLst>
                                  <p:childTnLst>
                                    <p:set>
                                      <p:cBhvr>
                                        <p:cTn id="12" dur="1" fill="hold">
                                          <p:stCondLst>
                                            <p:cond delay="0"/>
                                          </p:stCondLst>
                                        </p:cTn>
                                        <p:tgtEl>
                                          <p:spTgt spid="2063"/>
                                        </p:tgtEl>
                                        <p:attrNameLst>
                                          <p:attrName>style.visibility</p:attrName>
                                        </p:attrNameLst>
                                      </p:cBhvr>
                                      <p:to>
                                        <p:strVal val="visible"/>
                                      </p:to>
                                    </p:set>
                                    <p:animEffect transition="in" filter="fade">
                                      <p:cBhvr>
                                        <p:cTn id="13" dur="500"/>
                                        <p:tgtEl>
                                          <p:spTgt spid="206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70"/>
                                        </p:tgtEl>
                                        <p:attrNameLst>
                                          <p:attrName>style.visibility</p:attrName>
                                        </p:attrNameLst>
                                      </p:cBhvr>
                                      <p:to>
                                        <p:strVal val="visible"/>
                                      </p:to>
                                    </p:set>
                                    <p:animEffect transition="in" filter="fade">
                                      <p:cBhvr>
                                        <p:cTn id="18" dur="500"/>
                                        <p:tgtEl>
                                          <p:spTgt spid="207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71"/>
                                        </p:tgtEl>
                                        <p:attrNameLst>
                                          <p:attrName>style.visibility</p:attrName>
                                        </p:attrNameLst>
                                      </p:cBhvr>
                                      <p:to>
                                        <p:strVal val="visible"/>
                                      </p:to>
                                    </p:set>
                                    <p:animEffect transition="in" filter="fade">
                                      <p:cBhvr>
                                        <p:cTn id="23" dur="500"/>
                                        <p:tgtEl>
                                          <p:spTgt spid="2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27FE0436-3CDB-4F2B-AA8F-98A711C3DA7E}"/>
              </a:ext>
            </a:extLst>
          </p:cNvPr>
          <p:cNvPicPr>
            <a:picLocks noChangeAspect="1"/>
          </p:cNvPicPr>
          <p:nvPr/>
        </p:nvPicPr>
        <p:blipFill>
          <a:blip r:embed="rId3"/>
          <a:stretch>
            <a:fillRect/>
          </a:stretch>
        </p:blipFill>
        <p:spPr>
          <a:xfrm>
            <a:off x="0" y="1135856"/>
            <a:ext cx="12192000" cy="5722144"/>
          </a:xfrm>
          <a:prstGeom prst="rect">
            <a:avLst/>
          </a:prstGeom>
        </p:spPr>
      </p:pic>
      <p:sp>
        <p:nvSpPr>
          <p:cNvPr id="2" name="Title 1"/>
          <p:cNvSpPr>
            <a:spLocks noGrp="1"/>
          </p:cNvSpPr>
          <p:nvPr>
            <p:ph type="title"/>
          </p:nvPr>
        </p:nvSpPr>
        <p:spPr>
          <a:xfrm>
            <a:off x="719667" y="285902"/>
            <a:ext cx="11091373" cy="802800"/>
          </a:xfrm>
        </p:spPr>
        <p:txBody>
          <a:bodyPr/>
          <a:lstStyle/>
          <a:p>
            <a:r>
              <a:rPr lang="en-US"/>
              <a:t>The web application</a:t>
            </a:r>
            <a:endParaRPr lang="en-US" dirty="0"/>
          </a:p>
        </p:txBody>
      </p:sp>
      <p:sp>
        <p:nvSpPr>
          <p:cNvPr id="3" name="Text Placeholder 2"/>
          <p:cNvSpPr>
            <a:spLocks noGrp="1"/>
          </p:cNvSpPr>
          <p:nvPr>
            <p:ph type="body" sz="quarter" idx="10"/>
          </p:nvPr>
        </p:nvSpPr>
        <p:spPr>
          <a:xfrm>
            <a:off x="719667" y="685963"/>
            <a:ext cx="11081856" cy="367571"/>
          </a:xfrm>
        </p:spPr>
        <p:txBody>
          <a:bodyPr/>
          <a:lstStyle/>
          <a:p>
            <a:r>
              <a:rPr lang="en-US" b="1">
                <a:solidFill>
                  <a:schemeClr val="accent2"/>
                </a:solidFill>
              </a:rPr>
              <a:t>https</a:t>
            </a:r>
            <a:r>
              <a:rPr lang="en-US" b="1"/>
              <a:t>://www.scgjsksd.in</a:t>
            </a:r>
            <a:endParaRPr lang="en-US" b="1" dirty="0"/>
          </a:p>
        </p:txBody>
      </p:sp>
    </p:spTree>
    <p:extLst>
      <p:ext uri="{BB962C8B-B14F-4D97-AF65-F5344CB8AC3E}">
        <p14:creationId xmlns:p14="http://schemas.microsoft.com/office/powerpoint/2010/main" val="188957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1858507" y="5920207"/>
            <a:ext cx="8619824" cy="369332"/>
          </a:xfrm>
          <a:prstGeom prst="rect">
            <a:avLst/>
          </a:prstGeom>
          <a:noFill/>
          <a:ln>
            <a:noFill/>
          </a:ln>
        </p:spPr>
        <p:txBody>
          <a:bodyPr wrap="square" rtlCol="0">
            <a:sp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6467" y="2268141"/>
            <a:ext cx="3403906" cy="130023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6077" y="4144324"/>
            <a:ext cx="2610511" cy="144753"/>
          </a:xfrm>
          <a:prstGeom prst="rect">
            <a:avLst/>
          </a:prstGeom>
        </p:spPr>
      </p:pic>
      <p:sp>
        <p:nvSpPr>
          <p:cNvPr id="5" name="TextBox 4"/>
          <p:cNvSpPr txBox="1"/>
          <p:nvPr/>
        </p:nvSpPr>
        <p:spPr>
          <a:xfrm>
            <a:off x="4871987" y="5627820"/>
            <a:ext cx="4795284" cy="584775"/>
          </a:xfrm>
          <a:prstGeom prst="rect">
            <a:avLst/>
          </a:prstGeom>
          <a:noFill/>
        </p:spPr>
        <p:txBody>
          <a:bodyPr wrap="square" rtlCol="0">
            <a:spAutoFit/>
          </a:bodyPr>
          <a:lstStyle/>
          <a:p>
            <a:r>
              <a:rPr lang="en-US" sz="1600" dirty="0">
                <a:solidFill>
                  <a:srgbClr val="605D5C"/>
                </a:solidFill>
              </a:rPr>
              <a:t>www.smaltandberyl.com</a:t>
            </a:r>
          </a:p>
          <a:p>
            <a:endParaRPr lang="en-US" sz="1600" dirty="0"/>
          </a:p>
        </p:txBody>
      </p:sp>
    </p:spTree>
    <p:extLst>
      <p:ext uri="{BB962C8B-B14F-4D97-AF65-F5344CB8AC3E}">
        <p14:creationId xmlns:p14="http://schemas.microsoft.com/office/powerpoint/2010/main" val="76139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sz="quarter"/>
          </p:nvPr>
        </p:nvSpPr>
        <p:spPr>
          <a:xfrm>
            <a:off x="2574888" y="3939277"/>
            <a:ext cx="9299786" cy="535531"/>
          </a:xfrm>
        </p:spPr>
        <p:txBody>
          <a:bodyPr/>
          <a:lstStyle/>
          <a:p>
            <a:r>
              <a:rPr lang="en-US" sz="2800" dirty="0"/>
              <a:t>Skill Development Management Application for Safai Karamcharis</a:t>
            </a:r>
            <a:endParaRPr lang="en-US" sz="2800" dirty="0">
              <a:solidFill>
                <a:schemeClr val="accent2"/>
              </a:solidFill>
            </a:endParaRPr>
          </a:p>
        </p:txBody>
      </p:sp>
      <p:sp>
        <p:nvSpPr>
          <p:cNvPr id="4" name="Rectangle 3">
            <a:extLst>
              <a:ext uri="{FF2B5EF4-FFF2-40B4-BE49-F238E27FC236}">
                <a16:creationId xmlns:a16="http://schemas.microsoft.com/office/drawing/2014/main" id="{CFB94271-56F5-45A4-8243-D292C1295E67}"/>
              </a:ext>
            </a:extLst>
          </p:cNvPr>
          <p:cNvSpPr/>
          <p:nvPr/>
        </p:nvSpPr>
        <p:spPr>
          <a:xfrm>
            <a:off x="-1" y="524474"/>
            <a:ext cx="2711977" cy="310296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5">
            <a:extLst>
              <a:ext uri="{FF2B5EF4-FFF2-40B4-BE49-F238E27FC236}">
                <a16:creationId xmlns:a16="http://schemas.microsoft.com/office/drawing/2014/main" id="{8617CCFA-03AF-4C26-AE59-F64E4CCD262B}"/>
              </a:ext>
            </a:extLst>
          </p:cNvPr>
          <p:cNvSpPr>
            <a:spLocks noGrp="1"/>
          </p:cNvSpPr>
          <p:nvPr>
            <p:ph type="subTitle" sz="quarter" idx="1"/>
          </p:nvPr>
        </p:nvSpPr>
        <p:spPr>
          <a:xfrm>
            <a:off x="2574888" y="4474808"/>
            <a:ext cx="7616606" cy="501217"/>
          </a:xfrm>
        </p:spPr>
        <p:txBody>
          <a:bodyPr/>
          <a:lstStyle/>
          <a:p>
            <a:r>
              <a:rPr lang="en-US" sz="2400" dirty="0">
                <a:solidFill>
                  <a:schemeClr val="accent6">
                    <a:lumMod val="75000"/>
                  </a:schemeClr>
                </a:solidFill>
              </a:rPr>
              <a:t>A demonstration of SCGJ/</a:t>
            </a:r>
            <a:r>
              <a:rPr lang="en-US" sz="2400" dirty="0" err="1">
                <a:solidFill>
                  <a:schemeClr val="accent6">
                    <a:lumMod val="75000"/>
                  </a:schemeClr>
                </a:solidFill>
              </a:rPr>
              <a:t>SafaiKaramChari</a:t>
            </a:r>
            <a:r>
              <a:rPr lang="en-US" sz="2400" dirty="0">
                <a:solidFill>
                  <a:schemeClr val="accent6">
                    <a:lumMod val="75000"/>
                  </a:schemeClr>
                </a:solidFill>
              </a:rPr>
              <a:t> application </a:t>
            </a:r>
            <a:endParaRPr lang="en-IN" sz="2400" dirty="0">
              <a:solidFill>
                <a:schemeClr val="accent6">
                  <a:lumMod val="75000"/>
                </a:schemeClr>
              </a:solidFill>
            </a:endParaRPr>
          </a:p>
        </p:txBody>
      </p:sp>
      <p:pic>
        <p:nvPicPr>
          <p:cNvPr id="5" name="Picture Placeholder 4"/>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0946" b="20946"/>
          <a:stretch>
            <a:fillRect/>
          </a:stretch>
        </p:blipFill>
        <p:spPr>
          <a:xfrm>
            <a:off x="2762081" y="528638"/>
            <a:ext cx="9429919" cy="3098800"/>
          </a:xfrm>
        </p:spPr>
      </p:pic>
    </p:spTree>
    <p:extLst>
      <p:ext uri="{BB962C8B-B14F-4D97-AF65-F5344CB8AC3E}">
        <p14:creationId xmlns:p14="http://schemas.microsoft.com/office/powerpoint/2010/main" val="4229456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900</Words>
  <Application>Microsoft Office PowerPoint</Application>
  <PresentationFormat>Widescreen</PresentationFormat>
  <Paragraphs>82</Paragraphs>
  <Slides>7</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Open Sans</vt:lpstr>
      <vt:lpstr>Wingdings</vt:lpstr>
      <vt:lpstr>Office Theme</vt:lpstr>
      <vt:lpstr>Skill Development Management Application for Safai Karamcharis</vt:lpstr>
      <vt:lpstr>Executive Summary</vt:lpstr>
      <vt:lpstr>Project Numbers </vt:lpstr>
      <vt:lpstr>Scope Items</vt:lpstr>
      <vt:lpstr>The web application</vt:lpstr>
      <vt:lpstr>PowerPoint Presentation</vt:lpstr>
      <vt:lpstr>Skill Development Management Application for Safai Karamcharis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SCGJ/Safai Karamchari – App</dc:title>
  <dc:creator>Prateek Kapoor</dc:creator>
  <cp:lastModifiedBy>Prateek Kapoor</cp:lastModifiedBy>
  <cp:revision>141</cp:revision>
  <dcterms:created xsi:type="dcterms:W3CDTF">2018-08-08T05:27:10Z</dcterms:created>
  <dcterms:modified xsi:type="dcterms:W3CDTF">2018-08-21T06:22:00Z</dcterms:modified>
</cp:coreProperties>
</file>