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83" r:id="rId2"/>
    <p:sldId id="295" r:id="rId3"/>
    <p:sldId id="299" r:id="rId4"/>
    <p:sldId id="296" r:id="rId5"/>
    <p:sldId id="290" r:id="rId6"/>
    <p:sldId id="284" r:id="rId7"/>
    <p:sldId id="291" r:id="rId8"/>
    <p:sldId id="292" r:id="rId9"/>
    <p:sldId id="293" r:id="rId10"/>
    <p:sldId id="287" r:id="rId11"/>
    <p:sldId id="288" r:id="rId12"/>
    <p:sldId id="294" r:id="rId13"/>
    <p:sldId id="297" r:id="rId14"/>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CFC"/>
    <a:srgbClr val="FBFBFB"/>
    <a:srgbClr val="0090AF"/>
    <a:srgbClr val="4472C4"/>
    <a:srgbClr val="008BAC"/>
    <a:srgbClr val="E7E6E6"/>
    <a:srgbClr val="EEEEEE"/>
    <a:srgbClr val="00B0F0"/>
    <a:srgbClr val="866561"/>
    <a:srgbClr val="008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93837" autoAdjust="0"/>
  </p:normalViewPr>
  <p:slideViewPr>
    <p:cSldViewPr snapToGrid="0">
      <p:cViewPr>
        <p:scale>
          <a:sx n="84" d="100"/>
          <a:sy n="84" d="100"/>
        </p:scale>
        <p:origin x="84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19/02/19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3484139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391398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12</a:t>
            </a:fld>
            <a:endParaRPr lang="en-IN"/>
          </a:p>
        </p:txBody>
      </p:sp>
    </p:spTree>
    <p:extLst>
      <p:ext uri="{BB962C8B-B14F-4D97-AF65-F5344CB8AC3E}">
        <p14:creationId xmlns:p14="http://schemas.microsoft.com/office/powerpoint/2010/main" val="3378848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98518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17186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2681794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216768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19/02/19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19/02/19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19/02/19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19/02/19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19/02/19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19/02/19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19/02/19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19/02/19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19/02/19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19/02/19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19/02/19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19/02/19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9.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14.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7.tiff"/></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7.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8.jpe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Attendance Upload</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477456" cy="369332"/>
          </a:xfrm>
          <a:prstGeom prst="rect">
            <a:avLst/>
          </a:prstGeom>
          <a:noFill/>
        </p:spPr>
        <p:txBody>
          <a:bodyPr wrap="none" rtlCol="0">
            <a:spAutoFit/>
          </a:bodyPr>
          <a:lstStyle/>
          <a:p>
            <a:r>
              <a:rPr lang="en-US" dirty="0"/>
              <a:t>Employee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75207" y="2597229"/>
            <a:ext cx="8835437" cy="1223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71965" y="2998037"/>
            <a:ext cx="1437831" cy="369332"/>
          </a:xfrm>
          <a:prstGeom prst="rect">
            <a:avLst/>
          </a:prstGeom>
          <a:noFill/>
        </p:spPr>
        <p:txBody>
          <a:bodyPr wrap="none" rtlCol="0">
            <a:spAutoFit/>
          </a:bodyPr>
          <a:lstStyle/>
          <a:p>
            <a:pPr algn="ctr"/>
            <a:r>
              <a:rPr lang="en-US" dirty="0"/>
              <a:t>Attendance :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8809790" y="213772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a:extLst>
              <a:ext uri="{FF2B5EF4-FFF2-40B4-BE49-F238E27FC236}">
                <a16:creationId xmlns:a16="http://schemas.microsoft.com/office/drawing/2014/main" id="{DC2AB429-EB4C-9A43-9E6A-483E1945875B}"/>
              </a:ext>
            </a:extLst>
          </p:cNvPr>
          <p:cNvPicPr>
            <a:picLocks noChangeAspect="1"/>
          </p:cNvPicPr>
          <p:nvPr/>
        </p:nvPicPr>
        <p:blipFill rotWithShape="1">
          <a:blip r:embed="rId11"/>
          <a:srcRect r="69159" b="35772"/>
          <a:stretch/>
        </p:blipFill>
        <p:spPr>
          <a:xfrm>
            <a:off x="5270651" y="2743849"/>
            <a:ext cx="493518" cy="946211"/>
          </a:xfrm>
          <a:prstGeom prst="rect">
            <a:avLst/>
          </a:prstGeom>
        </p:spPr>
      </p:pic>
      <p:sp>
        <p:nvSpPr>
          <p:cNvPr id="4" name="TextBox 3">
            <a:extLst>
              <a:ext uri="{FF2B5EF4-FFF2-40B4-BE49-F238E27FC236}">
                <a16:creationId xmlns:a16="http://schemas.microsoft.com/office/drawing/2014/main" id="{12E97343-7712-1242-BF43-72DE51C18A66}"/>
              </a:ext>
            </a:extLst>
          </p:cNvPr>
          <p:cNvSpPr txBox="1"/>
          <p:nvPr/>
        </p:nvSpPr>
        <p:spPr>
          <a:xfrm>
            <a:off x="5694156" y="2842329"/>
            <a:ext cx="897682" cy="369332"/>
          </a:xfrm>
          <a:prstGeom prst="rect">
            <a:avLst/>
          </a:prstGeom>
          <a:noFill/>
        </p:spPr>
        <p:txBody>
          <a:bodyPr wrap="none" rtlCol="0">
            <a:spAutoFit/>
          </a:bodyPr>
          <a:lstStyle/>
          <a:p>
            <a:r>
              <a:rPr lang="en-US" dirty="0"/>
              <a:t>Present</a:t>
            </a:r>
          </a:p>
        </p:txBody>
      </p:sp>
      <p:sp>
        <p:nvSpPr>
          <p:cNvPr id="5" name="TextBox 4">
            <a:extLst>
              <a:ext uri="{FF2B5EF4-FFF2-40B4-BE49-F238E27FC236}">
                <a16:creationId xmlns:a16="http://schemas.microsoft.com/office/drawing/2014/main" id="{3803E830-1CB5-3D42-B45A-9A2921D94E33}"/>
              </a:ext>
            </a:extLst>
          </p:cNvPr>
          <p:cNvSpPr txBox="1"/>
          <p:nvPr/>
        </p:nvSpPr>
        <p:spPr>
          <a:xfrm>
            <a:off x="5705102" y="3322285"/>
            <a:ext cx="840230" cy="369332"/>
          </a:xfrm>
          <a:prstGeom prst="rect">
            <a:avLst/>
          </a:prstGeom>
          <a:noFill/>
        </p:spPr>
        <p:txBody>
          <a:bodyPr wrap="none" rtlCol="0">
            <a:spAutoFit/>
          </a:bodyPr>
          <a:lstStyle/>
          <a:p>
            <a:r>
              <a:rPr lang="en-US" dirty="0"/>
              <a:t>Absent</a:t>
            </a:r>
          </a:p>
        </p:txBody>
      </p:sp>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47" name="Picture 4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8" name="TextBox 47">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374278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43" name="Picture 42">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4" name="TextBox 43">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a:extLst>
              <a:ext uri="{FF2B5EF4-FFF2-40B4-BE49-F238E27FC236}">
                <a16:creationId xmlns:a16="http://schemas.microsoft.com/office/drawing/2014/main" id="{861006DE-B487-8F41-B682-B1DE95147731}"/>
              </a:ext>
            </a:extLst>
          </p:cNvPr>
          <p:cNvSpPr txBox="1"/>
          <p:nvPr/>
        </p:nvSpPr>
        <p:spPr>
          <a:xfrm>
            <a:off x="5315372" y="2813371"/>
            <a:ext cx="2886519" cy="369332"/>
          </a:xfrm>
          <a:prstGeom prst="rect">
            <a:avLst/>
          </a:prstGeom>
          <a:noFill/>
        </p:spPr>
        <p:txBody>
          <a:bodyPr wrap="square" rtlCol="0">
            <a:spAutoFit/>
          </a:bodyPr>
          <a:lstStyle/>
          <a:p>
            <a:r>
              <a:rPr lang="en-US" dirty="0"/>
              <a:t>//Quick Insights</a:t>
            </a:r>
          </a:p>
        </p:txBody>
      </p:sp>
    </p:spTree>
    <p:extLst>
      <p:ext uri="{BB962C8B-B14F-4D97-AF65-F5344CB8AC3E}">
        <p14:creationId xmlns:p14="http://schemas.microsoft.com/office/powerpoint/2010/main" val="277791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Alert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a:t>Test No.</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996457" y="6741147"/>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pic>
        <p:nvPicPr>
          <p:cNvPr id="3" name="Picture 2"/>
          <p:cNvPicPr>
            <a:picLocks noChangeAspect="1"/>
          </p:cNvPicPr>
          <p:nvPr/>
        </p:nvPicPr>
        <p:blipFill>
          <a:blip r:embed="rId11"/>
          <a:stretch>
            <a:fillRect/>
          </a:stretch>
        </p:blipFill>
        <p:spPr>
          <a:xfrm>
            <a:off x="4732150" y="5197676"/>
            <a:ext cx="4341988" cy="1314450"/>
          </a:xfrm>
          <a:prstGeom prst="rect">
            <a:avLst/>
          </a:prstGeom>
        </p:spPr>
      </p:pic>
      <p:pic>
        <p:nvPicPr>
          <p:cNvPr id="56" name="Picture 55">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7" name="TextBox 56">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9" name="Rectangle: Rounded Corners 65">
            <a:extLst>
              <a:ext uri="{FF2B5EF4-FFF2-40B4-BE49-F238E27FC236}">
                <a16:creationId xmlns:a16="http://schemas.microsoft.com/office/drawing/2014/main" id="{50DF11FB-4625-5A49-B5F9-1B52C1001EDA}"/>
              </a:ext>
            </a:extLst>
          </p:cNvPr>
          <p:cNvSpPr/>
          <p:nvPr/>
        </p:nvSpPr>
        <p:spPr>
          <a:xfrm>
            <a:off x="8188659" y="669512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spTree>
    <p:extLst>
      <p:ext uri="{BB962C8B-B14F-4D97-AF65-F5344CB8AC3E}">
        <p14:creationId xmlns:p14="http://schemas.microsoft.com/office/powerpoint/2010/main" val="87609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D4D3-C579-6240-989A-CEDB497F22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2A1946-B590-FC4E-8F12-EF0895919C97}"/>
              </a:ext>
            </a:extLst>
          </p:cNvPr>
          <p:cNvSpPr>
            <a:spLocks noGrp="1"/>
          </p:cNvSpPr>
          <p:nvPr>
            <p:ph idx="1"/>
          </p:nvPr>
        </p:nvSpPr>
        <p:spPr/>
        <p:txBody>
          <a:bodyPr>
            <a:normAutofit fontScale="85000" lnSpcReduction="20000"/>
          </a:bodyPr>
          <a:lstStyle/>
          <a:p>
            <a:r>
              <a:rPr lang="en-US" dirty="0" err="1"/>
              <a:t>Shivay</a:t>
            </a:r>
            <a:r>
              <a:rPr lang="en-US" dirty="0"/>
              <a:t>:</a:t>
            </a:r>
          </a:p>
          <a:p>
            <a:r>
              <a:rPr lang="en-US" dirty="0"/>
              <a:t>Addition of Course ::</a:t>
            </a:r>
          </a:p>
          <a:p>
            <a:r>
              <a:rPr lang="en-US" dirty="0"/>
              <a:t>Add multiple employees</a:t>
            </a:r>
          </a:p>
          <a:p>
            <a:r>
              <a:rPr lang="en-US" dirty="0"/>
              <a:t>Start Date, End Date :: Update Module 2</a:t>
            </a:r>
          </a:p>
          <a:p>
            <a:r>
              <a:rPr lang="en-US" dirty="0"/>
              <a:t>Module 1</a:t>
            </a:r>
          </a:p>
          <a:p>
            <a:r>
              <a:rPr lang="en-US" dirty="0"/>
              <a:t>Dashboard : 2</a:t>
            </a:r>
            <a:r>
              <a:rPr lang="en-US" baseline="30000" dirty="0"/>
              <a:t>nd</a:t>
            </a:r>
            <a:r>
              <a:rPr lang="en-US" dirty="0"/>
              <a:t> &amp; 3</a:t>
            </a:r>
            <a:r>
              <a:rPr lang="en-US" baseline="30000" dirty="0"/>
              <a:t>rd</a:t>
            </a:r>
            <a:r>
              <a:rPr lang="en-US" dirty="0"/>
              <a:t> </a:t>
            </a:r>
            <a:r>
              <a:rPr lang="en-US" dirty="0" err="1"/>
              <a:t>infoG</a:t>
            </a:r>
            <a:endParaRPr lang="en-US" dirty="0"/>
          </a:p>
          <a:p>
            <a:r>
              <a:rPr lang="en-US" dirty="0"/>
              <a:t>Cleaning</a:t>
            </a:r>
          </a:p>
          <a:p>
            <a:endParaRPr lang="en-US" dirty="0"/>
          </a:p>
          <a:p>
            <a:r>
              <a:rPr lang="en-US" dirty="0"/>
              <a:t>Sarthak : module 4</a:t>
            </a:r>
          </a:p>
          <a:p>
            <a:r>
              <a:rPr lang="en-US" dirty="0"/>
              <a:t>Dashboard : 4 fields + 1 </a:t>
            </a:r>
            <a:r>
              <a:rPr lang="en-US" dirty="0" err="1"/>
              <a:t>infoG</a:t>
            </a:r>
            <a:endParaRPr lang="en-US" dirty="0"/>
          </a:p>
          <a:p>
            <a:r>
              <a:rPr lang="en-US" dirty="0"/>
              <a:t>Template ICONS.</a:t>
            </a:r>
          </a:p>
          <a:p>
            <a:r>
              <a:rPr lang="en-US" dirty="0"/>
              <a:t>Admin Actor</a:t>
            </a:r>
          </a:p>
          <a:p>
            <a:endParaRPr lang="en-US" dirty="0"/>
          </a:p>
          <a:p>
            <a:endParaRPr lang="en-US" dirty="0"/>
          </a:p>
        </p:txBody>
      </p:sp>
      <p:sp>
        <p:nvSpPr>
          <p:cNvPr id="4" name="TextBox 3">
            <a:extLst>
              <a:ext uri="{FF2B5EF4-FFF2-40B4-BE49-F238E27FC236}">
                <a16:creationId xmlns:a16="http://schemas.microsoft.com/office/drawing/2014/main" id="{7530ED90-0DF6-7E40-ADC5-DD08B3983ED4}"/>
              </a:ext>
            </a:extLst>
          </p:cNvPr>
          <p:cNvSpPr txBox="1"/>
          <p:nvPr/>
        </p:nvSpPr>
        <p:spPr>
          <a:xfrm>
            <a:off x="8243455" y="5381031"/>
            <a:ext cx="2399311" cy="2031325"/>
          </a:xfrm>
          <a:prstGeom prst="rect">
            <a:avLst/>
          </a:prstGeom>
          <a:noFill/>
        </p:spPr>
        <p:txBody>
          <a:bodyPr wrap="none" rtlCol="0">
            <a:spAutoFit/>
          </a:bodyPr>
          <a:lstStyle/>
          <a:p>
            <a:r>
              <a:rPr lang="en-US" dirty="0"/>
              <a:t>Admin ACTOR</a:t>
            </a:r>
          </a:p>
          <a:p>
            <a:r>
              <a:rPr lang="en-US" dirty="0"/>
              <a:t>Add Trainer Account</a:t>
            </a:r>
          </a:p>
          <a:p>
            <a:r>
              <a:rPr lang="en-US" dirty="0"/>
              <a:t>Delete Trainer Account</a:t>
            </a:r>
          </a:p>
          <a:p>
            <a:r>
              <a:rPr lang="en-US" dirty="0"/>
              <a:t>Add/ remove employee</a:t>
            </a:r>
          </a:p>
          <a:p>
            <a:r>
              <a:rPr lang="en-US" dirty="0"/>
              <a:t>Add employee Details</a:t>
            </a:r>
          </a:p>
          <a:p>
            <a:r>
              <a:rPr lang="en-US" dirty="0"/>
              <a:t>Database Upload</a:t>
            </a:r>
          </a:p>
          <a:p>
            <a:endParaRPr lang="en-US" dirty="0"/>
          </a:p>
        </p:txBody>
      </p:sp>
    </p:spTree>
    <p:extLst>
      <p:ext uri="{BB962C8B-B14F-4D97-AF65-F5344CB8AC3E}">
        <p14:creationId xmlns:p14="http://schemas.microsoft.com/office/powerpoint/2010/main" val="73858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39" name="TextBox 38">
            <a:extLst>
              <a:ext uri="{FF2B5EF4-FFF2-40B4-BE49-F238E27FC236}">
                <a16:creationId xmlns:a16="http://schemas.microsoft.com/office/drawing/2014/main" id="{BC70D7A2-3E35-CA4B-AE30-78E358032325}"/>
              </a:ext>
            </a:extLst>
          </p:cNvPr>
          <p:cNvSpPr txBox="1"/>
          <p:nvPr/>
        </p:nvSpPr>
        <p:spPr>
          <a:xfrm>
            <a:off x="3484365" y="1366307"/>
            <a:ext cx="8014191" cy="430887"/>
          </a:xfrm>
          <a:prstGeom prst="rect">
            <a:avLst/>
          </a:prstGeom>
          <a:noFill/>
        </p:spPr>
        <p:txBody>
          <a:bodyPr wrap="square" rtlCol="0">
            <a:spAutoFit/>
          </a:bodyPr>
          <a:lstStyle/>
          <a:p>
            <a:pPr algn="ctr"/>
            <a:r>
              <a:rPr lang="en-IN" sz="2200" b="1" dirty="0">
                <a:solidFill>
                  <a:schemeClr val="bg2">
                    <a:lumMod val="50000"/>
                  </a:schemeClr>
                </a:solidFill>
              </a:rPr>
              <a:t>Course </a:t>
            </a:r>
            <a:r>
              <a:rPr lang="en-IN" sz="2200" b="1" dirty="0" err="1">
                <a:solidFill>
                  <a:schemeClr val="bg2">
                    <a:lumMod val="50000"/>
                  </a:schemeClr>
                </a:solidFill>
              </a:rPr>
              <a:t>Addititon</a:t>
            </a:r>
            <a:endParaRPr lang="en-IN" sz="2200" b="1" dirty="0">
              <a:solidFill>
                <a:schemeClr val="bg2">
                  <a:lumMod val="50000"/>
                </a:schemeClr>
              </a:solidFill>
            </a:endParaRPr>
          </a:p>
        </p:txBody>
      </p:sp>
      <p:sp>
        <p:nvSpPr>
          <p:cNvPr id="46" name="Rectangle 45">
            <a:extLst>
              <a:ext uri="{FF2B5EF4-FFF2-40B4-BE49-F238E27FC236}">
                <a16:creationId xmlns:a16="http://schemas.microsoft.com/office/drawing/2014/main" id="{5CCF21A6-3573-F543-95AF-2A9029C46D51}"/>
              </a:ext>
            </a:extLst>
          </p:cNvPr>
          <p:cNvSpPr/>
          <p:nvPr/>
        </p:nvSpPr>
        <p:spPr>
          <a:xfrm>
            <a:off x="3290644" y="2043539"/>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691897" y="2185038"/>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9175857" y="215539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988960" y="2212280"/>
            <a:ext cx="1201804"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3243991" y="3211281"/>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718294" y="3389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9192225" y="333974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4025321" y="3406590"/>
            <a:ext cx="1294522"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398408" y="527391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4" name="Picture 5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5" name="TextBox 5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7" name="Rectangle: Rounded Corners 65">
            <a:extLst>
              <a:ext uri="{FF2B5EF4-FFF2-40B4-BE49-F238E27FC236}">
                <a16:creationId xmlns:a16="http://schemas.microsoft.com/office/drawing/2014/main" id="{E2E76E90-693E-CA49-A433-FA00E8B4B9D4}"/>
              </a:ext>
            </a:extLst>
          </p:cNvPr>
          <p:cNvSpPr/>
          <p:nvPr/>
        </p:nvSpPr>
        <p:spPr>
          <a:xfrm>
            <a:off x="9192225" y="445922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err="1"/>
              <a:t>nter</a:t>
            </a:r>
            <a:endParaRPr lang="en-IN" sz="1646" dirty="0"/>
          </a:p>
        </p:txBody>
      </p:sp>
      <p:sp>
        <p:nvSpPr>
          <p:cNvPr id="59" name="TextBox 58">
            <a:extLst>
              <a:ext uri="{FF2B5EF4-FFF2-40B4-BE49-F238E27FC236}">
                <a16:creationId xmlns:a16="http://schemas.microsoft.com/office/drawing/2014/main" id="{21A65F48-94AD-7449-B09D-FDB97C9B906F}"/>
              </a:ext>
            </a:extLst>
          </p:cNvPr>
          <p:cNvSpPr txBox="1"/>
          <p:nvPr/>
        </p:nvSpPr>
        <p:spPr>
          <a:xfrm>
            <a:off x="4128907" y="4533160"/>
            <a:ext cx="1087349" cy="369332"/>
          </a:xfrm>
          <a:prstGeom prst="rect">
            <a:avLst/>
          </a:prstGeom>
          <a:noFill/>
        </p:spPr>
        <p:txBody>
          <a:bodyPr wrap="none" rtlCol="0">
            <a:spAutoFit/>
          </a:bodyPr>
          <a:lstStyle/>
          <a:p>
            <a:pPr algn="ctr"/>
            <a:r>
              <a:rPr lang="en-US" dirty="0"/>
              <a:t>End Date </a:t>
            </a:r>
          </a:p>
        </p:txBody>
      </p:sp>
      <p:sp>
        <p:nvSpPr>
          <p:cNvPr id="60" name="Rectangle: Rounded Corners 55">
            <a:extLst>
              <a:ext uri="{FF2B5EF4-FFF2-40B4-BE49-F238E27FC236}">
                <a16:creationId xmlns:a16="http://schemas.microsoft.com/office/drawing/2014/main" id="{1A549288-70C2-FA4A-B20B-0E47D8136C14}"/>
              </a:ext>
            </a:extLst>
          </p:cNvPr>
          <p:cNvSpPr/>
          <p:nvPr/>
        </p:nvSpPr>
        <p:spPr>
          <a:xfrm>
            <a:off x="5633629" y="446977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Tree>
    <p:extLst>
      <p:ext uri="{BB962C8B-B14F-4D97-AF65-F5344CB8AC3E}">
        <p14:creationId xmlns:p14="http://schemas.microsoft.com/office/powerpoint/2010/main" val="323259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40" name="Picture 39">
            <a:extLst>
              <a:ext uri="{FF2B5EF4-FFF2-40B4-BE49-F238E27FC236}">
                <a16:creationId xmlns:a16="http://schemas.microsoft.com/office/drawing/2014/main" id="{25AD6FF2-6DC2-9342-A298-C73A156A7691}"/>
              </a:ext>
            </a:extLst>
          </p:cNvPr>
          <p:cNvPicPr>
            <a:picLocks noChangeAspect="1"/>
          </p:cNvPicPr>
          <p:nvPr/>
        </p:nvPicPr>
        <p:blipFill>
          <a:blip r:embed="rId11"/>
          <a:stretch>
            <a:fillRect/>
          </a:stretch>
        </p:blipFill>
        <p:spPr>
          <a:xfrm>
            <a:off x="7692566" y="7755222"/>
            <a:ext cx="10136484" cy="5597102"/>
          </a:xfrm>
          <a:prstGeom prst="rect">
            <a:avLst/>
          </a:prstGeom>
        </p:spPr>
      </p:pic>
      <p:sp>
        <p:nvSpPr>
          <p:cNvPr id="2" name="TextBox 1">
            <a:extLst>
              <a:ext uri="{FF2B5EF4-FFF2-40B4-BE49-F238E27FC236}">
                <a16:creationId xmlns:a16="http://schemas.microsoft.com/office/drawing/2014/main" id="{F6E8D36F-A7DB-3D47-A208-36DFC3AE9AAB}"/>
              </a:ext>
            </a:extLst>
          </p:cNvPr>
          <p:cNvSpPr txBox="1"/>
          <p:nvPr/>
        </p:nvSpPr>
        <p:spPr>
          <a:xfrm>
            <a:off x="5379586" y="1321413"/>
            <a:ext cx="3087127" cy="369332"/>
          </a:xfrm>
          <a:prstGeom prst="rect">
            <a:avLst/>
          </a:prstGeom>
          <a:noFill/>
        </p:spPr>
        <p:txBody>
          <a:bodyPr wrap="none" rtlCol="0">
            <a:spAutoFit/>
          </a:bodyPr>
          <a:lstStyle/>
          <a:p>
            <a:r>
              <a:rPr lang="en-IN" b="1" dirty="0">
                <a:solidFill>
                  <a:schemeClr val="bg2">
                    <a:lumMod val="50000"/>
                  </a:schemeClr>
                </a:solidFill>
              </a:rPr>
              <a:t>Employee Selection for Course</a:t>
            </a:r>
            <a:endParaRPr lang="en-US" dirty="0"/>
          </a:p>
        </p:txBody>
      </p:sp>
      <p:sp>
        <p:nvSpPr>
          <p:cNvPr id="43" name="Rectangle 42">
            <a:extLst>
              <a:ext uri="{FF2B5EF4-FFF2-40B4-BE49-F238E27FC236}">
                <a16:creationId xmlns:a16="http://schemas.microsoft.com/office/drawing/2014/main" id="{30028716-C2BF-5A46-ADDC-B7D95A809ECA}"/>
              </a:ext>
            </a:extLst>
          </p:cNvPr>
          <p:cNvSpPr/>
          <p:nvPr/>
        </p:nvSpPr>
        <p:spPr>
          <a:xfrm>
            <a:off x="2603263" y="955863"/>
            <a:ext cx="10013122" cy="6228832"/>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4" name="Rectangle: Rounded Corners 55">
            <a:extLst>
              <a:ext uri="{FF2B5EF4-FFF2-40B4-BE49-F238E27FC236}">
                <a16:creationId xmlns:a16="http://schemas.microsoft.com/office/drawing/2014/main" id="{1A549288-70C2-FA4A-B20B-0E47D8136C14}"/>
              </a:ext>
            </a:extLst>
          </p:cNvPr>
          <p:cNvSpPr/>
          <p:nvPr/>
        </p:nvSpPr>
        <p:spPr>
          <a:xfrm>
            <a:off x="6357748" y="1979238"/>
            <a:ext cx="1130804"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4793050" y="2009903"/>
            <a:ext cx="1448720" cy="369332"/>
          </a:xfrm>
          <a:prstGeom prst="rect">
            <a:avLst/>
          </a:prstGeom>
          <a:noFill/>
        </p:spPr>
        <p:txBody>
          <a:bodyPr wrap="square" rtlCol="0">
            <a:spAutoFit/>
          </a:bodyPr>
          <a:lstStyle/>
          <a:p>
            <a:pPr algn="ctr"/>
            <a:r>
              <a:rPr lang="en-US" dirty="0"/>
              <a:t>Start Date</a:t>
            </a:r>
          </a:p>
        </p:txBody>
      </p:sp>
      <p:sp>
        <p:nvSpPr>
          <p:cNvPr id="46" name="TextBox 45">
            <a:extLst>
              <a:ext uri="{FF2B5EF4-FFF2-40B4-BE49-F238E27FC236}">
                <a16:creationId xmlns:a16="http://schemas.microsoft.com/office/drawing/2014/main" id="{21A65F48-94AD-7449-B09D-FDB97C9B906F}"/>
              </a:ext>
            </a:extLst>
          </p:cNvPr>
          <p:cNvSpPr txBox="1"/>
          <p:nvPr/>
        </p:nvSpPr>
        <p:spPr>
          <a:xfrm>
            <a:off x="7589365" y="2009903"/>
            <a:ext cx="1303766" cy="369332"/>
          </a:xfrm>
          <a:prstGeom prst="rect">
            <a:avLst/>
          </a:prstGeom>
          <a:noFill/>
        </p:spPr>
        <p:txBody>
          <a:bodyPr wrap="square" rtlCol="0">
            <a:spAutoFit/>
          </a:bodyPr>
          <a:lstStyle/>
          <a:p>
            <a:pPr algn="ctr"/>
            <a:r>
              <a:rPr lang="en-US" dirty="0"/>
              <a:t>End Date </a:t>
            </a:r>
          </a:p>
        </p:txBody>
      </p:sp>
      <p:sp>
        <p:nvSpPr>
          <p:cNvPr id="48" name="Rectangle: Rounded Corners 55">
            <a:extLst>
              <a:ext uri="{FF2B5EF4-FFF2-40B4-BE49-F238E27FC236}">
                <a16:creationId xmlns:a16="http://schemas.microsoft.com/office/drawing/2014/main" id="{1A549288-70C2-FA4A-B20B-0E47D8136C14}"/>
              </a:ext>
            </a:extLst>
          </p:cNvPr>
          <p:cNvSpPr/>
          <p:nvPr/>
        </p:nvSpPr>
        <p:spPr>
          <a:xfrm>
            <a:off x="8905050" y="2003633"/>
            <a:ext cx="1130804"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9" name="Rectangle: Rounded Corners 65">
            <a:extLst>
              <a:ext uri="{FF2B5EF4-FFF2-40B4-BE49-F238E27FC236}">
                <a16:creationId xmlns:a16="http://schemas.microsoft.com/office/drawing/2014/main" id="{05EAECDE-3B6D-E24E-8243-B8611089B202}"/>
              </a:ext>
            </a:extLst>
          </p:cNvPr>
          <p:cNvSpPr/>
          <p:nvPr/>
        </p:nvSpPr>
        <p:spPr>
          <a:xfrm>
            <a:off x="6075616" y="640640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 name="Picture 4"/>
          <p:cNvPicPr>
            <a:picLocks noChangeAspect="1"/>
          </p:cNvPicPr>
          <p:nvPr/>
        </p:nvPicPr>
        <p:blipFill>
          <a:blip r:embed="rId12"/>
          <a:stretch>
            <a:fillRect/>
          </a:stretch>
        </p:blipFill>
        <p:spPr>
          <a:xfrm>
            <a:off x="8719601" y="2606000"/>
            <a:ext cx="3240968" cy="466725"/>
          </a:xfrm>
          <a:prstGeom prst="rect">
            <a:avLst/>
          </a:prstGeom>
        </p:spPr>
      </p:pic>
      <p:sp>
        <p:nvSpPr>
          <p:cNvPr id="52" name="TextBox 51">
            <a:extLst>
              <a:ext uri="{FF2B5EF4-FFF2-40B4-BE49-F238E27FC236}">
                <a16:creationId xmlns:a16="http://schemas.microsoft.com/office/drawing/2014/main" id="{550105AF-B118-154C-AF9F-5CD4F3909DD9}"/>
              </a:ext>
            </a:extLst>
          </p:cNvPr>
          <p:cNvSpPr txBox="1"/>
          <p:nvPr/>
        </p:nvSpPr>
        <p:spPr>
          <a:xfrm>
            <a:off x="7607188" y="2632201"/>
            <a:ext cx="1448720" cy="369332"/>
          </a:xfrm>
          <a:prstGeom prst="rect">
            <a:avLst/>
          </a:prstGeom>
          <a:noFill/>
        </p:spPr>
        <p:txBody>
          <a:bodyPr wrap="square" rtlCol="0">
            <a:spAutoFit/>
          </a:bodyPr>
          <a:lstStyle/>
          <a:p>
            <a:pPr algn="ctr"/>
            <a:r>
              <a:rPr lang="en-US" dirty="0"/>
              <a:t>Filter </a:t>
            </a:r>
          </a:p>
        </p:txBody>
      </p:sp>
      <p:pic>
        <p:nvPicPr>
          <p:cNvPr id="7" name="Picture 6"/>
          <p:cNvPicPr>
            <a:picLocks noChangeAspect="1"/>
          </p:cNvPicPr>
          <p:nvPr/>
        </p:nvPicPr>
        <p:blipFill>
          <a:blip r:embed="rId13"/>
          <a:stretch>
            <a:fillRect/>
          </a:stretch>
        </p:blipFill>
        <p:spPr>
          <a:xfrm>
            <a:off x="3253808" y="3341709"/>
            <a:ext cx="8706761" cy="2809852"/>
          </a:xfrm>
          <a:prstGeom prst="rect">
            <a:avLst/>
          </a:prstGeom>
        </p:spPr>
      </p:pic>
      <p:pic>
        <p:nvPicPr>
          <p:cNvPr id="8" name="Picture 7"/>
          <p:cNvPicPr>
            <a:picLocks noChangeAspect="1"/>
          </p:cNvPicPr>
          <p:nvPr/>
        </p:nvPicPr>
        <p:blipFill rotWithShape="1">
          <a:blip r:embed="rId14"/>
          <a:srcRect r="9276" b="-318"/>
          <a:stretch/>
        </p:blipFill>
        <p:spPr>
          <a:xfrm>
            <a:off x="2945581" y="4012502"/>
            <a:ext cx="336879" cy="2173261"/>
          </a:xfrm>
          <a:prstGeom prst="rect">
            <a:avLst/>
          </a:prstGeom>
        </p:spPr>
      </p:pic>
      <p:pic>
        <p:nvPicPr>
          <p:cNvPr id="53" name="Picture 52">
            <a:extLst>
              <a:ext uri="{FF2B5EF4-FFF2-40B4-BE49-F238E27FC236}">
                <a16:creationId xmlns:a16="http://schemas.microsoft.com/office/drawing/2014/main" id="{D61881A4-B9B7-EA4D-A8C2-F7D2F176BD1B}"/>
              </a:ext>
            </a:extLst>
          </p:cNvPr>
          <p:cNvPicPr>
            <a:picLocks noChangeAspect="1"/>
          </p:cNvPicPr>
          <p:nvPr/>
        </p:nvPicPr>
        <p:blipFill rotWithShape="1">
          <a:blip r:embed="rId13"/>
          <a:srcRect l="11986" r="79135" b="83150"/>
          <a:stretch/>
        </p:blipFill>
        <p:spPr>
          <a:xfrm>
            <a:off x="2945581" y="3344584"/>
            <a:ext cx="342738" cy="667918"/>
          </a:xfrm>
          <a:prstGeom prst="rect">
            <a:avLst/>
          </a:prstGeom>
        </p:spPr>
      </p:pic>
      <p:pic>
        <p:nvPicPr>
          <p:cNvPr id="3" name="Picture 2">
            <a:extLst>
              <a:ext uri="{FF2B5EF4-FFF2-40B4-BE49-F238E27FC236}">
                <a16:creationId xmlns:a16="http://schemas.microsoft.com/office/drawing/2014/main" id="{70479DC5-6CE0-734B-B5A7-135785E432A2}"/>
              </a:ext>
            </a:extLst>
          </p:cNvPr>
          <p:cNvPicPr>
            <a:picLocks noChangeAspect="1"/>
          </p:cNvPicPr>
          <p:nvPr/>
        </p:nvPicPr>
        <p:blipFill>
          <a:blip r:embed="rId15"/>
          <a:stretch>
            <a:fillRect/>
          </a:stretch>
        </p:blipFill>
        <p:spPr>
          <a:xfrm>
            <a:off x="3282460" y="1915226"/>
            <a:ext cx="1570631" cy="566040"/>
          </a:xfrm>
          <a:prstGeom prst="rect">
            <a:avLst/>
          </a:prstGeom>
        </p:spPr>
      </p:pic>
    </p:spTree>
    <p:extLst>
      <p:ext uri="{BB962C8B-B14F-4D97-AF65-F5344CB8AC3E}">
        <p14:creationId xmlns:p14="http://schemas.microsoft.com/office/powerpoint/2010/main" val="6532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638709" y="1043011"/>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772597" y="2010507"/>
            <a:ext cx="7752595"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72688" y="1936992"/>
            <a:ext cx="785583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173940" y="207849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657900" y="204884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520168" y="2104909"/>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793599" y="2885672"/>
            <a:ext cx="7705942"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194851" y="302717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Dropdown</a:t>
            </a: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678811" y="299752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549622" y="3054413"/>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745608" y="3795091"/>
            <a:ext cx="7855929"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146861" y="3936590"/>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//populate automatically</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630821" y="390694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584646" y="3990400"/>
            <a:ext cx="1179105"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047795" y="618856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4" name="Rectangle 53">
            <a:extLst>
              <a:ext uri="{FF2B5EF4-FFF2-40B4-BE49-F238E27FC236}">
                <a16:creationId xmlns:a16="http://schemas.microsoft.com/office/drawing/2014/main" id="{5CCF21A6-3573-F543-95AF-2A9029C46D51}"/>
              </a:ext>
            </a:extLst>
          </p:cNvPr>
          <p:cNvSpPr/>
          <p:nvPr/>
        </p:nvSpPr>
        <p:spPr>
          <a:xfrm>
            <a:off x="2745608" y="4774224"/>
            <a:ext cx="7801921"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5146861" y="491572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//populate automatically</a:t>
            </a:r>
          </a:p>
        </p:txBody>
      </p:sp>
      <p:sp>
        <p:nvSpPr>
          <p:cNvPr id="56" name="Rectangle: Rounded Corners 65">
            <a:extLst>
              <a:ext uri="{FF2B5EF4-FFF2-40B4-BE49-F238E27FC236}">
                <a16:creationId xmlns:a16="http://schemas.microsoft.com/office/drawing/2014/main" id="{05EAECDE-3B6D-E24E-8243-B8611089B202}"/>
              </a:ext>
            </a:extLst>
          </p:cNvPr>
          <p:cNvSpPr/>
          <p:nvPr/>
        </p:nvSpPr>
        <p:spPr>
          <a:xfrm>
            <a:off x="8630821" y="488608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7" name="TextBox 56">
            <a:extLst>
              <a:ext uri="{FF2B5EF4-FFF2-40B4-BE49-F238E27FC236}">
                <a16:creationId xmlns:a16="http://schemas.microsoft.com/office/drawing/2014/main" id="{550105AF-B118-154C-AF9F-5CD4F3909DD9}"/>
              </a:ext>
            </a:extLst>
          </p:cNvPr>
          <p:cNvSpPr txBox="1"/>
          <p:nvPr/>
        </p:nvSpPr>
        <p:spPr>
          <a:xfrm>
            <a:off x="3576515" y="4951405"/>
            <a:ext cx="1087349" cy="369332"/>
          </a:xfrm>
          <a:prstGeom prst="rect">
            <a:avLst/>
          </a:prstGeom>
          <a:noFill/>
        </p:spPr>
        <p:txBody>
          <a:bodyPr wrap="none" rtlCol="0">
            <a:spAutoFit/>
          </a:bodyPr>
          <a:lstStyle/>
          <a:p>
            <a:pPr algn="ctr"/>
            <a:r>
              <a:rPr lang="en-US" dirty="0"/>
              <a:t>End Date </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4" name="Rectangle 3">
            <a:extLst>
              <a:ext uri="{FF2B5EF4-FFF2-40B4-BE49-F238E27FC236}">
                <a16:creationId xmlns:a16="http://schemas.microsoft.com/office/drawing/2014/main" id="{0ADBAF9C-93A1-A14D-BE46-8EF0C223DDC7}"/>
              </a:ext>
            </a:extLst>
          </p:cNvPr>
          <p:cNvSpPr/>
          <p:nvPr/>
        </p:nvSpPr>
        <p:spPr>
          <a:xfrm>
            <a:off x="11134251" y="2937252"/>
            <a:ext cx="1171183" cy="12121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25%</a:t>
            </a:r>
          </a:p>
        </p:txBody>
      </p:sp>
    </p:spTree>
    <p:extLst>
      <p:ext uri="{BB962C8B-B14F-4D97-AF65-F5344CB8AC3E}">
        <p14:creationId xmlns:p14="http://schemas.microsoft.com/office/powerpoint/2010/main" val="278731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307067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10"/>
          <a:stretch>
            <a:fillRect/>
          </a:stretch>
        </p:blipFill>
        <p:spPr>
          <a:xfrm>
            <a:off x="2397829" y="1003864"/>
            <a:ext cx="10699116" cy="5923724"/>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0" name="Picture 39">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1" name="TextBox 40">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98720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Updates</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p:cNvPicPr>
            <a:picLocks noChangeAspect="1"/>
          </p:cNvPicPr>
          <p:nvPr/>
        </p:nvPicPr>
        <p:blipFill>
          <a:blip r:embed="rId11"/>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8766189" y="621702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3414260" y="6213034"/>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46" name="Rectangle: Rounded Corners 65">
            <a:extLst>
              <a:ext uri="{FF2B5EF4-FFF2-40B4-BE49-F238E27FC236}">
                <a16:creationId xmlns:a16="http://schemas.microsoft.com/office/drawing/2014/main" id="{9EBD2B64-F4F3-5C41-B66E-9D2A200DA7DA}"/>
              </a:ext>
            </a:extLst>
          </p:cNvPr>
          <p:cNvSpPr/>
          <p:nvPr/>
        </p:nvSpPr>
        <p:spPr>
          <a:xfrm>
            <a:off x="5924069" y="6213034"/>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9281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5098"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Video Lectures : HARDCODE</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0" name="Rectangle: Rounded Corners 65">
            <a:extLst>
              <a:ext uri="{FF2B5EF4-FFF2-40B4-BE49-F238E27FC236}">
                <a16:creationId xmlns:a16="http://schemas.microsoft.com/office/drawing/2014/main" id="{05EAECDE-3B6D-E24E-8243-B8611089B202}"/>
              </a:ext>
            </a:extLst>
          </p:cNvPr>
          <p:cNvSpPr/>
          <p:nvPr/>
        </p:nvSpPr>
        <p:spPr>
          <a:xfrm>
            <a:off x="9147473" y="6448387"/>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3438710" y="6464213"/>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pic>
        <p:nvPicPr>
          <p:cNvPr id="4" name="Picture 3"/>
          <p:cNvPicPr>
            <a:picLocks noChangeAspect="1"/>
          </p:cNvPicPr>
          <p:nvPr/>
        </p:nvPicPr>
        <p:blipFill>
          <a:blip r:embed="rId11"/>
          <a:stretch>
            <a:fillRect/>
          </a:stretch>
        </p:blipFill>
        <p:spPr>
          <a:xfrm>
            <a:off x="3665817" y="1814571"/>
            <a:ext cx="8090819" cy="4010025"/>
          </a:xfrm>
          <a:prstGeom prst="rect">
            <a:avLst/>
          </a:prstGeom>
        </p:spPr>
      </p:pic>
    </p:spTree>
    <p:extLst>
      <p:ext uri="{BB962C8B-B14F-4D97-AF65-F5344CB8AC3E}">
        <p14:creationId xmlns:p14="http://schemas.microsoft.com/office/powerpoint/2010/main" val="258377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649016" cy="4125962"/>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3980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Documentation</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0" name="Rectangle: Rounded Corners 65">
            <a:extLst>
              <a:ext uri="{FF2B5EF4-FFF2-40B4-BE49-F238E27FC236}">
                <a16:creationId xmlns:a16="http://schemas.microsoft.com/office/drawing/2014/main" id="{05EAECDE-3B6D-E24E-8243-B8611089B202}"/>
              </a:ext>
            </a:extLst>
          </p:cNvPr>
          <p:cNvSpPr/>
          <p:nvPr/>
        </p:nvSpPr>
        <p:spPr>
          <a:xfrm>
            <a:off x="9176024" y="671835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3414260" y="6718356"/>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a:solidFill>
                  <a:schemeClr val="bg1"/>
                </a:solidFill>
              </a:rPr>
              <a:t>5 Technologies Now Changing Manufacturing</a:t>
            </a:r>
          </a:p>
          <a:p>
            <a:r>
              <a:rPr lang="en-US" sz="1600" b="1" dirty="0">
                <a:solidFill>
                  <a:schemeClr val="bg1"/>
                </a:solidFill>
              </a:rPr>
              <a:t>These technologies are having a disruptive impact on the factories of the future</a:t>
            </a:r>
          </a:p>
          <a:p>
            <a:r>
              <a:rPr lang="en-US" sz="1600" dirty="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a:solidFill>
                  <a:schemeClr val="bg1"/>
                </a:solidFill>
              </a:rPr>
              <a:t>1) Ultrafast 3D printing</a:t>
            </a:r>
            <a:endParaRPr lang="en-US" sz="1600" dirty="0">
              <a:solidFill>
                <a:schemeClr val="bg1"/>
              </a:solidFill>
            </a:endParaRPr>
          </a:p>
          <a:p>
            <a:r>
              <a:rPr lang="en-US" sz="1600" dirty="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a:solidFill>
                  <a:schemeClr val="bg1"/>
                </a:solidFill>
              </a:rPr>
              <a:t>moulding</a:t>
            </a:r>
            <a:r>
              <a:rPr lang="en-US" sz="1600" dirty="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65">
            <a:extLst>
              <a:ext uri="{FF2B5EF4-FFF2-40B4-BE49-F238E27FC236}">
                <a16:creationId xmlns:a16="http://schemas.microsoft.com/office/drawing/2014/main" id="{AEEF35AC-A77C-EA4D-9F33-B73848EADA0A}"/>
              </a:ext>
            </a:extLst>
          </p:cNvPr>
          <p:cNvSpPr/>
          <p:nvPr/>
        </p:nvSpPr>
        <p:spPr>
          <a:xfrm>
            <a:off x="2985365" y="5734619"/>
            <a:ext cx="6006235" cy="794710"/>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err="1"/>
              <a:t>TextBox</a:t>
            </a:r>
            <a:endParaRPr lang="en-IN" sz="1646" dirty="0"/>
          </a:p>
        </p:txBody>
      </p:sp>
      <p:sp>
        <p:nvSpPr>
          <p:cNvPr id="48" name="Rectangle: Rounded Corners 65">
            <a:extLst>
              <a:ext uri="{FF2B5EF4-FFF2-40B4-BE49-F238E27FC236}">
                <a16:creationId xmlns:a16="http://schemas.microsoft.com/office/drawing/2014/main" id="{BA17905F-BDB6-624B-B260-E1CAC961F37F}"/>
              </a:ext>
            </a:extLst>
          </p:cNvPr>
          <p:cNvSpPr/>
          <p:nvPr/>
        </p:nvSpPr>
        <p:spPr>
          <a:xfrm>
            <a:off x="9176023" y="5794584"/>
            <a:ext cx="1978473" cy="426227"/>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49" name="Rectangle: Rounded Corners 65">
            <a:extLst>
              <a:ext uri="{FF2B5EF4-FFF2-40B4-BE49-F238E27FC236}">
                <a16:creationId xmlns:a16="http://schemas.microsoft.com/office/drawing/2014/main" id="{6188FD5D-1DFF-C04B-97C8-1E8AA05A019E}"/>
              </a:ext>
            </a:extLst>
          </p:cNvPr>
          <p:cNvSpPr/>
          <p:nvPr/>
        </p:nvSpPr>
        <p:spPr>
          <a:xfrm rot="5400000">
            <a:off x="10622240" y="3376305"/>
            <a:ext cx="4125962" cy="28817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Slider</a:t>
            </a:r>
          </a:p>
        </p:txBody>
      </p:sp>
      <p:sp>
        <p:nvSpPr>
          <p:cNvPr id="51" name="Rectangle: Rounded Corners 65">
            <a:extLst>
              <a:ext uri="{FF2B5EF4-FFF2-40B4-BE49-F238E27FC236}">
                <a16:creationId xmlns:a16="http://schemas.microsoft.com/office/drawing/2014/main" id="{929EC5F5-6802-0E42-AA04-BBFC98FE40CA}"/>
              </a:ext>
            </a:extLst>
          </p:cNvPr>
          <p:cNvSpPr/>
          <p:nvPr/>
        </p:nvSpPr>
        <p:spPr>
          <a:xfrm>
            <a:off x="6682206" y="671835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Tree>
    <p:extLst>
      <p:ext uri="{BB962C8B-B14F-4D97-AF65-F5344CB8AC3E}">
        <p14:creationId xmlns:p14="http://schemas.microsoft.com/office/powerpoint/2010/main" val="33920635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5826</TotalTime>
  <Words>891</Words>
  <Application>Microsoft Macintosh PowerPoint</Application>
  <PresentationFormat>Custom</PresentationFormat>
  <Paragraphs>256</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Microsoft Office User</cp:lastModifiedBy>
  <cp:revision>394</cp:revision>
  <dcterms:created xsi:type="dcterms:W3CDTF">2018-04-10T06:27:35Z</dcterms:created>
  <dcterms:modified xsi:type="dcterms:W3CDTF">2019-02-19T06:08:43Z</dcterms:modified>
</cp:coreProperties>
</file>