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4" r:id="rId9"/>
    <p:sldId id="265" r:id="rId10"/>
    <p:sldId id="266" r:id="rId11"/>
    <p:sldId id="267" r:id="rId12"/>
    <p:sldId id="271" r:id="rId13"/>
    <p:sldId id="274"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dirty="0"/>
            </a:fld>
            <a:endParaRPr lang="en-US" dirty="0"/>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dirty="0"/>
            </a:fld>
            <a:endParaRPr lang="en-US" dirty="0"/>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hyperlink" Target="https://www.javatpoint.com/phpmyadmin" TargetMode="External"/><Relationship Id="rId3" Type="http://schemas.openxmlformats.org/officeDocument/2006/relationships/hyperlink" Target="https://www.w3schools.com/bootstrap/bootstrap_ver.asp" TargetMode="External"/><Relationship Id="rId2" Type="http://schemas.openxmlformats.org/officeDocument/2006/relationships/hyperlink" Target="https://dev.mysql.com/doc/" TargetMode="External"/><Relationship Id="rId1" Type="http://schemas.openxmlformats.org/officeDocument/2006/relationships/hyperlink" Target="https://getbootstrap.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8427" y="1457588"/>
            <a:ext cx="8915399" cy="1126284"/>
          </a:xfrm>
        </p:spPr>
        <p:txBody>
          <a:bodyPr>
            <a:normAutofit/>
          </a:bodyPr>
          <a:lstStyle/>
          <a:p>
            <a:r>
              <a:rPr lang="en-US" altLang="en-IN" sz="3200" dirty="0" smtClean="0">
                <a:latin typeface="Times New Roman" panose="02020603050405020304" pitchFamily="18" charset="0"/>
                <a:cs typeface="Times New Roman" panose="02020603050405020304" pitchFamily="18" charset="0"/>
              </a:rPr>
              <a:t>Cool Kicks</a:t>
            </a:r>
            <a:endParaRPr lang="en-US" alt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43682" y="3543364"/>
            <a:ext cx="8915399" cy="2237673"/>
          </a:xfrm>
        </p:spPr>
        <p:txBody>
          <a:bodyPr/>
          <a:lstStyle/>
          <a:p>
            <a:r>
              <a:rPr lang="en-IN" dirty="0">
                <a:solidFill>
                  <a:schemeClr val="tx1"/>
                </a:solidFill>
                <a:latin typeface="Times New Roman" panose="02020603050405020304" pitchFamily="18" charset="0"/>
                <a:cs typeface="Times New Roman" panose="02020603050405020304" pitchFamily="18" charset="0"/>
              </a:rPr>
              <a:t>Made by  -  </a:t>
            </a:r>
            <a:r>
              <a:rPr lang="en-US" altLang="en-IN" dirty="0" smtClean="0">
                <a:solidFill>
                  <a:schemeClr val="tx1"/>
                </a:solidFill>
                <a:latin typeface="Times New Roman" panose="02020603050405020304" pitchFamily="18" charset="0"/>
                <a:cs typeface="Times New Roman" panose="02020603050405020304" pitchFamily="18" charset="0"/>
              </a:rPr>
              <a:t>Sarthak Dixit</a:t>
            </a:r>
            <a:r>
              <a:rPr lang="en-IN" dirty="0" smtClean="0">
                <a:solidFill>
                  <a:schemeClr val="tx1"/>
                </a:solidFill>
                <a:latin typeface="Times New Roman" panose="02020603050405020304" pitchFamily="18" charset="0"/>
                <a:cs typeface="Times New Roman" panose="02020603050405020304" pitchFamily="18" charset="0"/>
              </a:rPr>
              <a:t>(171500</a:t>
            </a:r>
            <a:r>
              <a:rPr lang="en-US" altLang="en-IN" dirty="0" smtClean="0">
                <a:solidFill>
                  <a:schemeClr val="tx1"/>
                </a:solidFill>
                <a:latin typeface="Times New Roman" panose="02020603050405020304" pitchFamily="18" charset="0"/>
                <a:cs typeface="Times New Roman" panose="02020603050405020304" pitchFamily="18" charset="0"/>
              </a:rPr>
              <a:t>293</a:t>
            </a:r>
            <a:r>
              <a:rPr lang="en-IN"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r>
              <a:rPr lang="en-US" altLang="en-IN" dirty="0">
                <a:solidFill>
                  <a:schemeClr val="tx1"/>
                </a:solidFill>
                <a:latin typeface="Times New Roman" panose="02020603050405020304" pitchFamily="18" charset="0"/>
                <a:cs typeface="Times New Roman" panose="02020603050405020304" pitchFamily="18" charset="0"/>
              </a:rPr>
              <a:t>Shubham Yadav</a:t>
            </a:r>
            <a:r>
              <a:rPr lang="en-IN" dirty="0" smtClean="0">
                <a:solidFill>
                  <a:schemeClr val="tx1"/>
                </a:solidFill>
                <a:latin typeface="Times New Roman" panose="02020603050405020304" pitchFamily="18" charset="0"/>
                <a:cs typeface="Times New Roman" panose="02020603050405020304" pitchFamily="18" charset="0"/>
              </a:rPr>
              <a:t>(171500</a:t>
            </a:r>
            <a:r>
              <a:rPr lang="en-US" altLang="en-IN" dirty="0" smtClean="0">
                <a:solidFill>
                  <a:schemeClr val="tx1"/>
                </a:solidFill>
                <a:latin typeface="Times New Roman" panose="02020603050405020304" pitchFamily="18" charset="0"/>
                <a:cs typeface="Times New Roman" panose="02020603050405020304" pitchFamily="18" charset="0"/>
              </a:rPr>
              <a:t>336</a:t>
            </a:r>
            <a:r>
              <a:rPr lang="en-IN"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r>
              <a:rPr lang="en-US" altLang="en-IN" dirty="0">
                <a:solidFill>
                  <a:schemeClr val="tx1"/>
                </a:solidFill>
                <a:latin typeface="Times New Roman" panose="02020603050405020304" pitchFamily="18" charset="0"/>
                <a:cs typeface="Times New Roman" panose="02020603050405020304" pitchFamily="18" charset="0"/>
              </a:rPr>
              <a:t>Sagar Gupta</a:t>
            </a:r>
            <a:r>
              <a:rPr lang="en-IN" dirty="0" smtClean="0">
                <a:solidFill>
                  <a:schemeClr val="tx1"/>
                </a:solidFill>
                <a:latin typeface="Times New Roman" panose="02020603050405020304" pitchFamily="18" charset="0"/>
                <a:cs typeface="Times New Roman" panose="02020603050405020304" pitchFamily="18" charset="0"/>
              </a:rPr>
              <a:t>(171500</a:t>
            </a:r>
            <a:r>
              <a:rPr lang="en-US" altLang="en-IN" dirty="0" smtClean="0">
                <a:solidFill>
                  <a:schemeClr val="tx1"/>
                </a:solidFill>
                <a:latin typeface="Times New Roman" panose="02020603050405020304" pitchFamily="18" charset="0"/>
                <a:cs typeface="Times New Roman" panose="02020603050405020304" pitchFamily="18" charset="0"/>
              </a:rPr>
              <a:t>278</a:t>
            </a:r>
            <a:r>
              <a:rPr lang="en-IN"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Products</a:t>
            </a:r>
            <a:r>
              <a:rPr lang="en-IN" sz="2000" dirty="0" smtClean="0">
                <a:latin typeface="Times New Roman" panose="02020603050405020304" pitchFamily="18" charset="0"/>
                <a:cs typeface="Times New Roman" panose="02020603050405020304" pitchFamily="18" charset="0"/>
              </a:rPr>
              <a:t> Page</a:t>
            </a:r>
            <a:endParaRPr lang="en-IN" sz="2000" dirty="0">
              <a:latin typeface="Times New Roman" panose="02020603050405020304" pitchFamily="18" charset="0"/>
              <a:cs typeface="Times New Roman" panose="02020603050405020304" pitchFamily="18" charset="0"/>
            </a:endParaRPr>
          </a:p>
        </p:txBody>
      </p:sp>
      <p:pic>
        <p:nvPicPr>
          <p:cNvPr id="26" name="Picture 26" descr="Screenshot (18)"/>
          <p:cNvPicPr>
            <a:picLocks noChangeAspect="1"/>
          </p:cNvPicPr>
          <p:nvPr>
            <p:ph idx="1"/>
          </p:nvPr>
        </p:nvPicPr>
        <p:blipFill>
          <a:blip r:embed="rId1"/>
          <a:stretch>
            <a:fillRect/>
          </a:stretch>
        </p:blipFill>
        <p:spPr>
          <a:xfrm>
            <a:off x="2410460" y="1417955"/>
            <a:ext cx="7371080" cy="41160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927853"/>
          </a:xfrm>
        </p:spPr>
        <p:txBody>
          <a:bodyPr>
            <a:normAutofit fontScale="90000"/>
          </a:bodyPr>
          <a:lstStyle/>
          <a:p>
            <a:r>
              <a:rPr lang="en-IN" dirty="0">
                <a:latin typeface="Times New Roman" panose="02020603050405020304" pitchFamily="18" charset="0"/>
                <a:cs typeface="Times New Roman" panose="02020603050405020304" pitchFamily="18" charset="0"/>
              </a:rPr>
              <a:t>Conclusion</a:t>
            </a:r>
            <a:br>
              <a:rPr lang="en-IN" dirty="0"/>
            </a:br>
            <a:endParaRPr lang="en-IN" dirty="0"/>
          </a:p>
        </p:txBody>
      </p:sp>
      <p:sp>
        <p:nvSpPr>
          <p:cNvPr id="3" name="TextBox 2"/>
          <p:cNvSpPr txBox="1"/>
          <p:nvPr/>
        </p:nvSpPr>
        <p:spPr>
          <a:xfrm>
            <a:off x="2743200" y="1551963"/>
            <a:ext cx="7860484" cy="4707890"/>
          </a:xfrm>
          <a:prstGeom prst="rect">
            <a:avLst/>
          </a:prstGeom>
          <a:noFill/>
        </p:spPr>
        <p:txBody>
          <a:bodyPr wrap="square" rtlCol="0">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After the completion of project, customer can view the </a:t>
            </a:r>
            <a:r>
              <a:rPr lang="en-IN" sz="2000" dirty="0" smtClean="0">
                <a:latin typeface="Times New Roman" panose="02020603050405020304" pitchFamily="18" charset="0"/>
                <a:cs typeface="Times New Roman" panose="02020603050405020304" pitchFamily="18" charset="0"/>
              </a:rPr>
              <a:t>all products</a:t>
            </a:r>
            <a:r>
              <a:rPr lang="en-IN" sz="2000" dirty="0" smtClean="0">
                <a:latin typeface="Times New Roman" panose="02020603050405020304" pitchFamily="18" charset="0"/>
                <a:cs typeface="Times New Roman" panose="02020603050405020304" pitchFamily="18" charset="0"/>
              </a:rPr>
              <a:t> of our Shopping Website </a:t>
            </a:r>
            <a:r>
              <a:rPr lang="en-IN" sz="2000" dirty="0">
                <a:latin typeface="Times New Roman" panose="02020603050405020304" pitchFamily="18" charset="0"/>
                <a:cs typeface="Times New Roman" panose="02020603050405020304" pitchFamily="18" charset="0"/>
              </a:rPr>
              <a:t>but cannot order any item without registration. New customer can create a new account by going on sign up page. After registration, he can login and now can add any item in any quantity in the shopping cart. . Even he can delete any item or can clear overall cart items in one go by clicking the option clear cart. He can place the order only through cash on delivery mode. After placing the order he can view the summary with an order id which is the table number of that particular customer. </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927853"/>
          </a:xfrm>
        </p:spPr>
        <p:txBody>
          <a:bodyPr>
            <a:normAutofit fontScale="90000"/>
          </a:bodyPr>
          <a:lstStyle/>
          <a:p>
            <a:r>
              <a:rPr lang="en-IN" dirty="0" smtClean="0">
                <a:latin typeface="Times New Roman" panose="02020603050405020304" pitchFamily="18" charset="0"/>
                <a:cs typeface="Times New Roman" panose="02020603050405020304" pitchFamily="18" charset="0"/>
              </a:rPr>
              <a:t>Bibliography</a:t>
            </a:r>
            <a:br>
              <a:rPr lang="en-IN" dirty="0"/>
            </a:br>
            <a:endParaRPr lang="en-IN" dirty="0"/>
          </a:p>
        </p:txBody>
      </p:sp>
      <p:sp>
        <p:nvSpPr>
          <p:cNvPr id="3" name="TextBox 2"/>
          <p:cNvSpPr txBox="1"/>
          <p:nvPr/>
        </p:nvSpPr>
        <p:spPr>
          <a:xfrm>
            <a:off x="2743200" y="1551963"/>
            <a:ext cx="7860484" cy="1630045"/>
          </a:xfrm>
          <a:prstGeom prst="rect">
            <a:avLst/>
          </a:prstGeom>
          <a:noFill/>
        </p:spPr>
        <p:txBody>
          <a:bodyPr wrap="square" rtlCol="0">
            <a:spAutoFit/>
          </a:bodyPr>
          <a:lstStyle/>
          <a:p>
            <a:pPr marL="342900" lvl="0" indent="-342900" algn="just">
              <a:buFont typeface="Wingdings" panose="05000000000000000000" pitchFamily="2" charset="2"/>
              <a:buChar char="Ø"/>
            </a:pPr>
            <a:r>
              <a:rPr lang="en-US" sz="2000" u="sng" dirty="0">
                <a:latin typeface="Times New Roman" panose="02020603050405020304" pitchFamily="18" charset="0"/>
                <a:cs typeface="Times New Roman" panose="02020603050405020304" pitchFamily="18" charset="0"/>
                <a:hlinkClick r:id="rId1"/>
              </a:rPr>
              <a:t>https://getbootstrap.com</a:t>
            </a:r>
            <a:r>
              <a:rPr lang="en-US" sz="2000" u="sng" dirty="0" smtClean="0">
                <a:latin typeface="Times New Roman" panose="02020603050405020304" pitchFamily="18" charset="0"/>
                <a:cs typeface="Times New Roman" panose="02020603050405020304" pitchFamily="18" charset="0"/>
                <a:hlinkClick r:id="rId1"/>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u="sng" dirty="0">
                <a:latin typeface="Times New Roman" panose="02020603050405020304" pitchFamily="18" charset="0"/>
                <a:cs typeface="Times New Roman" panose="02020603050405020304" pitchFamily="18" charset="0"/>
                <a:hlinkClick r:id="rId2"/>
              </a:rPr>
              <a:t>https://dev.mysql.com/doc/</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u="sng" dirty="0">
                <a:latin typeface="Times New Roman" panose="02020603050405020304" pitchFamily="18" charset="0"/>
                <a:cs typeface="Times New Roman" panose="02020603050405020304" pitchFamily="18" charset="0"/>
                <a:hlinkClick r:id="rId3"/>
              </a:rPr>
              <a:t>https://www.w3schools.com/bootstrap/bootstrap_ver.asp</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u="sng" dirty="0">
                <a:latin typeface="Times New Roman" panose="02020603050405020304" pitchFamily="18" charset="0"/>
                <a:cs typeface="Times New Roman" panose="02020603050405020304" pitchFamily="18" charset="0"/>
                <a:hlinkClick r:id="rId4"/>
              </a:rPr>
              <a:t>https://www.javatpoint.com/phpmyadmin</a:t>
            </a:r>
            <a:endParaRPr lang="en-IN" sz="2000" dirty="0">
              <a:latin typeface="Times New Roman" panose="02020603050405020304" pitchFamily="18" charset="0"/>
              <a:cs typeface="Times New Roman" panose="02020603050405020304" pitchFamily="18" charset="0"/>
            </a:endParaRPr>
          </a:p>
          <a:p>
            <a:pPr lvl="0"/>
            <a:endParaRPr lang="en-US" sz="2000"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2786" y="2209629"/>
            <a:ext cx="4143436" cy="1280890"/>
          </a:xfrm>
        </p:spPr>
        <p:txBody>
          <a:bodyPr>
            <a:normAutofit/>
          </a:bodyPr>
          <a:lstStyle/>
          <a:p>
            <a:r>
              <a:rPr lang="en-IN"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92925" y="1905000"/>
            <a:ext cx="8145710" cy="3970318"/>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Key Features</a:t>
            </a: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FontTx/>
              <a:buAutoNum type="arabicPeriod"/>
            </a:pPr>
            <a:r>
              <a:rPr lang="en-IN" dirty="0">
                <a:latin typeface="Times New Roman" panose="02020603050405020304" pitchFamily="18" charset="0"/>
                <a:cs typeface="Times New Roman" panose="02020603050405020304" pitchFamily="18" charset="0"/>
              </a:rPr>
              <a:t>System Requirements</a:t>
            </a:r>
            <a:endParaRPr lang="en-IN" dirty="0">
              <a:latin typeface="Times New Roman" panose="02020603050405020304" pitchFamily="18" charset="0"/>
              <a:cs typeface="Times New Roman" panose="02020603050405020304" pitchFamily="18" charset="0"/>
            </a:endParaRPr>
          </a:p>
          <a:p>
            <a:pPr marL="342900" indent="-342900">
              <a:buFontTx/>
              <a:buAutoNum type="arabicPeriod"/>
            </a:pPr>
            <a:endParaRPr lang="en-IN" dirty="0">
              <a:latin typeface="Times New Roman" panose="02020603050405020304" pitchFamily="18" charset="0"/>
              <a:cs typeface="Times New Roman" panose="02020603050405020304" pitchFamily="18" charset="0"/>
            </a:endParaRPr>
          </a:p>
          <a:p>
            <a:pPr marL="342900" indent="-342900">
              <a:buFontTx/>
              <a:buAutoNum type="arabicPeriod"/>
            </a:pPr>
            <a:r>
              <a:rPr lang="en-IN" dirty="0">
                <a:latin typeface="Times New Roman" panose="02020603050405020304" pitchFamily="18" charset="0"/>
                <a:cs typeface="Times New Roman" panose="02020603050405020304" pitchFamily="18" charset="0"/>
              </a:rPr>
              <a:t>Languages Used</a:t>
            </a:r>
            <a:endParaRPr lang="en-IN" dirty="0">
              <a:latin typeface="Times New Roman" panose="02020603050405020304" pitchFamily="18" charset="0"/>
              <a:cs typeface="Times New Roman" panose="02020603050405020304" pitchFamily="18" charset="0"/>
            </a:endParaRPr>
          </a:p>
          <a:p>
            <a:pPr marL="342900" indent="-342900">
              <a:buFontTx/>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6910"/>
          </a:xfrm>
        </p:spPr>
        <p:txBody>
          <a:bodyPr>
            <a:normAutofit/>
          </a:bodyPr>
          <a:lstStyle/>
          <a:p>
            <a:r>
              <a:rPr lang="en-IN"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497341" y="2139193"/>
            <a:ext cx="8911687" cy="372409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online shopping site project is a general project which helps many people who want to sell their product online. Each business people can customize this program according to their requirements. This software also helps customer to find different products, their features, and new updates easily. It is designed such a way that one can view all the updates of the product from any place through online. </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purpose of the system is to develop a simple </a:t>
            </a:r>
            <a:r>
              <a:rPr lang="en-IN" sz="2000" dirty="0">
                <a:latin typeface="Times New Roman" panose="02020603050405020304" pitchFamily="18" charset="0"/>
                <a:cs typeface="Times New Roman" panose="02020603050405020304" pitchFamily="18" charset="0"/>
              </a:rPr>
              <a:t>Online Shopping Website and </a:t>
            </a:r>
            <a:r>
              <a:rPr lang="en-IN" sz="2000" dirty="0">
                <a:latin typeface="Times New Roman" panose="02020603050405020304" pitchFamily="18" charset="0"/>
                <a:cs typeface="Times New Roman" panose="02020603050405020304" pitchFamily="18" charset="0"/>
              </a:rPr>
              <a:t>implement it, which later will be used for a web-based application.</a:t>
            </a: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2" y="624110"/>
            <a:ext cx="8911687" cy="986576"/>
          </a:xfrm>
        </p:spPr>
        <p:txBody>
          <a:bodyPr/>
          <a:lstStyle/>
          <a:p>
            <a:r>
              <a:rPr lang="en-IN" dirty="0">
                <a:latin typeface="Times New Roman" panose="02020603050405020304" pitchFamily="18" charset="0"/>
                <a:cs typeface="Times New Roman" panose="02020603050405020304" pitchFamily="18" charset="0"/>
              </a:rPr>
              <a:t>Key Features</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92921" y="1828800"/>
            <a:ext cx="8911687" cy="2806987"/>
          </a:xfrm>
          <a:prstGeom prst="rect">
            <a:avLst/>
          </a:prstGeom>
          <a:noFill/>
        </p:spPr>
        <p:txBody>
          <a:bodyPr wrap="square" rtlCol="0">
            <a:sp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1. The system requires very fewer time factors as compared to manual system.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2. The system will provide fast and efficient automated environment instead of slow    	and error prone manual system.</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3. The system will have GUI interface and very less user training is required to learn                   	it.</a:t>
            </a:r>
            <a:endParaRPr lang="en-US"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Requirements</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92924" y="2046914"/>
            <a:ext cx="8904024" cy="3784600"/>
          </a:xfrm>
          <a:prstGeom prst="rect">
            <a:avLst/>
          </a:prstGeom>
          <a:noFill/>
        </p:spPr>
        <p:txBody>
          <a:bodyPr wrap="square" rtlCol="0">
            <a:spAutoFit/>
          </a:bodyPr>
          <a:lstStyle/>
          <a:p>
            <a:pPr>
              <a:lnSpc>
                <a:spcPct val="150000"/>
              </a:lnSpc>
            </a:pPr>
            <a:r>
              <a:rPr lang="en-IN" sz="2000" b="1" dirty="0">
                <a:latin typeface="Times New Roman" panose="02020603050405020304" pitchFamily="18" charset="0"/>
                <a:cs typeface="Times New Roman" panose="02020603050405020304" pitchFamily="18" charset="0"/>
              </a:rPr>
              <a:t>Hardware Requirements :</a:t>
            </a:r>
            <a:endParaRPr lang="en-IN" sz="2000" b="1"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1. A PC minimum of 2GB RAM</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2. I3 Based Computer or Higher</a:t>
            </a:r>
            <a:r>
              <a:rPr lang="en-US"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Software Requirements :</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1.One Text editor (VCS, Sublime, Brackets etc.)</a:t>
            </a:r>
            <a:endParaRPr lang="en-US"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2. X</a:t>
            </a:r>
            <a:r>
              <a:rPr lang="en-IN" sz="2000" dirty="0">
                <a:latin typeface="Times New Roman" panose="02020603050405020304" pitchFamily="18" charset="0"/>
                <a:cs typeface="Times New Roman" panose="02020603050405020304" pitchFamily="18" charset="0"/>
              </a:rPr>
              <a:t>AMP Server</a:t>
            </a:r>
            <a:endParaRPr lang="en-IN" sz="2000" dirty="0">
              <a:latin typeface="Times New Roman" panose="02020603050405020304" pitchFamily="18" charset="0"/>
              <a:cs typeface="Times New Roman" panose="02020603050405020304" pitchFamily="18" charset="0"/>
            </a:endParaRPr>
          </a:p>
          <a:p>
            <a:pPr lvl="0">
              <a:lnSpc>
                <a:spcPct val="150000"/>
              </a:lnSpc>
            </a:pPr>
            <a:r>
              <a:rPr lang="en-IN" sz="2000" dirty="0">
                <a:latin typeface="Times New Roman" panose="02020603050405020304" pitchFamily="18" charset="0"/>
                <a:cs typeface="Times New Roman" panose="02020603050405020304" pitchFamily="18" charset="0"/>
              </a:rPr>
              <a:t>3. Chrome</a:t>
            </a:r>
            <a:endParaRPr lang="en-IN" sz="2000" dirty="0">
              <a:latin typeface="Times New Roman" panose="02020603050405020304" pitchFamily="18" charset="0"/>
              <a:cs typeface="Times New Roman" panose="02020603050405020304" pitchFamily="18" charset="0"/>
            </a:endParaRPr>
          </a:p>
          <a:p>
            <a:pPr lvl="0">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6449" y="149130"/>
            <a:ext cx="8911687" cy="1062077"/>
          </a:xfrm>
        </p:spPr>
        <p:txBody>
          <a:bodyPr/>
          <a:lstStyle/>
          <a:p>
            <a:pPr algn="just"/>
            <a:r>
              <a:rPr lang="en-IN" dirty="0">
                <a:latin typeface="Times New Roman" panose="02020603050405020304" pitchFamily="18" charset="0"/>
                <a:cs typeface="Times New Roman" panose="02020603050405020304" pitchFamily="18" charset="0"/>
              </a:rPr>
              <a:t>Languages used</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97180" y="1211580"/>
            <a:ext cx="11756390" cy="70624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HTML</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Hypertext Mark-up Language (HTML) is the standard mark up language for documents designed to be displayed in a web browser.</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CSS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Cascading Style Sheets (CSS) is a style sheet language used for describing the presentation of a document written in a mark up language like HTML</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Boot Strap 4</a:t>
            </a:r>
            <a:br>
              <a:rPr lang="en-IN" sz="2000" dirty="0">
                <a:latin typeface="Times New Roman" panose="02020603050405020304" pitchFamily="18" charset="0"/>
                <a:cs typeface="Times New Roman" panose="02020603050405020304" pitchFamily="18" charset="0"/>
                <a:sym typeface="+mn-ea"/>
              </a:rPr>
            </a:br>
            <a:r>
              <a:rPr lang="en-IN" sz="2000" dirty="0">
                <a:latin typeface="Times New Roman" panose="02020603050405020304" pitchFamily="18" charset="0"/>
                <a:cs typeface="Times New Roman" panose="02020603050405020304" pitchFamily="18" charset="0"/>
                <a:sym typeface="+mn-ea"/>
              </a:rPr>
              <a:t>Bootstrap is a powerful front-end framework for faster and easier web development. It includes HTML and CSS based design templates.</a:t>
            </a:r>
            <a:endParaRPr lang="en-IN" sz="2000" dirty="0">
              <a:latin typeface="Times New Roman" panose="02020603050405020304" pitchFamily="18" charset="0"/>
              <a:cs typeface="Times New Roman" panose="02020603050405020304" pitchFamily="18" charset="0"/>
              <a:sym typeface="+mn-ea"/>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PHP</a:t>
            </a:r>
            <a:br>
              <a:rPr lang="en-IN" sz="2000" b="1" dirty="0">
                <a:latin typeface="Times New Roman" panose="02020603050405020304" pitchFamily="18" charset="0"/>
                <a:cs typeface="Times New Roman" panose="02020603050405020304" pitchFamily="18" charset="0"/>
                <a:sym typeface="+mn-ea"/>
              </a:rPr>
            </a:br>
            <a:r>
              <a:rPr lang="en-IN" sz="2000" dirty="0">
                <a:latin typeface="Times New Roman" panose="02020603050405020304" pitchFamily="18" charset="0"/>
                <a:cs typeface="Times New Roman" panose="02020603050405020304" pitchFamily="18" charset="0"/>
                <a:sym typeface="+mn-ea"/>
              </a:rPr>
              <a:t> Hypertext Pre-processor (or simply PHP) is a general-purpose programming language originally designed for web development.</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dirty="0"/>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Login Page</a:t>
            </a:r>
            <a:endParaRPr lang="en-IN" sz="2000" dirty="0">
              <a:latin typeface="Times New Roman" panose="02020603050405020304" pitchFamily="18" charset="0"/>
              <a:cs typeface="Times New Roman" panose="02020603050405020304" pitchFamily="18" charset="0"/>
            </a:endParaRPr>
          </a:p>
        </p:txBody>
      </p:sp>
      <p:pic>
        <p:nvPicPr>
          <p:cNvPr id="19" name="Picture 19" descr="Screenshot (15)"/>
          <p:cNvPicPr>
            <a:picLocks noChangeAspect="1"/>
          </p:cNvPicPr>
          <p:nvPr>
            <p:ph idx="1"/>
          </p:nvPr>
        </p:nvPicPr>
        <p:blipFill>
          <a:blip r:embed="rId1"/>
          <a:stretch>
            <a:fillRect/>
          </a:stretch>
        </p:blipFill>
        <p:spPr>
          <a:xfrm>
            <a:off x="2319655" y="1573530"/>
            <a:ext cx="7553325" cy="4526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Signup Page</a:t>
            </a:r>
            <a:endParaRPr lang="en-IN" sz="1800" dirty="0">
              <a:latin typeface="Times New Roman" panose="02020603050405020304" pitchFamily="18" charset="0"/>
              <a:cs typeface="Times New Roman" panose="02020603050405020304" pitchFamily="18" charset="0"/>
            </a:endParaRPr>
          </a:p>
        </p:txBody>
      </p:sp>
      <p:pic>
        <p:nvPicPr>
          <p:cNvPr id="24" name="Picture 24" descr="Screenshot (16)"/>
          <p:cNvPicPr>
            <a:picLocks noChangeAspect="1"/>
          </p:cNvPicPr>
          <p:nvPr>
            <p:ph idx="1"/>
          </p:nvPr>
        </p:nvPicPr>
        <p:blipFill>
          <a:blip r:embed="rId1"/>
          <a:stretch>
            <a:fillRect/>
          </a:stretch>
        </p:blipFill>
        <p:spPr>
          <a:xfrm>
            <a:off x="3307715" y="1600200"/>
            <a:ext cx="5575300" cy="452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Main Page</a:t>
            </a:r>
            <a:endParaRPr lang="en-IN" sz="2000" dirty="0">
              <a:latin typeface="Times New Roman" panose="02020603050405020304" pitchFamily="18" charset="0"/>
              <a:cs typeface="Times New Roman" panose="02020603050405020304" pitchFamily="18" charset="0"/>
            </a:endParaRPr>
          </a:p>
        </p:txBody>
      </p:sp>
      <p:pic>
        <p:nvPicPr>
          <p:cNvPr id="25" name="Picture 25" descr="Screenshot (17)"/>
          <p:cNvPicPr>
            <a:picLocks noChangeAspect="1"/>
          </p:cNvPicPr>
          <p:nvPr>
            <p:ph idx="1"/>
          </p:nvPr>
        </p:nvPicPr>
        <p:blipFill>
          <a:blip r:embed="rId1"/>
          <a:stretch>
            <a:fillRect/>
          </a:stretch>
        </p:blipFill>
        <p:spPr>
          <a:xfrm>
            <a:off x="2192655" y="1417955"/>
            <a:ext cx="7806055" cy="4334510"/>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2631</Words>
  <Application>WPS Presentation</Application>
  <PresentationFormat>Custom</PresentationFormat>
  <Paragraphs>83</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Wingdings 3</vt:lpstr>
      <vt:lpstr>Arial</vt:lpstr>
      <vt:lpstr>Times New Roman</vt:lpstr>
      <vt:lpstr>Microsoft YaHei</vt:lpstr>
      <vt:lpstr>Arial Unicode MS</vt:lpstr>
      <vt:lpstr>Century Gothic</vt:lpstr>
      <vt:lpstr>Calibri</vt:lpstr>
      <vt:lpstr>Business Cooperate</vt:lpstr>
      <vt:lpstr>Online Shopping Website</vt:lpstr>
      <vt:lpstr>Contents</vt:lpstr>
      <vt:lpstr>Objective</vt:lpstr>
      <vt:lpstr>Key Features</vt:lpstr>
      <vt:lpstr>System Requirements</vt:lpstr>
      <vt:lpstr>Languages used</vt:lpstr>
      <vt:lpstr>Login Page</vt:lpstr>
      <vt:lpstr> Signup Page</vt:lpstr>
      <vt:lpstr>Main Page</vt:lpstr>
      <vt:lpstr>Products Page</vt:lpstr>
      <vt:lpstr>Conclusion </vt:lpstr>
      <vt:lpstr>Bibliography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Cafeteria Automation System</dc:title>
  <dc:creator>MUDIT MANGAL</dc:creator>
  <cp:lastModifiedBy>Sarthak</cp:lastModifiedBy>
  <cp:revision>20</cp:revision>
  <dcterms:created xsi:type="dcterms:W3CDTF">2019-11-23T06:50:00Z</dcterms:created>
  <dcterms:modified xsi:type="dcterms:W3CDTF">2020-04-05T22:20:56Z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