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258" r:id="rId6"/>
    <p:sldId id="259" r:id="rId7"/>
    <p:sldId id="260" r:id="rId8"/>
    <p:sldId id="261" r:id="rId9"/>
    <p:sldId id="262" r:id="rId10"/>
    <p:sldId id="269" r:id="rId11"/>
    <p:sldId id="264" r:id="rId12"/>
    <p:sldId id="265" r:id="rId13"/>
    <p:sldId id="270" r:id="rId14"/>
    <p:sldId id="266" r:id="rId15"/>
    <p:sldId id="267" r:id="rId16"/>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139039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9370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6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681788"/>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a16="http://schemas.microsoft.com/office/drawing/2014/main" xmlns="" id="{A0BF94D0-E1BC-4302-BC88-DD0CABF84BD4}"/>
              </a:ext>
            </a:extLst>
          </p:cNvPr>
          <p:cNvSpPr>
            <a:spLocks noGrp="1"/>
          </p:cNvSpPr>
          <p:nvPr>
            <p:ph type="ctrTitle"/>
          </p:nvPr>
        </p:nvSpPr>
        <p:spPr>
          <a:xfrm>
            <a:off x="152400" y="2667000"/>
            <a:ext cx="4799409" cy="720725"/>
          </a:xfrm>
        </p:spPr>
        <p:txBody>
          <a:bodyPr/>
          <a:lstStyle/>
          <a:p>
            <a:r>
              <a:rPr lang="en-US" dirty="0"/>
              <a:t>Mini </a:t>
            </a:r>
            <a:r>
              <a:rPr lang="en-US" dirty="0" smtClean="0"/>
              <a:t>Project-</a:t>
            </a:r>
            <a:br>
              <a:rPr lang="en-US" dirty="0" smtClean="0"/>
            </a:br>
            <a:r>
              <a:rPr lang="en-US" dirty="0" smtClean="0"/>
              <a:t>Policy Endorsement</a:t>
            </a:r>
            <a:endParaRPr lang="en-US" dirty="0"/>
          </a:p>
        </p:txBody>
      </p:sp>
      <p:sp>
        <p:nvSpPr>
          <p:cNvPr id="4" name="Subtitle 3">
            <a:extLst>
              <a:ext uri="{FF2B5EF4-FFF2-40B4-BE49-F238E27FC236}">
                <a16:creationId xmlns:a16="http://schemas.microsoft.com/office/drawing/2014/main" xmlns="" id="{4CF3A756-EC7B-4FED-9197-9EAEE09922F5}"/>
              </a:ext>
            </a:extLst>
          </p:cNvPr>
          <p:cNvSpPr>
            <a:spLocks noGrp="1"/>
          </p:cNvSpPr>
          <p:nvPr>
            <p:ph type="subTitle" idx="1"/>
          </p:nvPr>
        </p:nvSpPr>
        <p:spPr>
          <a:xfrm>
            <a:off x="152400" y="3886200"/>
            <a:ext cx="5180409" cy="1223963"/>
          </a:xfrm>
        </p:spPr>
        <p:txBody>
          <a:bodyPr/>
          <a:lstStyle/>
          <a:p>
            <a:r>
              <a:rPr lang="en-US" dirty="0" smtClean="0"/>
              <a:t>Group Number 4</a:t>
            </a:r>
            <a:endParaRPr lang="en-US" dirty="0"/>
          </a:p>
          <a:p>
            <a:r>
              <a:rPr lang="en-US" dirty="0" smtClean="0"/>
              <a:t>GLC-G103, Talwade, Pune </a:t>
            </a:r>
          </a:p>
          <a:p>
            <a:r>
              <a:rPr lang="en-US" dirty="0" smtClean="0"/>
              <a:t>7</a:t>
            </a:r>
            <a:r>
              <a:rPr lang="en-US" baseline="30000" dirty="0" smtClean="0"/>
              <a:t>th</a:t>
            </a:r>
            <a:r>
              <a:rPr lang="en-US" dirty="0"/>
              <a:t> </a:t>
            </a:r>
            <a:r>
              <a:rPr lang="en-US" dirty="0" smtClean="0"/>
              <a:t>January, 2019</a:t>
            </a:r>
          </a:p>
        </p:txBody>
      </p:sp>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4584700"/>
          </a:xfrm>
          <a:prstGeom prst="rect">
            <a:avLst/>
          </a:prstGeom>
        </p:spPr>
      </p:pic>
    </p:spTree>
    <p:extLst>
      <p:ext uri="{BB962C8B-B14F-4D97-AF65-F5344CB8AC3E}">
        <p14:creationId xmlns:p14="http://schemas.microsoft.com/office/powerpoint/2010/main" val="4225153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Enhancements</a:t>
            </a:r>
            <a:endParaRPr lang="en-US" dirty="0"/>
          </a:p>
        </p:txBody>
      </p:sp>
      <p:sp>
        <p:nvSpPr>
          <p:cNvPr id="6" name="Content Placeholder 5"/>
          <p:cNvSpPr>
            <a:spLocks noGrp="1"/>
          </p:cNvSpPr>
          <p:nvPr>
            <p:ph idx="1"/>
          </p:nvPr>
        </p:nvSpPr>
        <p:spPr/>
        <p:txBody>
          <a:bodyPr>
            <a:normAutofit fontScale="92500" lnSpcReduction="20000"/>
          </a:bodyPr>
          <a:lstStyle/>
          <a:p>
            <a:pPr algn="l"/>
            <a:r>
              <a:rPr lang="en-US" dirty="0"/>
              <a:t>The distribution efficiency also leads to cost efficiency. Since the customer buys directly from the insurer, the distributor's </a:t>
            </a:r>
            <a:r>
              <a:rPr lang="en-US" dirty="0" smtClean="0"/>
              <a:t>margin is saved.</a:t>
            </a:r>
          </a:p>
          <a:p>
            <a:pPr marL="0" indent="0" algn="l">
              <a:buNone/>
            </a:pPr>
            <a:endParaRPr lang="en-US" dirty="0" smtClean="0"/>
          </a:p>
          <a:p>
            <a:pPr algn="l"/>
            <a:r>
              <a:rPr lang="en-US" dirty="0" smtClean="0"/>
              <a:t> </a:t>
            </a:r>
            <a:r>
              <a:rPr lang="en-US" dirty="0"/>
              <a:t> The biggest benefit of online platform is that it offers the customer to make an informed choice. </a:t>
            </a:r>
            <a:endParaRPr lang="en-US" dirty="0" smtClean="0"/>
          </a:p>
          <a:p>
            <a:pPr marL="0" indent="0" algn="l">
              <a:buNone/>
            </a:pPr>
            <a:endParaRPr lang="en-US" dirty="0" smtClean="0"/>
          </a:p>
          <a:p>
            <a:pPr algn="l"/>
            <a:r>
              <a:rPr lang="en-US" dirty="0"/>
              <a:t>Moreover, when buying online, you can check the reviews and comments </a:t>
            </a:r>
            <a:r>
              <a:rPr lang="en-US"/>
              <a:t>section</a:t>
            </a:r>
            <a:r>
              <a:rPr lang="en-US" smtClean="0"/>
              <a:t>.</a:t>
            </a:r>
          </a:p>
          <a:p>
            <a:pPr marL="0" indent="0" algn="l">
              <a:buNone/>
            </a:pPr>
            <a:endParaRPr lang="en-US" dirty="0" smtClean="0"/>
          </a:p>
          <a:p>
            <a:pPr algn="l"/>
            <a:r>
              <a:rPr lang="en-US" dirty="0"/>
              <a:t>You can download product literature like brochures and policy wordings, get quick premium quotes, renew your old policies, pay premiums online, track your insurance investments and make online claims. </a:t>
            </a:r>
            <a:r>
              <a:rPr lang="en-US" dirty="0"/>
              <a:t/>
            </a:r>
            <a:br>
              <a:rPr lang="en-US" dirty="0"/>
            </a:br>
            <a:r>
              <a:rPr lang="en-US" dirty="0"/>
              <a:t/>
            </a:r>
            <a:br>
              <a:rPr lang="en-US" dirty="0"/>
            </a:br>
            <a:r>
              <a:rPr lang="en-US" dirty="0"/>
              <a:t/>
            </a:r>
            <a:br>
              <a:rPr lang="en-US" dirty="0"/>
            </a:br>
            <a:endParaRPr lang="en-US" dirty="0"/>
          </a:p>
          <a:p>
            <a:pPr marL="0" indent="0" algn="l">
              <a:buNone/>
            </a:pP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a:t>Thanks</a:t>
            </a: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a16="http://schemas.microsoft.com/office/drawing/2014/main" xmlns="" id="{6CA2DFD8-1E7F-400F-B35D-344DAC786D69}"/>
              </a:ext>
            </a:extLst>
          </p:cNvPr>
          <p:cNvSpPr>
            <a:spLocks noGrp="1"/>
          </p:cNvSpPr>
          <p:nvPr>
            <p:ph idx="1"/>
          </p:nvPr>
        </p:nvSpPr>
        <p:spPr/>
        <p:txBody>
          <a:bodyPr numCol="1"/>
          <a:lstStyle/>
          <a:p>
            <a:pPr algn="l"/>
            <a:r>
              <a:rPr lang="en-US" dirty="0" smtClean="0"/>
              <a:t>Shariq Anwar Ansari                         -164344</a:t>
            </a:r>
          </a:p>
          <a:p>
            <a:pPr algn="l"/>
            <a:r>
              <a:rPr lang="en-US" dirty="0" smtClean="0"/>
              <a:t>Swathi Reddy                                   -164353</a:t>
            </a:r>
          </a:p>
          <a:p>
            <a:pPr algn="l"/>
            <a:r>
              <a:rPr lang="en-US" dirty="0" smtClean="0"/>
              <a:t>Umang Rajesh Dave                         -164359</a:t>
            </a:r>
          </a:p>
          <a:p>
            <a:pPr algn="l"/>
            <a:r>
              <a:rPr lang="en-US" dirty="0" smtClean="0"/>
              <a:t>Samruddhi Kundan Patil                    -164330</a:t>
            </a:r>
          </a:p>
          <a:p>
            <a:pPr algn="l"/>
            <a:r>
              <a:rPr lang="en-US" dirty="0" smtClean="0"/>
              <a:t>Sarthak Dubey                                 -164340</a:t>
            </a:r>
          </a:p>
          <a:p>
            <a:pPr algn="l"/>
            <a:r>
              <a:rPr lang="en-US" dirty="0" smtClean="0"/>
              <a:t>Siddhesh Ravindra Kadam                 -164347</a:t>
            </a:r>
          </a:p>
          <a:p>
            <a:pPr marL="0" indent="0" algn="l">
              <a:buNone/>
            </a:pPr>
            <a:endParaRPr lang="en-US" dirty="0"/>
          </a:p>
        </p:txBody>
      </p:sp>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normAutofit/>
          </a:bodyPr>
          <a:lstStyle/>
          <a:p>
            <a:r>
              <a:rPr lang="en-US" dirty="0"/>
              <a:t>In property/casualty insurance the term endorsement means a document attached to an insurance contract that amends the policy in some way</a:t>
            </a:r>
            <a:r>
              <a:rPr lang="en-US" dirty="0" smtClean="0"/>
              <a:t>.</a:t>
            </a:r>
          </a:p>
          <a:p>
            <a:r>
              <a:rPr lang="en-US" dirty="0"/>
              <a:t>An </a:t>
            </a:r>
            <a:r>
              <a:rPr lang="en-US" dirty="0" smtClean="0"/>
              <a:t>endorsement may </a:t>
            </a:r>
            <a:r>
              <a:rPr lang="en-US" dirty="0"/>
              <a:t>add, remove or alter the scope of coverage under the policy</a:t>
            </a:r>
            <a:r>
              <a:rPr lang="en-US" dirty="0" smtClean="0"/>
              <a:t>.</a:t>
            </a:r>
          </a:p>
          <a:p>
            <a:r>
              <a:rPr lang="en-US" dirty="0"/>
              <a:t>The insurance endorsement is a legally binding amendment to the insurance contract. </a:t>
            </a:r>
            <a:endParaRPr lang="en-US" dirty="0" smtClean="0"/>
          </a:p>
          <a:p>
            <a:r>
              <a:rPr lang="en-US" b="1" dirty="0" smtClean="0"/>
              <a:t>Technologies Used:</a:t>
            </a:r>
          </a:p>
          <a:p>
            <a:pPr>
              <a:buFont typeface="Arial" panose="020B0604020202020204" pitchFamily="34" charset="0"/>
              <a:buChar char="•"/>
            </a:pPr>
            <a:r>
              <a:rPr lang="en-US" b="1" dirty="0" smtClean="0"/>
              <a:t>	</a:t>
            </a:r>
            <a:r>
              <a:rPr lang="en-US" dirty="0" smtClean="0"/>
              <a:t>Presentation Layer:</a:t>
            </a:r>
          </a:p>
          <a:p>
            <a:pPr marL="0" indent="0">
              <a:buNone/>
            </a:pPr>
            <a:r>
              <a:rPr lang="en-US" dirty="0" smtClean="0"/>
              <a:t>		</a:t>
            </a:r>
            <a:r>
              <a:rPr lang="en-US" dirty="0" smtClean="0"/>
              <a:t>a. WPF 4.5</a:t>
            </a:r>
          </a:p>
          <a:p>
            <a:pPr>
              <a:buFont typeface="Arial" panose="020B0604020202020204" pitchFamily="34" charset="0"/>
              <a:buChar char="•"/>
            </a:pPr>
            <a:r>
              <a:rPr lang="en-US" dirty="0"/>
              <a:t>	</a:t>
            </a:r>
            <a:r>
              <a:rPr lang="en-US" dirty="0" smtClean="0"/>
              <a:t>Business Layer:</a:t>
            </a:r>
          </a:p>
          <a:p>
            <a:pPr marL="0" indent="0">
              <a:buNone/>
            </a:pPr>
            <a:r>
              <a:rPr lang="en-US" dirty="0"/>
              <a:t>	</a:t>
            </a:r>
            <a:r>
              <a:rPr lang="en-US" dirty="0" smtClean="0"/>
              <a:t>	a. C#5.0</a:t>
            </a:r>
          </a:p>
          <a:p>
            <a:pPr>
              <a:buFont typeface="Arial" panose="020B0604020202020204" pitchFamily="34" charset="0"/>
              <a:buChar char="•"/>
            </a:pPr>
            <a:r>
              <a:rPr lang="en-US" dirty="0"/>
              <a:t>	</a:t>
            </a:r>
            <a:r>
              <a:rPr lang="en-US" dirty="0" smtClean="0"/>
              <a:t>Database Layer:</a:t>
            </a:r>
          </a:p>
          <a:p>
            <a:pPr marL="0" indent="0">
              <a:buNone/>
            </a:pPr>
            <a:r>
              <a:rPr lang="en-US" dirty="0" smtClean="0"/>
              <a:t>		</a:t>
            </a:r>
            <a:r>
              <a:rPr lang="en-US" dirty="0" smtClean="0"/>
              <a:t>a. SQL Server 2012</a:t>
            </a:r>
            <a:r>
              <a:rPr lang="en-US" dirty="0"/>
              <a:t>	</a:t>
            </a:r>
            <a:r>
              <a:rPr lang="en-US" dirty="0" smtClean="0"/>
              <a:t>	</a:t>
            </a:r>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447800"/>
            <a:ext cx="8915400" cy="4876800"/>
          </a:xfrm>
          <a:prstGeom prst="rect">
            <a:avLst/>
          </a:prstGeom>
        </p:spPr>
      </p:pic>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5" name="Picture 4"/>
          <p:cNvPicPr>
            <a:picLocks noChangeAspect="1"/>
          </p:cNvPicPr>
          <p:nvPr/>
        </p:nvPicPr>
        <p:blipFill>
          <a:blip r:embed="rId2"/>
          <a:stretch>
            <a:fillRect/>
          </a:stretch>
        </p:blipFill>
        <p:spPr>
          <a:xfrm>
            <a:off x="1143000" y="1268413"/>
            <a:ext cx="6324600" cy="5400675"/>
          </a:xfrm>
          <a:prstGeom prst="rect">
            <a:avLst/>
          </a:prstGeo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46379"/>
            <a:ext cx="7116168" cy="5258534"/>
          </a:xfrm>
          <a:prstGeom prst="rect">
            <a:avLst/>
          </a:prstGeom>
        </p:spPr>
      </p:pic>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a:t>
            </a:r>
            <a:r>
              <a:rPr lang="en-US" dirty="0"/>
              <a:t>Diagram</a:t>
            </a:r>
          </a:p>
        </p:txBody>
      </p:sp>
      <p:pic>
        <p:nvPicPr>
          <p:cNvPr id="5" name="Picture 4"/>
          <p:cNvPicPr>
            <a:picLocks noChangeAspect="1"/>
          </p:cNvPicPr>
          <p:nvPr/>
        </p:nvPicPr>
        <p:blipFill>
          <a:blip r:embed="rId2"/>
          <a:stretch>
            <a:fillRect/>
          </a:stretch>
        </p:blipFill>
        <p:spPr>
          <a:xfrm>
            <a:off x="2743200" y="1101916"/>
            <a:ext cx="5181600" cy="5734050"/>
          </a:xfrm>
          <a:prstGeom prst="rect">
            <a:avLst/>
          </a:prstGeom>
        </p:spPr>
      </p:pic>
    </p:spTree>
    <p:extLst>
      <p:ext uri="{BB962C8B-B14F-4D97-AF65-F5344CB8AC3E}">
        <p14:creationId xmlns:p14="http://schemas.microsoft.com/office/powerpoint/2010/main" val="2384611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7" y="1543050"/>
            <a:ext cx="9067800" cy="5314950"/>
          </a:xfrm>
          <a:prstGeom prst="rect">
            <a:avLst/>
          </a:prstGeom>
        </p:spPr>
      </p:pic>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067800" cy="5473700"/>
          </a:xfrm>
          <a:prstGeom prst="rect">
            <a:avLst/>
          </a:prstGeom>
        </p:spPr>
      </p:pic>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4511C7-3CF7-4DE5-A93B-41A0EC863183}">
  <ds:schemaRefs>
    <ds:schemaRef ds:uri="http://schemas.microsoft.com/sharepoint/v3/contenttype/forms"/>
  </ds:schemaRefs>
</ds:datastoreItem>
</file>

<file path=customXml/itemProps2.xml><?xml version="1.0" encoding="utf-8"?>
<ds:datastoreItem xmlns:ds="http://schemas.openxmlformats.org/officeDocument/2006/customXml" ds:itemID="{1FF59D98-0F06-4631-A6BC-A483DF8C91A4}">
  <ds:schemaRefs>
    <ds:schemaRef ds:uri="http://schemas.microsoft.com/office/2006/metadata/properties"/>
    <ds:schemaRef ds:uri="http://schemas.microsoft.com/office/infopath/2007/PartnerControls"/>
    <ds:schemaRef ds:uri="ff9673e2-8703-4f54-a1af-e608932f257d"/>
  </ds:schemaRefs>
</ds:datastoreItem>
</file>

<file path=customXml/itemProps3.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Lesson XX Template</Template>
  <TotalTime>408</TotalTime>
  <Words>154</Words>
  <Application>Microsoft Office PowerPoint</Application>
  <PresentationFormat>On-screen Show (4:3)</PresentationFormat>
  <Paragraphs>61</Paragraphs>
  <Slides>12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Candara</vt:lpstr>
      <vt:lpstr>Verdana</vt:lpstr>
      <vt:lpstr>Wingdings</vt:lpstr>
      <vt:lpstr>Capgemini 2017_Cover slides</vt:lpstr>
      <vt:lpstr>think-cell Slide</vt:lpstr>
      <vt:lpstr>Mini Project- Policy Endorsement</vt:lpstr>
      <vt:lpstr>Team Members</vt:lpstr>
      <vt:lpstr>Project Details</vt:lpstr>
      <vt:lpstr>Diagram Depicting Entire Project</vt:lpstr>
      <vt:lpstr>Use Case Diagram</vt:lpstr>
      <vt:lpstr>Class Diagram</vt:lpstr>
      <vt:lpstr>Sequence/Activity Diagram</vt:lpstr>
      <vt:lpstr>Screen shots</vt:lpstr>
      <vt:lpstr>Screen shots</vt:lpstr>
      <vt:lpstr>Screen shots</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Swathi, Poreddy</cp:lastModifiedBy>
  <cp:revision>37</cp:revision>
  <dcterms:created xsi:type="dcterms:W3CDTF">2016-04-13T10:56:28Z</dcterms:created>
  <dcterms:modified xsi:type="dcterms:W3CDTF">2019-01-05T12:43:53Z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