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sldIdLst>
    <p:sldId id="257" r:id="rId5"/>
    <p:sldId id="258" r:id="rId6"/>
    <p:sldId id="259" r:id="rId7"/>
    <p:sldId id="260" r:id="rId8"/>
    <p:sldId id="261" r:id="rId9"/>
    <p:sldId id="262" r:id="rId10"/>
    <p:sldId id="269" r:id="rId11"/>
    <p:sldId id="264" r:id="rId12"/>
    <p:sldId id="272" r:id="rId13"/>
    <p:sldId id="271" r:id="rId14"/>
    <p:sldId id="265" r:id="rId15"/>
    <p:sldId id="270" r:id="rId16"/>
    <p:sldId id="266" r:id="rId17"/>
    <p:sldId id="267" r:id="rId18"/>
  </p:sldIdLst>
  <p:sldSz cx="9144000" cy="6858000" type="screen4x3"/>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092"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386420-1856-4FF9-B0C3-023CBAC50013}" type="datetimeFigureOut">
              <a:rPr lang="en-US" smtClean="0"/>
              <a:t>1/7/2019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DACCA5-CDAB-4EA6-A021-183DAB9C1EF5}" type="slidenum">
              <a:rPr lang="en-US" smtClean="0"/>
              <a:t>‹#›</a:t>
            </a:fld>
            <a:endParaRPr lang="en-US"/>
          </a:p>
        </p:txBody>
      </p:sp>
    </p:spTree>
    <p:extLst>
      <p:ext uri="{BB962C8B-B14F-4D97-AF65-F5344CB8AC3E}">
        <p14:creationId xmlns:p14="http://schemas.microsoft.com/office/powerpoint/2010/main" val="3901792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4"/>
          <p:cNvSpPr>
            <a:spLocks noGrp="1" noRot="1" noChangeAspect="1" noTextEdit="1"/>
          </p:cNvSpPr>
          <p:nvPr>
            <p:ph type="sldImg"/>
          </p:nvPr>
        </p:nvSpPr>
        <p:spPr bwMode="auto">
          <a:xfrm>
            <a:off x="1571625" y="638175"/>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r>
              <a:rPr lang="en-US" sz="1000" dirty="0">
                <a:latin typeface="Candara" pitchFamily="34" charset="0"/>
              </a:rPr>
              <a:t>Copyright © 2011 IGATE Corporation (a part of Capegemini Group). All rights reserved. </a:t>
            </a:r>
          </a:p>
          <a:p>
            <a:r>
              <a:rPr lang="en-US" sz="1000" dirty="0">
                <a:latin typeface="Candara" pitchFamily="34" charset="0"/>
              </a:rPr>
              <a:t>No part of this publication shall be reproduced in any way, including but not limited to photocopy, photographic, magnetic, or other record, without the prior written permission of IGATE Corporation (a part of Capegemini Group).</a:t>
            </a:r>
          </a:p>
          <a:p>
            <a:r>
              <a:rPr lang="en-US" sz="1000" dirty="0">
                <a:latin typeface="Candara" pitchFamily="34" charset="0"/>
              </a:rPr>
              <a:t> </a:t>
            </a:r>
          </a:p>
          <a:p>
            <a:r>
              <a:rPr lang="en-US" sz="1000" dirty="0">
                <a:latin typeface="Candara" pitchFamily="34" charset="0"/>
              </a:rPr>
              <a:t>IGATE Corporation (a part of Capegemini Group) considers information included in this document to be confidential and proprietary.</a:t>
            </a:r>
          </a:p>
        </p:txBody>
      </p:sp>
    </p:spTree>
    <p:extLst>
      <p:ext uri="{BB962C8B-B14F-4D97-AF65-F5344CB8AC3E}">
        <p14:creationId xmlns:p14="http://schemas.microsoft.com/office/powerpoint/2010/main" val="1390393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71625" y="638175"/>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093709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4.e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 xmlns:a16="http://schemas.microsoft.com/office/drawing/2014/main" id="{46279687-00F0-4823-8159-585447C125F0}"/>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ct val="100000"/>
              </a:lnSpc>
              <a:defRPr lang="en-US" sz="320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orm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en-US" sz="24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3802834909"/>
      </p:ext>
    </p:extLst>
  </p:cSld>
  <p:clrMapOvr>
    <a:masterClrMapping/>
  </p:clrMapOvr>
  <p:extLst mod="1">
    <p:ext uri="{DCECCB84-F9BA-43D5-87BE-67443E8EF086}">
      <p15:sldGuideLst xmlns:p15="http://schemas.microsoft.com/office/powerpoint/2012/main">
        <p15:guide id="3" pos="541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8"/>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817053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3"/>
          <a:ext cx="135749" cy="143985"/>
        </p:xfrm>
        <a:graphic>
          <a:graphicData uri="http://schemas.openxmlformats.org/presentationml/2006/ole">
            <mc:AlternateContent xmlns:mc="http://schemas.openxmlformats.org/markup-compatibility/2006">
              <mc:Choice xmlns:v="urn:schemas-microsoft-com:vml" Requires="v">
                <p:oleObj spid="_x0000_s1068"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3"/>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8"/>
            <a:ext cx="853949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484937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8" y="1494768"/>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28503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8"/>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14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8"/>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83917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D813432-CCF5-40C9-B4BB-E31C0BAC7659}" type="datetimeFigureOut">
              <a:rPr lang="en-US" smtClean="0"/>
              <a:t>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436C6-9494-4EEE-AB8A-B3A3B22570D2}" type="slidenum">
              <a:rPr lang="en-US" smtClean="0"/>
              <a:t>‹#›</a:t>
            </a:fld>
            <a:endParaRPr lang="en-US"/>
          </a:p>
        </p:txBody>
      </p:sp>
    </p:spTree>
    <p:extLst>
      <p:ext uri="{BB962C8B-B14F-4D97-AF65-F5344CB8AC3E}">
        <p14:creationId xmlns:p14="http://schemas.microsoft.com/office/powerpoint/2010/main" val="3311838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813432-CCF5-40C9-B4BB-E31C0BAC7659}" type="datetimeFigureOut">
              <a:rPr lang="en-US" smtClean="0"/>
              <a:t>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436C6-9494-4EEE-AB8A-B3A3B22570D2}" type="slidenum">
              <a:rPr lang="en-US" smtClean="0"/>
              <a:t>‹#›</a:t>
            </a:fld>
            <a:endParaRPr lang="en-US"/>
          </a:p>
        </p:txBody>
      </p:sp>
    </p:spTree>
    <p:extLst>
      <p:ext uri="{BB962C8B-B14F-4D97-AF65-F5344CB8AC3E}">
        <p14:creationId xmlns:p14="http://schemas.microsoft.com/office/powerpoint/2010/main" val="1992593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sv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 xmlns:a16="http://schemas.microsoft.com/office/drawing/2014/main" id="{509B218C-0963-489A-AA77-3748FFA421C5}"/>
              </a:ext>
            </a:extLst>
          </p:cNvPr>
          <p:cNvSpPr>
            <a:spLocks noGrp="1"/>
          </p:cNvSpPr>
          <p:nvPr>
            <p:ph type="title"/>
          </p:nvPr>
        </p:nvSpPr>
        <p:spPr>
          <a:xfrm>
            <a:off x="305991" y="413387"/>
            <a:ext cx="8532019" cy="855026"/>
          </a:xfrm>
          <a:prstGeom prst="rect">
            <a:avLst/>
          </a:prstGeom>
        </p:spPr>
        <p:txBody>
          <a:bodyPr vert="horz" lIns="0" tIns="0" rIns="0" bIns="0" rtlCol="0" anchor="t">
            <a:normAutofit/>
          </a:bodyPr>
          <a:lstStyle/>
          <a:p>
            <a:r>
              <a:rPr lang="fr-FR" dirty="0"/>
              <a:t>Modifiez le style du titre</a:t>
            </a:r>
            <a:endParaRPr lang="pt-PT" dirty="0"/>
          </a:p>
        </p:txBody>
      </p:sp>
      <p:sp>
        <p:nvSpPr>
          <p:cNvPr id="5" name="Text Placeholder 4">
            <a:extLst>
              <a:ext uri="{FF2B5EF4-FFF2-40B4-BE49-F238E27FC236}">
                <a16:creationId xmlns="" xmlns:a16="http://schemas.microsoft.com/office/drawing/2014/main" id="{A4D17236-A440-4453-A69C-BE3728C11608}"/>
              </a:ext>
            </a:extLst>
          </p:cNvPr>
          <p:cNvSpPr>
            <a:spLocks noGrp="1"/>
          </p:cNvSpPr>
          <p:nvPr>
            <p:ph type="body" idx="1"/>
          </p:nvPr>
        </p:nvSpPr>
        <p:spPr>
          <a:xfrm>
            <a:off x="305991" y="1412875"/>
            <a:ext cx="8532018"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pic>
        <p:nvPicPr>
          <p:cNvPr id="7" name="Graphic 6">
            <a:extLst>
              <a:ext uri="{FF2B5EF4-FFF2-40B4-BE49-F238E27FC236}">
                <a16:creationId xmlns="" xmlns:a16="http://schemas.microsoft.com/office/drawing/2014/main" id="{C117F4DF-C380-44D6-BF54-2A26A056BCB8}"/>
              </a:ext>
            </a:extLst>
          </p:cNvPr>
          <p:cNvPicPr>
            <a:picLocks noChangeAspect="1"/>
          </p:cNvPicPr>
          <p:nvPr/>
        </p:nvPicPr>
        <p:blipFill rotWithShape="1">
          <a:blip r:embed="rId10">
            <a:extLst>
              <a:ext uri="{96DAC541-7B7A-43D3-8B79-37D633B846F1}">
                <asvg:svgBlip xmlns="" xmlns:asvg="http://schemas.microsoft.com/office/drawing/2016/SVG/main" r:embed="rId11"/>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4419924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xStyles>
    <p:titleStyle>
      <a:lvl1pPr algn="l" defTabSz="685800" rtl="0" eaLnBrk="1" latinLnBrk="0" hangingPunct="1">
        <a:lnSpc>
          <a:spcPct val="100000"/>
        </a:lnSpc>
        <a:spcBef>
          <a:spcPct val="0"/>
        </a:spcBef>
        <a:buNone/>
        <a:defRPr sz="32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214313" indent="-214313" algn="just" defTabSz="685800" rtl="0" eaLnBrk="1" latinLnBrk="0" hangingPunct="1">
        <a:lnSpc>
          <a:spcPct val="90000"/>
        </a:lnSpc>
        <a:spcBef>
          <a:spcPts val="750"/>
        </a:spcBef>
        <a:buClr>
          <a:schemeClr val="tx2"/>
        </a:buClr>
        <a:buFont typeface="Wingdings" panose="05000000000000000000" pitchFamily="2" charset="2"/>
        <a:buChar char="Ø"/>
        <a:defRPr sz="195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557213" indent="-214313" algn="just" defTabSz="685800" rtl="0" eaLnBrk="1" latinLnBrk="0" hangingPunct="1">
        <a:lnSpc>
          <a:spcPct val="90000"/>
        </a:lnSpc>
        <a:spcBef>
          <a:spcPts val="375"/>
        </a:spcBef>
        <a:buClr>
          <a:schemeClr val="tx2"/>
        </a:buClr>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00113" indent="-214313" algn="just" defTabSz="685800" rtl="0" eaLnBrk="1" latinLnBrk="0" hangingPunct="1">
        <a:lnSpc>
          <a:spcPct val="90000"/>
        </a:lnSpc>
        <a:spcBef>
          <a:spcPts val="375"/>
        </a:spcBef>
        <a:buClr>
          <a:schemeClr val="tx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157288" indent="-128588" algn="just" defTabSz="685800" rtl="0" eaLnBrk="1" latinLnBrk="0" hangingPunct="1">
        <a:lnSpc>
          <a:spcPct val="90000"/>
        </a:lnSpc>
        <a:spcBef>
          <a:spcPts val="375"/>
        </a:spcBef>
        <a:buClr>
          <a:schemeClr val="tx2"/>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500188" indent="-128588" algn="just" defTabSz="685800" rtl="0" eaLnBrk="1" latinLnBrk="0" hangingPunct="1">
        <a:lnSpc>
          <a:spcPct val="90000"/>
        </a:lnSpc>
        <a:spcBef>
          <a:spcPts val="375"/>
        </a:spcBef>
        <a:buClr>
          <a:schemeClr val="tx2"/>
        </a:buClr>
        <a:buFont typeface="Arial" panose="020B0604020202020204" pitchFamily="34" charset="0"/>
        <a:buChar char="•"/>
        <a:defRPr sz="105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65">
          <p15:clr>
            <a:srgbClr val="F26B43"/>
          </p15:clr>
        </p15:guide>
        <p15:guide id="2" pos="193">
          <p15:clr>
            <a:srgbClr val="F26B43"/>
          </p15:clr>
        </p15:guide>
        <p15:guide id="3" pos="5567">
          <p15:clr>
            <a:srgbClr val="F26B43"/>
          </p15:clr>
        </p15:guide>
        <p15:guide id="4" orient="horz" pos="255">
          <p15:clr>
            <a:srgbClr val="F26B43"/>
          </p15:clr>
        </p15:guide>
        <p15:guide id="5" orient="horz" pos="799">
          <p15:clr>
            <a:srgbClr val="F26B43"/>
          </p15:clr>
        </p15:guide>
        <p15:guide id="6" orient="horz" pos="890">
          <p15:clr>
            <a:srgbClr val="F26B43"/>
          </p15:clr>
        </p15:guide>
        <p15:guide id="7" pos="2880">
          <p15:clr>
            <a:srgbClr val="F26B43"/>
          </p15:clr>
        </p15:guide>
        <p15:guide id="8" pos="2812">
          <p15:clr>
            <a:srgbClr val="F26B43"/>
          </p15:clr>
        </p15:guide>
        <p15:guide id="9" pos="294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681788"/>
            <a:ext cx="2163762" cy="176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a:extLst>
              <a:ext uri="{FF2B5EF4-FFF2-40B4-BE49-F238E27FC236}">
                <a16:creationId xmlns="" xmlns:a16="http://schemas.microsoft.com/office/drawing/2014/main" id="{A0BF94D0-E1BC-4302-BC88-DD0CABF84BD4}"/>
              </a:ext>
            </a:extLst>
          </p:cNvPr>
          <p:cNvSpPr>
            <a:spLocks noGrp="1"/>
          </p:cNvSpPr>
          <p:nvPr>
            <p:ph type="ctrTitle"/>
          </p:nvPr>
        </p:nvSpPr>
        <p:spPr>
          <a:xfrm>
            <a:off x="152400" y="2667000"/>
            <a:ext cx="4799409" cy="720725"/>
          </a:xfrm>
        </p:spPr>
        <p:txBody>
          <a:bodyPr/>
          <a:lstStyle/>
          <a:p>
            <a:r>
              <a:rPr lang="en-US" dirty="0"/>
              <a:t>Mini </a:t>
            </a:r>
            <a:r>
              <a:rPr lang="en-US" dirty="0" smtClean="0"/>
              <a:t>Project-</a:t>
            </a:r>
            <a:br>
              <a:rPr lang="en-US" dirty="0" smtClean="0"/>
            </a:br>
            <a:r>
              <a:rPr lang="en-US" dirty="0" smtClean="0"/>
              <a:t>Insurance Policy </a:t>
            </a:r>
            <a:r>
              <a:rPr lang="en-US" dirty="0" smtClean="0"/>
              <a:t>Endorsement</a:t>
            </a:r>
            <a:endParaRPr lang="en-US" dirty="0"/>
          </a:p>
        </p:txBody>
      </p:sp>
      <p:sp>
        <p:nvSpPr>
          <p:cNvPr id="4" name="Subtitle 3">
            <a:extLst>
              <a:ext uri="{FF2B5EF4-FFF2-40B4-BE49-F238E27FC236}">
                <a16:creationId xmlns="" xmlns:a16="http://schemas.microsoft.com/office/drawing/2014/main" id="{4CF3A756-EC7B-4FED-9197-9EAEE09922F5}"/>
              </a:ext>
            </a:extLst>
          </p:cNvPr>
          <p:cNvSpPr>
            <a:spLocks noGrp="1"/>
          </p:cNvSpPr>
          <p:nvPr>
            <p:ph type="subTitle" idx="1"/>
          </p:nvPr>
        </p:nvSpPr>
        <p:spPr>
          <a:xfrm>
            <a:off x="152400" y="3886200"/>
            <a:ext cx="5180409" cy="1223963"/>
          </a:xfrm>
        </p:spPr>
        <p:txBody>
          <a:bodyPr/>
          <a:lstStyle/>
          <a:p>
            <a:r>
              <a:rPr lang="en-US" dirty="0" smtClean="0"/>
              <a:t>Group Number 4</a:t>
            </a:r>
            <a:endParaRPr lang="en-US" dirty="0"/>
          </a:p>
          <a:p>
            <a:r>
              <a:rPr lang="en-US" dirty="0" smtClean="0"/>
              <a:t>GLC-G103, Talwade, Pune </a:t>
            </a:r>
          </a:p>
          <a:p>
            <a:r>
              <a:rPr lang="en-US" dirty="0" smtClean="0"/>
              <a:t>7</a:t>
            </a:r>
            <a:r>
              <a:rPr lang="en-US" baseline="30000" dirty="0" smtClean="0"/>
              <a:t>th</a:t>
            </a:r>
            <a:r>
              <a:rPr lang="en-US" dirty="0"/>
              <a:t> </a:t>
            </a:r>
            <a:r>
              <a:rPr lang="en-US" dirty="0" smtClean="0"/>
              <a:t>January, 2019</a:t>
            </a:r>
          </a:p>
        </p:txBody>
      </p:sp>
    </p:spTree>
    <p:extLst>
      <p:ext uri="{BB962C8B-B14F-4D97-AF65-F5344CB8AC3E}">
        <p14:creationId xmlns:p14="http://schemas.microsoft.com/office/powerpoint/2010/main" val="673702531"/>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Policy Page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1066800"/>
            <a:ext cx="9067800" cy="5314950"/>
          </a:xfrm>
          <a:prstGeom prst="rect">
            <a:avLst/>
          </a:prstGeom>
        </p:spPr>
      </p:pic>
    </p:spTree>
    <p:extLst>
      <p:ext uri="{BB962C8B-B14F-4D97-AF65-F5344CB8AC3E}">
        <p14:creationId xmlns:p14="http://schemas.microsoft.com/office/powerpoint/2010/main" val="10925260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Policy Page</a:t>
            </a:r>
            <a:endParaRPr lang="en-US" dirty="0"/>
          </a:p>
        </p:txBody>
      </p:sp>
      <p:pic>
        <p:nvPicPr>
          <p:cNvPr id="4" name="Picture 3"/>
          <p:cNvPicPr>
            <a:picLocks noChangeAspect="1"/>
          </p:cNvPicPr>
          <p:nvPr/>
        </p:nvPicPr>
        <p:blipFill>
          <a:blip r:embed="rId2"/>
          <a:stretch>
            <a:fillRect/>
          </a:stretch>
        </p:blipFill>
        <p:spPr>
          <a:xfrm>
            <a:off x="0" y="1219200"/>
            <a:ext cx="9144000" cy="5715000"/>
          </a:xfrm>
          <a:prstGeom prst="rect">
            <a:avLst/>
          </a:prstGeom>
        </p:spPr>
      </p:pic>
    </p:spTree>
    <p:extLst>
      <p:ext uri="{BB962C8B-B14F-4D97-AF65-F5344CB8AC3E}">
        <p14:creationId xmlns:p14="http://schemas.microsoft.com/office/powerpoint/2010/main" val="6968009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Endorsement Status Page</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68413"/>
            <a:ext cx="9144000" cy="5715000"/>
          </a:xfrm>
          <a:prstGeom prst="rect">
            <a:avLst/>
          </a:prstGeom>
        </p:spPr>
      </p:pic>
    </p:spTree>
    <p:extLst>
      <p:ext uri="{BB962C8B-B14F-4D97-AF65-F5344CB8AC3E}">
        <p14:creationId xmlns:p14="http://schemas.microsoft.com/office/powerpoint/2010/main" val="42251531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Future Enhancements</a:t>
            </a:r>
            <a:endParaRPr lang="en-US" dirty="0"/>
          </a:p>
        </p:txBody>
      </p:sp>
      <p:sp>
        <p:nvSpPr>
          <p:cNvPr id="6" name="Content Placeholder 5"/>
          <p:cNvSpPr>
            <a:spLocks noGrp="1"/>
          </p:cNvSpPr>
          <p:nvPr>
            <p:ph idx="1"/>
          </p:nvPr>
        </p:nvSpPr>
        <p:spPr/>
        <p:txBody>
          <a:bodyPr>
            <a:normAutofit fontScale="85000" lnSpcReduction="20000"/>
          </a:bodyPr>
          <a:lstStyle/>
          <a:p>
            <a:pPr algn="l"/>
            <a:r>
              <a:rPr lang="en-US" sz="2000" dirty="0">
                <a:cs typeface="Times New Roman" panose="02020603050405020304" pitchFamily="18" charset="0"/>
              </a:rPr>
              <a:t>It will be safe to presume that online is the future for the Indian insurance industry.</a:t>
            </a:r>
          </a:p>
          <a:p>
            <a:pPr marL="0" indent="0" algn="l">
              <a:buNone/>
            </a:pPr>
            <a:endParaRPr lang="en-US" sz="2000" dirty="0">
              <a:cs typeface="Times New Roman" panose="02020603050405020304" pitchFamily="18" charset="0"/>
            </a:endParaRPr>
          </a:p>
          <a:p>
            <a:pPr algn="l"/>
            <a:r>
              <a:rPr lang="en-US" sz="2000" dirty="0">
                <a:cs typeface="Times New Roman" panose="02020603050405020304" pitchFamily="18" charset="0"/>
              </a:rPr>
              <a:t>Digitalization will make people more knowledgeable about various types of insurance policies.</a:t>
            </a:r>
          </a:p>
          <a:p>
            <a:pPr algn="l"/>
            <a:endParaRPr lang="en-US" sz="2000" dirty="0">
              <a:cs typeface="Times New Roman" panose="02020603050405020304" pitchFamily="18" charset="0"/>
            </a:endParaRPr>
          </a:p>
          <a:p>
            <a:pPr algn="l"/>
            <a:r>
              <a:rPr lang="en-US" sz="2000" dirty="0">
                <a:cs typeface="Times New Roman" panose="02020603050405020304" pitchFamily="18" charset="0"/>
              </a:rPr>
              <a:t>Here you can search for a particular type of insurance and can compare between many brands to get the best deal.</a:t>
            </a:r>
          </a:p>
          <a:p>
            <a:pPr algn="l"/>
            <a:endParaRPr lang="en-US" sz="2000" dirty="0">
              <a:cs typeface="Times New Roman" panose="02020603050405020304" pitchFamily="18" charset="0"/>
            </a:endParaRPr>
          </a:p>
          <a:p>
            <a:pPr marL="0" indent="0" algn="l">
              <a:buNone/>
            </a:pPr>
            <a:endParaRPr lang="en-US" sz="2000" dirty="0">
              <a:cs typeface="Times New Roman" panose="02020603050405020304" pitchFamily="18" charset="0"/>
            </a:endParaRPr>
          </a:p>
          <a:p>
            <a:pPr algn="l"/>
            <a:r>
              <a:rPr lang="en-US" sz="2000">
                <a:cs typeface="Times New Roman" panose="02020603050405020304" pitchFamily="18" charset="0"/>
              </a:rPr>
              <a:t>Also, you get an appropriate amount of time to do proper research before buying the policy.</a:t>
            </a:r>
            <a:r>
              <a:rPr lang="en-US" dirty="0"/>
              <a:t/>
            </a:r>
            <a:br>
              <a:rPr lang="en-US" dirty="0"/>
            </a:br>
            <a:r>
              <a:rPr lang="en-US" dirty="0"/>
              <a:t/>
            </a:r>
            <a:br>
              <a:rPr lang="en-US" dirty="0"/>
            </a:br>
            <a:r>
              <a:rPr lang="en-US" dirty="0"/>
              <a:t/>
            </a:r>
            <a:br>
              <a:rPr lang="en-US" dirty="0"/>
            </a:br>
            <a:endParaRPr lang="en-US" dirty="0"/>
          </a:p>
          <a:p>
            <a:pPr marL="0" indent="0" algn="l">
              <a:buNone/>
            </a:pPr>
            <a:r>
              <a:rPr lang="en-US" dirty="0"/>
              <a:t/>
            </a:r>
            <a:br>
              <a:rPr lang="en-US" dirty="0"/>
            </a:br>
            <a:r>
              <a:rPr lang="en-US" dirty="0"/>
              <a:t/>
            </a:r>
            <a:br>
              <a:rPr lang="en-US" dirty="0"/>
            </a:b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36363190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990" y="3352800"/>
            <a:ext cx="8532019" cy="855026"/>
          </a:xfrm>
        </p:spPr>
        <p:txBody>
          <a:bodyPr/>
          <a:lstStyle/>
          <a:p>
            <a:pPr algn="ctr"/>
            <a:r>
              <a:rPr lang="en-US" dirty="0"/>
              <a:t>Thanks</a:t>
            </a:r>
          </a:p>
        </p:txBody>
      </p:sp>
    </p:spTree>
    <p:extLst>
      <p:ext uri="{BB962C8B-B14F-4D97-AF65-F5344CB8AC3E}">
        <p14:creationId xmlns:p14="http://schemas.microsoft.com/office/powerpoint/2010/main" val="10855051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3A812649-91A0-4BF3-A149-782869BF25C4}"/>
              </a:ext>
            </a:extLst>
          </p:cNvPr>
          <p:cNvSpPr>
            <a:spLocks noGrp="1"/>
          </p:cNvSpPr>
          <p:nvPr>
            <p:ph type="title"/>
          </p:nvPr>
        </p:nvSpPr>
        <p:spPr/>
        <p:txBody>
          <a:bodyPr>
            <a:normAutofit/>
          </a:bodyPr>
          <a:lstStyle/>
          <a:p>
            <a:r>
              <a:rPr lang="en-US" dirty="0"/>
              <a:t>Team Members</a:t>
            </a:r>
          </a:p>
        </p:txBody>
      </p:sp>
      <p:sp>
        <p:nvSpPr>
          <p:cNvPr id="7" name="Content Placeholder 6">
            <a:extLst>
              <a:ext uri="{FF2B5EF4-FFF2-40B4-BE49-F238E27FC236}">
                <a16:creationId xmlns="" xmlns:a16="http://schemas.microsoft.com/office/drawing/2014/main" id="{6CA2DFD8-1E7F-400F-B35D-344DAC786D69}"/>
              </a:ext>
            </a:extLst>
          </p:cNvPr>
          <p:cNvSpPr>
            <a:spLocks noGrp="1"/>
          </p:cNvSpPr>
          <p:nvPr>
            <p:ph idx="1"/>
          </p:nvPr>
        </p:nvSpPr>
        <p:spPr/>
        <p:txBody>
          <a:bodyPr numCol="1"/>
          <a:lstStyle/>
          <a:p>
            <a:pPr algn="l"/>
            <a:r>
              <a:rPr lang="en-US" dirty="0" smtClean="0"/>
              <a:t>Shariq Anwar Ansari                         -164344</a:t>
            </a:r>
          </a:p>
          <a:p>
            <a:pPr algn="l"/>
            <a:r>
              <a:rPr lang="en-US" dirty="0" smtClean="0"/>
              <a:t>Swathi Reddy                                   -164353</a:t>
            </a:r>
          </a:p>
          <a:p>
            <a:pPr algn="l"/>
            <a:r>
              <a:rPr lang="en-US" dirty="0" smtClean="0"/>
              <a:t>Umang Rajesh Dave                         -164359</a:t>
            </a:r>
          </a:p>
          <a:p>
            <a:pPr algn="l"/>
            <a:r>
              <a:rPr lang="en-US" dirty="0" smtClean="0"/>
              <a:t>Samruddhi Kundan Patil                    -164330</a:t>
            </a:r>
          </a:p>
          <a:p>
            <a:pPr algn="l"/>
            <a:r>
              <a:rPr lang="en-US" dirty="0" smtClean="0"/>
              <a:t>Sarthak Dubey                                 -164340</a:t>
            </a:r>
          </a:p>
          <a:p>
            <a:pPr algn="l"/>
            <a:r>
              <a:rPr lang="en-US" dirty="0" smtClean="0"/>
              <a:t>Siddhesh Ravindra Kadam                 -164347</a:t>
            </a:r>
          </a:p>
          <a:p>
            <a:pPr marL="0" indent="0" algn="l">
              <a:buNone/>
            </a:pPr>
            <a:endParaRPr lang="en-US" dirty="0"/>
          </a:p>
        </p:txBody>
      </p:sp>
    </p:spTree>
    <p:extLst>
      <p:ext uri="{BB962C8B-B14F-4D97-AF65-F5344CB8AC3E}">
        <p14:creationId xmlns:p14="http://schemas.microsoft.com/office/powerpoint/2010/main" val="11066057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Details</a:t>
            </a:r>
          </a:p>
        </p:txBody>
      </p:sp>
      <p:sp>
        <p:nvSpPr>
          <p:cNvPr id="3" name="Content Placeholder 2"/>
          <p:cNvSpPr>
            <a:spLocks noGrp="1"/>
          </p:cNvSpPr>
          <p:nvPr>
            <p:ph idx="1"/>
          </p:nvPr>
        </p:nvSpPr>
        <p:spPr/>
        <p:txBody>
          <a:bodyPr>
            <a:normAutofit/>
          </a:bodyPr>
          <a:lstStyle/>
          <a:p>
            <a:r>
              <a:rPr lang="en-US" dirty="0"/>
              <a:t>In property/casualty insurance the term endorsement means a document attached to an insurance contract that amends the policy in some way</a:t>
            </a:r>
            <a:r>
              <a:rPr lang="en-US" dirty="0" smtClean="0"/>
              <a:t>.</a:t>
            </a:r>
          </a:p>
          <a:p>
            <a:r>
              <a:rPr lang="en-US" dirty="0"/>
              <a:t>An </a:t>
            </a:r>
            <a:r>
              <a:rPr lang="en-US" dirty="0" smtClean="0"/>
              <a:t>endorsement may </a:t>
            </a:r>
            <a:r>
              <a:rPr lang="en-US" dirty="0"/>
              <a:t>add, remove or alter the scope of coverage under the policy</a:t>
            </a:r>
            <a:r>
              <a:rPr lang="en-US" dirty="0" smtClean="0"/>
              <a:t>.</a:t>
            </a:r>
          </a:p>
          <a:p>
            <a:r>
              <a:rPr lang="en-US" dirty="0"/>
              <a:t>The insurance endorsement is a legally binding amendment to the insurance contract. </a:t>
            </a:r>
            <a:endParaRPr lang="en-US" dirty="0" smtClean="0"/>
          </a:p>
          <a:p>
            <a:r>
              <a:rPr lang="en-US" b="1" dirty="0" smtClean="0"/>
              <a:t>Technologies Used:</a:t>
            </a:r>
          </a:p>
          <a:p>
            <a:pPr>
              <a:buFont typeface="Arial" panose="020B0604020202020204" pitchFamily="34" charset="0"/>
              <a:buChar char="•"/>
            </a:pPr>
            <a:r>
              <a:rPr lang="en-US" b="1" dirty="0" smtClean="0"/>
              <a:t>	</a:t>
            </a:r>
            <a:r>
              <a:rPr lang="en-US" dirty="0" smtClean="0"/>
              <a:t>Presentation Layer:</a:t>
            </a:r>
          </a:p>
          <a:p>
            <a:pPr marL="0" indent="0">
              <a:buNone/>
            </a:pPr>
            <a:r>
              <a:rPr lang="en-US" dirty="0" smtClean="0"/>
              <a:t>		a. WPF 4.5</a:t>
            </a:r>
          </a:p>
          <a:p>
            <a:pPr>
              <a:buFont typeface="Arial" panose="020B0604020202020204" pitchFamily="34" charset="0"/>
              <a:buChar char="•"/>
            </a:pPr>
            <a:r>
              <a:rPr lang="en-US" dirty="0"/>
              <a:t>	</a:t>
            </a:r>
            <a:r>
              <a:rPr lang="en-US" dirty="0" smtClean="0"/>
              <a:t>Business Layer:</a:t>
            </a:r>
          </a:p>
          <a:p>
            <a:pPr marL="0" indent="0">
              <a:buNone/>
            </a:pPr>
            <a:r>
              <a:rPr lang="en-US" dirty="0"/>
              <a:t>	</a:t>
            </a:r>
            <a:r>
              <a:rPr lang="en-US" dirty="0" smtClean="0"/>
              <a:t>	a. C#5.0</a:t>
            </a:r>
          </a:p>
          <a:p>
            <a:pPr>
              <a:buFont typeface="Arial" panose="020B0604020202020204" pitchFamily="34" charset="0"/>
              <a:buChar char="•"/>
            </a:pPr>
            <a:r>
              <a:rPr lang="en-US" dirty="0"/>
              <a:t>	</a:t>
            </a:r>
            <a:r>
              <a:rPr lang="en-US" dirty="0" smtClean="0"/>
              <a:t>Database Layer:</a:t>
            </a:r>
          </a:p>
          <a:p>
            <a:pPr marL="0" indent="0">
              <a:buNone/>
            </a:pPr>
            <a:r>
              <a:rPr lang="en-US" dirty="0" smtClean="0"/>
              <a:t>		a. SQL Server 2012</a:t>
            </a:r>
            <a:r>
              <a:rPr lang="en-US" dirty="0"/>
              <a:t>	</a:t>
            </a:r>
            <a:r>
              <a:rPr lang="en-US" dirty="0" smtClean="0"/>
              <a:t>	</a:t>
            </a:r>
            <a:endParaRPr lang="en-US" dirty="0"/>
          </a:p>
        </p:txBody>
      </p:sp>
    </p:spTree>
    <p:extLst>
      <p:ext uri="{BB962C8B-B14F-4D97-AF65-F5344CB8AC3E}">
        <p14:creationId xmlns:p14="http://schemas.microsoft.com/office/powerpoint/2010/main" val="27035606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Diagram Depicting Entire Project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1" y="1447800"/>
            <a:ext cx="8915400" cy="4876800"/>
          </a:xfrm>
          <a:prstGeom prst="rect">
            <a:avLst/>
          </a:prstGeom>
        </p:spPr>
      </p:pic>
    </p:spTree>
    <p:extLst>
      <p:ext uri="{BB962C8B-B14F-4D97-AF65-F5344CB8AC3E}">
        <p14:creationId xmlns:p14="http://schemas.microsoft.com/office/powerpoint/2010/main" val="23254597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Diagram</a:t>
            </a:r>
          </a:p>
        </p:txBody>
      </p:sp>
      <p:pic>
        <p:nvPicPr>
          <p:cNvPr id="5" name="Picture 4"/>
          <p:cNvPicPr>
            <a:picLocks noChangeAspect="1"/>
          </p:cNvPicPr>
          <p:nvPr/>
        </p:nvPicPr>
        <p:blipFill>
          <a:blip r:embed="rId2"/>
          <a:stretch>
            <a:fillRect/>
          </a:stretch>
        </p:blipFill>
        <p:spPr>
          <a:xfrm>
            <a:off x="1143000" y="1268413"/>
            <a:ext cx="6324600" cy="5400675"/>
          </a:xfrm>
          <a:prstGeom prst="rect">
            <a:avLst/>
          </a:prstGeom>
        </p:spPr>
      </p:pic>
    </p:spTree>
    <p:extLst>
      <p:ext uri="{BB962C8B-B14F-4D97-AF65-F5344CB8AC3E}">
        <p14:creationId xmlns:p14="http://schemas.microsoft.com/office/powerpoint/2010/main" val="26582832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Diagram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246379"/>
            <a:ext cx="7116168" cy="5258534"/>
          </a:xfrm>
          <a:prstGeom prst="rect">
            <a:avLst/>
          </a:prstGeom>
        </p:spPr>
      </p:pic>
    </p:spTree>
    <p:extLst>
      <p:ext uri="{BB962C8B-B14F-4D97-AF65-F5344CB8AC3E}">
        <p14:creationId xmlns:p14="http://schemas.microsoft.com/office/powerpoint/2010/main" val="27049723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a:t>
            </a:r>
            <a:r>
              <a:rPr lang="en-US" dirty="0"/>
              <a:t>Diagram</a:t>
            </a:r>
          </a:p>
        </p:txBody>
      </p:sp>
      <p:pic>
        <p:nvPicPr>
          <p:cNvPr id="5" name="Picture 4"/>
          <p:cNvPicPr>
            <a:picLocks noChangeAspect="1"/>
          </p:cNvPicPr>
          <p:nvPr/>
        </p:nvPicPr>
        <p:blipFill>
          <a:blip r:embed="rId2"/>
          <a:stretch>
            <a:fillRect/>
          </a:stretch>
        </p:blipFill>
        <p:spPr>
          <a:xfrm>
            <a:off x="2743200" y="1101916"/>
            <a:ext cx="5181600" cy="5734050"/>
          </a:xfrm>
          <a:prstGeom prst="rect">
            <a:avLst/>
          </a:prstGeom>
        </p:spPr>
      </p:pic>
    </p:spTree>
    <p:extLst>
      <p:ext uri="{BB962C8B-B14F-4D97-AF65-F5344CB8AC3E}">
        <p14:creationId xmlns:p14="http://schemas.microsoft.com/office/powerpoint/2010/main" val="23846117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 Page</a:t>
            </a:r>
            <a:endParaRPr lang="en-US" dirty="0"/>
          </a:p>
        </p:txBody>
      </p:sp>
      <p:pic>
        <p:nvPicPr>
          <p:cNvPr id="4" name="Picture 3"/>
          <p:cNvPicPr>
            <a:picLocks noChangeAspect="1"/>
          </p:cNvPicPr>
          <p:nvPr/>
        </p:nvPicPr>
        <p:blipFill>
          <a:blip r:embed="rId2"/>
          <a:stretch>
            <a:fillRect/>
          </a:stretch>
        </p:blipFill>
        <p:spPr>
          <a:xfrm>
            <a:off x="0" y="1143000"/>
            <a:ext cx="9144000" cy="5715000"/>
          </a:xfrm>
          <a:prstGeom prst="rect">
            <a:avLst/>
          </a:prstGeom>
        </p:spPr>
      </p:pic>
    </p:spTree>
    <p:extLst>
      <p:ext uri="{BB962C8B-B14F-4D97-AF65-F5344CB8AC3E}">
        <p14:creationId xmlns:p14="http://schemas.microsoft.com/office/powerpoint/2010/main" val="31233729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Page</a:t>
            </a:r>
            <a:endParaRPr lang="en-US" dirty="0"/>
          </a:p>
        </p:txBody>
      </p:sp>
      <p:pic>
        <p:nvPicPr>
          <p:cNvPr id="4" name="Picture 3"/>
          <p:cNvPicPr>
            <a:picLocks noChangeAspect="1"/>
          </p:cNvPicPr>
          <p:nvPr/>
        </p:nvPicPr>
        <p:blipFill>
          <a:blip r:embed="rId2"/>
          <a:stretch>
            <a:fillRect/>
          </a:stretch>
        </p:blipFill>
        <p:spPr>
          <a:xfrm>
            <a:off x="0" y="1143000"/>
            <a:ext cx="9144000" cy="5715000"/>
          </a:xfrm>
          <a:prstGeom prst="rect">
            <a:avLst/>
          </a:prstGeom>
        </p:spPr>
      </p:pic>
    </p:spTree>
    <p:extLst>
      <p:ext uri="{BB962C8B-B14F-4D97-AF65-F5344CB8AC3E}">
        <p14:creationId xmlns:p14="http://schemas.microsoft.com/office/powerpoint/2010/main" val="29807869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Capgemini 2017_Cover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9" id="{6C81F9DB-9DB6-478C-B029-122D380A8C9B}" vid="{842A89BB-942D-4468-A868-23016060482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AE12BA53767D44BC77A4C9A1ECA869" ma:contentTypeVersion="3" ma:contentTypeDescription="Create a new document." ma:contentTypeScope="" ma:versionID="f67ee02f4c6147b21582c34896ffff31">
  <xsd:schema xmlns:xsd="http://www.w3.org/2001/XMLSchema" xmlns:xs="http://www.w3.org/2001/XMLSchema" xmlns:p="http://schemas.microsoft.com/office/2006/metadata/properties" xmlns:ns2="ff9673e2-8703-4f54-a1af-e608932f257d" targetNamespace="http://schemas.microsoft.com/office/2006/metadata/properties" ma:root="true" ma:fieldsID="17688dc9c4f9013ba065dbc1ba4ba8a6" ns2:_="">
    <xsd:import namespace="ff9673e2-8703-4f54-a1af-e608932f257d"/>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f9673e2-8703-4f54-a1af-e608932f257d"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aterial_x0020_Type xmlns="ff9673e2-8703-4f54-a1af-e608932f257d">Class book</Material_x0020_Type>
    <Category xmlns="ff9673e2-8703-4f54-a1af-e608932f257d">Module Artifact</Category>
    <Level xmlns="ff9673e2-8703-4f54-a1af-e608932f257d">L1</Leve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E1DCA56-CCD3-4743-8065-04AF2CD5560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f9673e2-8703-4f54-a1af-e608932f257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FF59D98-0F06-4631-A6BC-A483DF8C91A4}">
  <ds:schemaRefs>
    <ds:schemaRef ds:uri="http://schemas.microsoft.com/office/2006/metadata/properties"/>
    <ds:schemaRef ds:uri="http://schemas.microsoft.com/office/infopath/2007/PartnerControls"/>
    <ds:schemaRef ds:uri="ff9673e2-8703-4f54-a1af-e608932f257d"/>
  </ds:schemaRefs>
</ds:datastoreItem>
</file>

<file path=customXml/itemProps3.xml><?xml version="1.0" encoding="utf-8"?>
<ds:datastoreItem xmlns:ds="http://schemas.openxmlformats.org/officeDocument/2006/customXml" ds:itemID="{8A4511C7-3CF7-4DE5-A93B-41A0EC86318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Lesson XX Template</Template>
  <TotalTime>442</TotalTime>
  <Words>206</Words>
  <Application>Microsoft Office PowerPoint</Application>
  <PresentationFormat>On-screen Show (4:3)</PresentationFormat>
  <Paragraphs>64</Paragraphs>
  <Slides>14</Slides>
  <Notes>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2" baseType="lpstr">
      <vt:lpstr>Arial</vt:lpstr>
      <vt:lpstr>Calibri</vt:lpstr>
      <vt:lpstr>Candara</vt:lpstr>
      <vt:lpstr>Times New Roman</vt:lpstr>
      <vt:lpstr>Verdana</vt:lpstr>
      <vt:lpstr>Wingdings</vt:lpstr>
      <vt:lpstr>Capgemini 2017_Cover slides</vt:lpstr>
      <vt:lpstr>think-cell Slide</vt:lpstr>
      <vt:lpstr>Mini Project- Insurance Policy Endorsement</vt:lpstr>
      <vt:lpstr>Team Members</vt:lpstr>
      <vt:lpstr>Project Details</vt:lpstr>
      <vt:lpstr>Diagram Depicting Entire Project</vt:lpstr>
      <vt:lpstr>Use Case Diagram</vt:lpstr>
      <vt:lpstr>Class Diagram</vt:lpstr>
      <vt:lpstr>Activity Diagram</vt:lpstr>
      <vt:lpstr>Login Page</vt:lpstr>
      <vt:lpstr>Home Page</vt:lpstr>
      <vt:lpstr>Search Policy Page</vt:lpstr>
      <vt:lpstr>View Policy Page</vt:lpstr>
      <vt:lpstr>Endorsement Status Page</vt:lpstr>
      <vt:lpstr>Future Enhancements</vt:lpstr>
      <vt:lpstr>Thanks</vt:lpstr>
    </vt:vector>
  </TitlesOfParts>
  <Company>IGATECORP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Vaishali Kasture</dc:creator>
  <cp:lastModifiedBy>Ansari, Shariq Anwar Ahmed</cp:lastModifiedBy>
  <cp:revision>43</cp:revision>
  <dcterms:created xsi:type="dcterms:W3CDTF">2016-04-13T10:56:28Z</dcterms:created>
  <dcterms:modified xsi:type="dcterms:W3CDTF">2019-01-07T09:29:46Z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0x01010079AE12BA53767D44BC77A4C9A1ECA869</vt:lpwstr>
  </property>
</Properties>
</file>