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Nunito" charset="0"/>
      <p:regular r:id="rId21"/>
      <p:bold r:id="rId22"/>
      <p:italic r:id="rId23"/>
      <p:boldItalic r:id="rId24"/>
    </p:embeddedFont>
    <p:embeddedFont>
      <p:font typeface="Calibri"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08" d="100"/>
          <a:sy n="108" d="100"/>
        </p:scale>
        <p:origin x="-276" y="-84"/>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8000d3b753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8000d3b753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000d3b753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8000d3b753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000d3b753_0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8000d3b753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52f5679be7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52f5679be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52f5679be7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52f5679be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2f5679be7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52f5679be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52f5679be7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52f5679be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52f5679be7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52f5679be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52f5679be7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52f5679be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000d3b753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000d3b753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000d3b753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000d3b753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2f5679be7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2f5679be7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8000d3b753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8000d3b753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8000d3b753_0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8000d3b753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000d3b753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8000d3b753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8000d3b753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8000d3b753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8000d3b753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8000d3b753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a:solidFill>
            <a:srgbClr val="FFFFFF"/>
          </a:solidFill>
        </p:spPr>
        <p:txBody>
          <a:bodyPr spcFirstLastPara="1" wrap="square" lIns="91425" tIns="91425" rIns="91425" bIns="91425" anchor="ctr" anchorCtr="0">
            <a:noAutofit/>
          </a:bodyPr>
          <a:lstStyle/>
          <a:p>
            <a:pPr marL="0" lvl="0" indent="0" algn="ctr" rtl="0">
              <a:lnSpc>
                <a:spcPct val="115000"/>
              </a:lnSpc>
              <a:spcBef>
                <a:spcPts val="1200"/>
              </a:spcBef>
              <a:spcAft>
                <a:spcPts val="0"/>
              </a:spcAft>
              <a:buClr>
                <a:schemeClr val="dk1"/>
              </a:buClr>
              <a:buSzPts val="1100"/>
              <a:buFont typeface="Arial"/>
              <a:buNone/>
            </a:pPr>
            <a:r>
              <a:rPr lang="en-GB" sz="4400" b="1" dirty="0" smtClean="0">
                <a:solidFill>
                  <a:srgbClr val="000000"/>
                </a:solidFill>
                <a:latin typeface="Times New Roman" pitchFamily="18" charset="0"/>
                <a:cs typeface="Times New Roman" pitchFamily="18" charset="0"/>
              </a:rPr>
              <a:t>Event Recognition</a:t>
            </a:r>
            <a:endParaRPr sz="4400" b="1">
              <a:solidFill>
                <a:srgbClr val="000000"/>
              </a:solidFill>
              <a:latin typeface="Times New Roman" pitchFamily="18" charset="0"/>
              <a:cs typeface="Times New Roman" pitchFamily="18" charset="0"/>
            </a:endParaRPr>
          </a:p>
          <a:p>
            <a:pPr marL="0" lvl="0" indent="0" algn="ctr" rtl="0">
              <a:spcBef>
                <a:spcPts val="1200"/>
              </a:spcBef>
              <a:spcAft>
                <a:spcPts val="0"/>
              </a:spcAft>
              <a:buNone/>
            </a:pPr>
            <a:endParaRPr sz="4400">
              <a:latin typeface="Times New Roman" pitchFamily="18" charset="0"/>
              <a:cs typeface="Times New Roman" pitchFamily="18" charset="0"/>
            </a:endParaRP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100" b="1">
                <a:solidFill>
                  <a:srgbClr val="000000"/>
                </a:solidFill>
                <a:latin typeface="Times New Roman"/>
                <a:ea typeface="Times New Roman"/>
                <a:cs typeface="Times New Roman"/>
                <a:sym typeface="Times New Roman"/>
              </a:rPr>
              <a:t>Proposed Algorithm</a:t>
            </a:r>
            <a:endParaRPr sz="3100" b="1">
              <a:solidFill>
                <a:srgbClr val="000000"/>
              </a:solidFill>
              <a:latin typeface="Times New Roman"/>
              <a:ea typeface="Times New Roman"/>
              <a:cs typeface="Times New Roman"/>
              <a:sym typeface="Times New Roman"/>
            </a:endParaRPr>
          </a:p>
        </p:txBody>
      </p:sp>
      <p:sp>
        <p:nvSpPr>
          <p:cNvPr id="182" name="Google Shape;182;p22"/>
          <p:cNvSpPr txBox="1">
            <a:spLocks noGrp="1"/>
          </p:cNvSpPr>
          <p:nvPr>
            <p:ph type="body" idx="1"/>
          </p:nvPr>
        </p:nvSpPr>
        <p:spPr>
          <a:xfrm>
            <a:off x="819150" y="1611550"/>
            <a:ext cx="7505700" cy="2827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800">
                <a:solidFill>
                  <a:srgbClr val="000000"/>
                </a:solidFill>
                <a:latin typeface="Times New Roman"/>
                <a:ea typeface="Times New Roman"/>
                <a:cs typeface="Times New Roman"/>
                <a:sym typeface="Times New Roman"/>
              </a:rPr>
              <a:t>The workflow of the algorithm begins with taking video as input to the model. Framing is performed on the input video. After the framing using the YOLO algorithm object detection is performed using bounding boxes. From this information the boxes containing human information is extracted. Then we get the joints' positions by Open Pose. It tracks each skeleton present in the frame. After this the Euclidean distance between the joints of two skeletons is used for matching two skeletons. It then fills in a person's missing joints by these joints' relative position in previous frame. </a:t>
            </a:r>
            <a:endParaRPr sz="1800">
              <a:solidFill>
                <a:srgbClr val="000000"/>
              </a:solidFill>
              <a:latin typeface="Times New Roman"/>
              <a:ea typeface="Times New Roman"/>
              <a:cs typeface="Times New Roman"/>
              <a:sym typeface="Times New Roman"/>
            </a:endParaRPr>
          </a:p>
          <a:p>
            <a:pPr marL="0" lvl="0" indent="0" algn="l" rtl="0">
              <a:spcBef>
                <a:spcPts val="800"/>
              </a:spcBef>
              <a:spcAft>
                <a:spcPts val="1600"/>
              </a:spcAft>
              <a:buNone/>
            </a:pPr>
            <a:endParaRPr sz="180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23"/>
          <p:cNvPicPr preferRelativeResize="0"/>
          <p:nvPr/>
        </p:nvPicPr>
        <p:blipFill>
          <a:blip r:embed="rId3">
            <a:alphaModFix/>
          </a:blip>
          <a:stretch>
            <a:fillRect/>
          </a:stretch>
        </p:blipFill>
        <p:spPr>
          <a:xfrm>
            <a:off x="3241175" y="850725"/>
            <a:ext cx="2514600" cy="3609975"/>
          </a:xfrm>
          <a:prstGeom prst="rect">
            <a:avLst/>
          </a:prstGeom>
          <a:noFill/>
          <a:ln>
            <a:noFill/>
          </a:ln>
        </p:spPr>
      </p:pic>
      <p:sp>
        <p:nvSpPr>
          <p:cNvPr id="188" name="Google Shape;188;p23"/>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23"/>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23"/>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100" b="1">
                <a:solidFill>
                  <a:srgbClr val="000000"/>
                </a:solidFill>
                <a:latin typeface="Times New Roman"/>
                <a:ea typeface="Times New Roman"/>
                <a:cs typeface="Times New Roman"/>
                <a:sym typeface="Times New Roman"/>
              </a:rPr>
              <a:t>Data Used</a:t>
            </a:r>
            <a:endParaRPr sz="3100" b="1">
              <a:solidFill>
                <a:srgbClr val="000000"/>
              </a:solidFill>
              <a:latin typeface="Times New Roman"/>
              <a:ea typeface="Times New Roman"/>
              <a:cs typeface="Times New Roman"/>
              <a:sym typeface="Times New Roman"/>
            </a:endParaRPr>
          </a:p>
        </p:txBody>
      </p:sp>
      <p:sp>
        <p:nvSpPr>
          <p:cNvPr id="196" name="Google Shape;196;p24"/>
          <p:cNvSpPr txBox="1">
            <a:spLocks noGrp="1"/>
          </p:cNvSpPr>
          <p:nvPr>
            <p:ph type="body" idx="1"/>
          </p:nvPr>
        </p:nvSpPr>
        <p:spPr>
          <a:xfrm>
            <a:off x="819150" y="1665250"/>
            <a:ext cx="7505700" cy="2773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800">
                <a:solidFill>
                  <a:srgbClr val="000000"/>
                </a:solidFill>
                <a:latin typeface="Times New Roman"/>
                <a:ea typeface="Times New Roman"/>
                <a:cs typeface="Times New Roman"/>
                <a:sym typeface="Times New Roman"/>
              </a:rPr>
              <a:t>The dataset is composed of 1528 videos from different standard video datasets like JHMDB HMDB52, UCF101, KTH which are classified in to 21 action classes: brush hair, catch, clap, climb stairs, golf, jump, kick ball, pick, pour, pull-up, push, run, shoot ball, shoot bow, shoot gun, sit, stand, swing baseball, throw, walk, wave.</a:t>
            </a:r>
            <a:endParaRPr sz="180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000000"/>
                </a:solidFill>
                <a:latin typeface="Times New Roman"/>
                <a:ea typeface="Times New Roman"/>
                <a:cs typeface="Times New Roman"/>
                <a:sym typeface="Times New Roman"/>
              </a:rPr>
              <a:t>Results and analysis</a:t>
            </a:r>
            <a:endParaRPr b="1">
              <a:solidFill>
                <a:srgbClr val="000000"/>
              </a:solidFill>
              <a:latin typeface="Times New Roman"/>
              <a:ea typeface="Times New Roman"/>
              <a:cs typeface="Times New Roman"/>
              <a:sym typeface="Times New Roman"/>
            </a:endParaRPr>
          </a:p>
        </p:txBody>
      </p:sp>
      <p:sp>
        <p:nvSpPr>
          <p:cNvPr id="202" name="Google Shape;202;p25"/>
          <p:cNvSpPr txBox="1">
            <a:spLocks noGrp="1"/>
          </p:cNvSpPr>
          <p:nvPr>
            <p:ph type="body" idx="1"/>
          </p:nvPr>
        </p:nvSpPr>
        <p:spPr>
          <a:xfrm>
            <a:off x="819150" y="1530975"/>
            <a:ext cx="7505700" cy="290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rgbClr val="000000"/>
                </a:solidFill>
                <a:latin typeface="Times New Roman"/>
                <a:ea typeface="Times New Roman"/>
                <a:cs typeface="Times New Roman"/>
                <a:sym typeface="Times New Roman"/>
              </a:rPr>
              <a:t>The proposed model’s results are demonstrated through the figure 1 and 2.</a:t>
            </a:r>
            <a:endParaRPr sz="1800">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r>
              <a:rPr lang="en-GB" sz="1800">
                <a:solidFill>
                  <a:srgbClr val="000000"/>
                </a:solidFill>
                <a:latin typeface="Times New Roman"/>
                <a:ea typeface="Times New Roman"/>
                <a:cs typeface="Times New Roman"/>
                <a:sym typeface="Times New Roman"/>
              </a:rPr>
              <a:t> </a:t>
            </a:r>
            <a:endParaRPr sz="1800">
              <a:solidFill>
                <a:srgbClr val="000000"/>
              </a:solidFill>
              <a:latin typeface="Times New Roman"/>
              <a:ea typeface="Times New Roman"/>
              <a:cs typeface="Times New Roman"/>
              <a:sym typeface="Times New Roman"/>
            </a:endParaRPr>
          </a:p>
        </p:txBody>
      </p:sp>
      <p:pic>
        <p:nvPicPr>
          <p:cNvPr id="203" name="Google Shape;203;p25"/>
          <p:cNvPicPr preferRelativeResize="0"/>
          <p:nvPr/>
        </p:nvPicPr>
        <p:blipFill>
          <a:blip r:embed="rId3">
            <a:alphaModFix/>
          </a:blip>
          <a:stretch>
            <a:fillRect/>
          </a:stretch>
        </p:blipFill>
        <p:spPr>
          <a:xfrm>
            <a:off x="1128050" y="1970413"/>
            <a:ext cx="2819400" cy="2628900"/>
          </a:xfrm>
          <a:prstGeom prst="rect">
            <a:avLst/>
          </a:prstGeom>
          <a:noFill/>
          <a:ln>
            <a:noFill/>
          </a:ln>
        </p:spPr>
      </p:pic>
      <p:pic>
        <p:nvPicPr>
          <p:cNvPr id="204" name="Google Shape;204;p25"/>
          <p:cNvPicPr preferRelativeResize="0"/>
          <p:nvPr/>
        </p:nvPicPr>
        <p:blipFill>
          <a:blip r:embed="rId4">
            <a:alphaModFix/>
          </a:blip>
          <a:stretch>
            <a:fillRect/>
          </a:stretch>
        </p:blipFill>
        <p:spPr>
          <a:xfrm>
            <a:off x="4943100" y="1918025"/>
            <a:ext cx="2705100" cy="2733675"/>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2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11" name="Google Shape;211;p26"/>
          <p:cNvPicPr preferRelativeResize="0"/>
          <p:nvPr/>
        </p:nvPicPr>
        <p:blipFill>
          <a:blip r:embed="rId3">
            <a:alphaModFix/>
          </a:blip>
          <a:stretch>
            <a:fillRect/>
          </a:stretch>
        </p:blipFill>
        <p:spPr>
          <a:xfrm>
            <a:off x="2685900" y="926638"/>
            <a:ext cx="3572250" cy="3290225"/>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100" b="1">
                <a:solidFill>
                  <a:srgbClr val="000000"/>
                </a:solidFill>
                <a:latin typeface="Times New Roman"/>
                <a:ea typeface="Times New Roman"/>
                <a:cs typeface="Times New Roman"/>
                <a:sym typeface="Times New Roman"/>
              </a:rPr>
              <a:t>Conclusion and Future Work</a:t>
            </a:r>
            <a:endParaRPr sz="3100" b="1">
              <a:solidFill>
                <a:srgbClr val="000000"/>
              </a:solidFill>
              <a:latin typeface="Times New Roman"/>
              <a:ea typeface="Times New Roman"/>
              <a:cs typeface="Times New Roman"/>
              <a:sym typeface="Times New Roman"/>
            </a:endParaRPr>
          </a:p>
        </p:txBody>
      </p:sp>
      <p:sp>
        <p:nvSpPr>
          <p:cNvPr id="217" name="Google Shape;217;p2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rgbClr val="000000"/>
                </a:solidFill>
                <a:latin typeface="Times New Roman"/>
                <a:ea typeface="Times New Roman"/>
                <a:cs typeface="Times New Roman"/>
                <a:sym typeface="Times New Roman"/>
              </a:rPr>
              <a:t>In this work we have proposed a model that can recognize various activities done by humans in real time. In our proposed work human recognition is done by using object detection and activity detection with the help of Deep Neural Network (DNN).</a:t>
            </a:r>
            <a:endParaRPr sz="1800">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r>
              <a:rPr lang="en-GB" sz="1800">
                <a:solidFill>
                  <a:srgbClr val="000000"/>
                </a:solidFill>
                <a:latin typeface="Times New Roman"/>
                <a:ea typeface="Times New Roman"/>
                <a:cs typeface="Times New Roman"/>
                <a:sym typeface="Times New Roman"/>
              </a:rPr>
              <a:t>For future point of view, we will include more number of activities.</a:t>
            </a:r>
            <a:endParaRPr sz="180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en-GB" sz="3100" b="1">
                <a:solidFill>
                  <a:srgbClr val="000000"/>
                </a:solidFill>
                <a:latin typeface="Times New Roman"/>
                <a:ea typeface="Times New Roman"/>
                <a:cs typeface="Times New Roman"/>
                <a:sym typeface="Times New Roman"/>
              </a:rPr>
              <a:t>REFERENCES</a:t>
            </a:r>
            <a:endParaRPr sz="3100" b="1">
              <a:solidFill>
                <a:srgbClr val="000000"/>
              </a:solidFill>
              <a:latin typeface="Times New Roman"/>
              <a:ea typeface="Times New Roman"/>
              <a:cs typeface="Times New Roman"/>
              <a:sym typeface="Times New Roman"/>
            </a:endParaRPr>
          </a:p>
          <a:p>
            <a:pPr marL="0" lvl="0" indent="0" algn="l" rtl="0">
              <a:spcBef>
                <a:spcPts val="600"/>
              </a:spcBef>
              <a:spcAft>
                <a:spcPts val="0"/>
              </a:spcAft>
              <a:buNone/>
            </a:pPr>
            <a:endParaRPr sz="3100" b="1">
              <a:solidFill>
                <a:srgbClr val="000000"/>
              </a:solidFill>
              <a:latin typeface="Times New Roman"/>
              <a:ea typeface="Times New Roman"/>
              <a:cs typeface="Times New Roman"/>
              <a:sym typeface="Times New Roman"/>
            </a:endParaRPr>
          </a:p>
        </p:txBody>
      </p:sp>
      <p:sp>
        <p:nvSpPr>
          <p:cNvPr id="223" name="Google Shape;223;p2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228600" lvl="0" indent="-228600" algn="l" rtl="0">
              <a:spcBef>
                <a:spcPts val="100"/>
              </a:spcBef>
              <a:spcAft>
                <a:spcPts val="0"/>
              </a:spcAft>
              <a:buNone/>
            </a:pPr>
            <a:r>
              <a:rPr lang="en-GB" sz="1800">
                <a:solidFill>
                  <a:srgbClr val="000000"/>
                </a:solidFill>
                <a:latin typeface="Times New Roman"/>
                <a:ea typeface="Times New Roman"/>
                <a:cs typeface="Times New Roman"/>
                <a:sym typeface="Times New Roman"/>
              </a:rPr>
              <a:t>[1]   Wang, Limin, Zhe Wang, Wenbin Du, and Yu Qiao. "Object-scene convolutional neural networks for activities recognition in images." In Proceedings of the IEEE conference on computer vision and pattern recognition workshops, pp. 30-35. 2015.</a:t>
            </a:r>
            <a:endParaRPr sz="1800">
              <a:solidFill>
                <a:srgbClr val="000000"/>
              </a:solidFill>
              <a:latin typeface="Times New Roman"/>
              <a:ea typeface="Times New Roman"/>
              <a:cs typeface="Times New Roman"/>
              <a:sym typeface="Times New Roman"/>
            </a:endParaRPr>
          </a:p>
          <a:p>
            <a:pPr marL="228600" lvl="0" indent="-228600" algn="l" rtl="0">
              <a:spcBef>
                <a:spcPts val="1000"/>
              </a:spcBef>
              <a:spcAft>
                <a:spcPts val="0"/>
              </a:spcAft>
              <a:buNone/>
            </a:pPr>
            <a:r>
              <a:rPr lang="en-GB" sz="1800">
                <a:solidFill>
                  <a:srgbClr val="000000"/>
                </a:solidFill>
                <a:latin typeface="Times New Roman"/>
                <a:ea typeface="Times New Roman"/>
                <a:cs typeface="Times New Roman"/>
                <a:sym typeface="Times New Roman"/>
              </a:rPr>
              <a:t>[2]   Sandeep Rathor &amp; R.S. Jadon, “Acoustic domain recognition using ensemble based multilevel classfication”, journal of Ambient computing and humanized computing (Springer), vol. 11, issue 9, pp.3617-3627.</a:t>
            </a:r>
            <a:endParaRPr sz="1800">
              <a:solidFill>
                <a:srgbClr val="000000"/>
              </a:solidFill>
              <a:latin typeface="Times New Roman"/>
              <a:ea typeface="Times New Roman"/>
              <a:cs typeface="Times New Roman"/>
              <a:sym typeface="Times New Roman"/>
            </a:endParaRPr>
          </a:p>
          <a:p>
            <a:pPr marL="0" lvl="0" indent="0" algn="l" rtl="0">
              <a:spcBef>
                <a:spcPts val="1000"/>
              </a:spcBef>
              <a:spcAft>
                <a:spcPts val="1600"/>
              </a:spcAft>
              <a:buNone/>
            </a:pPr>
            <a:endParaRPr sz="180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228600" lvl="0" indent="-228600" algn="l" rtl="0">
              <a:lnSpc>
                <a:spcPct val="115000"/>
              </a:lnSpc>
              <a:spcBef>
                <a:spcPts val="100"/>
              </a:spcBef>
              <a:spcAft>
                <a:spcPts val="0"/>
              </a:spcAft>
              <a:buNone/>
            </a:pPr>
            <a:r>
              <a:rPr lang="en-GB" sz="1800">
                <a:solidFill>
                  <a:srgbClr val="000000"/>
                </a:solidFill>
                <a:latin typeface="Times New Roman"/>
                <a:ea typeface="Times New Roman"/>
                <a:cs typeface="Times New Roman"/>
                <a:sym typeface="Times New Roman"/>
              </a:rPr>
              <a:t>[3]   Duan, Lixin, et al. "Visual activities recognition in videos by learning from web data." IEEE Transactions on Pattern Analysis and Machine Intelligence 34.9 (2011): 1667-1680.</a:t>
            </a:r>
            <a:endParaRPr sz="1800">
              <a:solidFill>
                <a:srgbClr val="000000"/>
              </a:solidFill>
              <a:latin typeface="Times New Roman"/>
              <a:ea typeface="Times New Roman"/>
              <a:cs typeface="Times New Roman"/>
              <a:sym typeface="Times New Roman"/>
            </a:endParaRPr>
          </a:p>
          <a:p>
            <a:pPr marL="228600" lvl="0" indent="-228600" algn="l" rtl="0">
              <a:lnSpc>
                <a:spcPct val="115000"/>
              </a:lnSpc>
              <a:spcBef>
                <a:spcPts val="1000"/>
              </a:spcBef>
              <a:spcAft>
                <a:spcPts val="0"/>
              </a:spcAft>
              <a:buNone/>
            </a:pPr>
            <a:r>
              <a:rPr lang="en-GB" sz="1800">
                <a:solidFill>
                  <a:srgbClr val="000000"/>
                </a:solidFill>
                <a:latin typeface="Times New Roman"/>
                <a:ea typeface="Times New Roman"/>
                <a:cs typeface="Times New Roman"/>
                <a:sym typeface="Times New Roman"/>
              </a:rPr>
              <a:t>[4]  Xiong, Y., Zhu, K., Lin, D., &amp; Tang, X. (2015). Recognize complex activities from static images by fusing deep channels. In Proceedings of the IEEE Conference on Computer Vision and Pattern Recognition (pp. 1600-1609).</a:t>
            </a:r>
            <a:endParaRPr sz="1800">
              <a:solidFill>
                <a:srgbClr val="000000"/>
              </a:solidFill>
              <a:latin typeface="Times New Roman"/>
              <a:ea typeface="Times New Roman"/>
              <a:cs typeface="Times New Roman"/>
              <a:sym typeface="Times New Roman"/>
            </a:endParaRPr>
          </a:p>
          <a:p>
            <a:pPr marL="228600" lvl="0" indent="-228600" algn="l" rtl="0">
              <a:lnSpc>
                <a:spcPct val="115000"/>
              </a:lnSpc>
              <a:spcBef>
                <a:spcPts val="1000"/>
              </a:spcBef>
              <a:spcAft>
                <a:spcPts val="0"/>
              </a:spcAft>
              <a:buNone/>
            </a:pPr>
            <a:r>
              <a:rPr lang="en-GB" sz="1800">
                <a:solidFill>
                  <a:srgbClr val="000000"/>
                </a:solidFill>
                <a:latin typeface="Times New Roman"/>
                <a:ea typeface="Times New Roman"/>
                <a:cs typeface="Times New Roman"/>
                <a:sym typeface="Times New Roman"/>
              </a:rPr>
              <a:t>[5]  Wang, L., Shi, J., Song, G., &amp; Shen, I. F. (2007, November). Object detection combining recognition and segmentation. In Asian conference on computer vision (pp. 189-199). Springer, Berlin, Heidelberg.</a:t>
            </a:r>
            <a:endParaRPr sz="1800">
              <a:solidFill>
                <a:srgbClr val="000000"/>
              </a:solidFill>
              <a:latin typeface="Times New Roman"/>
              <a:ea typeface="Times New Roman"/>
              <a:cs typeface="Times New Roman"/>
              <a:sym typeface="Times New Roman"/>
            </a:endParaRPr>
          </a:p>
          <a:p>
            <a:pPr marL="0" lvl="0" indent="0" algn="l" rtl="0">
              <a:lnSpc>
                <a:spcPct val="115000"/>
              </a:lnSpc>
              <a:spcBef>
                <a:spcPts val="1000"/>
              </a:spcBef>
              <a:spcAft>
                <a:spcPts val="0"/>
              </a:spcAft>
              <a:buNone/>
            </a:pPr>
            <a:endParaRPr sz="18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1800">
              <a:solidFill>
                <a:srgbClr val="000000"/>
              </a:solidFill>
              <a:latin typeface="Times New Roman"/>
              <a:ea typeface="Times New Roman"/>
              <a:cs typeface="Times New Roman"/>
              <a:sym typeface="Times New Roman"/>
            </a:endParaRPr>
          </a:p>
        </p:txBody>
      </p:sp>
      <p:sp>
        <p:nvSpPr>
          <p:cNvPr id="229" name="Google Shape;229;p2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0"/>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rgbClr val="000000"/>
                </a:solidFill>
                <a:latin typeface="Times New Roman"/>
                <a:ea typeface="Times New Roman"/>
                <a:cs typeface="Times New Roman"/>
                <a:sym typeface="Times New Roman"/>
              </a:rPr>
              <a:t>THANK YOU</a:t>
            </a:r>
            <a:endParaRPr b="1">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100" b="1">
                <a:solidFill>
                  <a:srgbClr val="000000"/>
                </a:solidFill>
                <a:latin typeface="Times New Roman"/>
                <a:ea typeface="Times New Roman"/>
                <a:cs typeface="Times New Roman"/>
                <a:sym typeface="Times New Roman"/>
              </a:rPr>
              <a:t>Introduction</a:t>
            </a:r>
            <a:endParaRPr sz="3100" b="1">
              <a:solidFill>
                <a:srgbClr val="000000"/>
              </a:solidFill>
              <a:latin typeface="Times New Roman"/>
              <a:ea typeface="Times New Roman"/>
              <a:cs typeface="Times New Roman"/>
              <a:sym typeface="Times New Roman"/>
            </a:endParaRPr>
          </a:p>
        </p:txBody>
      </p:sp>
      <p:sp>
        <p:nvSpPr>
          <p:cNvPr id="135" name="Google Shape;135;p14"/>
          <p:cNvSpPr txBox="1">
            <a:spLocks noGrp="1"/>
          </p:cNvSpPr>
          <p:nvPr>
            <p:ph type="body" idx="1"/>
          </p:nvPr>
        </p:nvSpPr>
        <p:spPr>
          <a:xfrm>
            <a:off x="765425" y="1598100"/>
            <a:ext cx="7505700" cy="288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solidFill>
                  <a:srgbClr val="00000A"/>
                </a:solidFill>
                <a:latin typeface="Times New Roman"/>
                <a:ea typeface="Times New Roman"/>
                <a:cs typeface="Times New Roman"/>
                <a:sym typeface="Times New Roman"/>
              </a:rPr>
              <a:t>Video is the most convenient means of communication. Various entities can be determined through the videos like emotion, feelings, activity, action, event etc. The events can be defined by the interaction among different entities such humans and objects  in the video.</a:t>
            </a:r>
            <a:endParaRPr sz="1600">
              <a:solidFill>
                <a:srgbClr val="00000A"/>
              </a:solidFill>
              <a:latin typeface="Times New Roman"/>
              <a:ea typeface="Times New Roman"/>
              <a:cs typeface="Times New Roman"/>
              <a:sym typeface="Times New Roman"/>
            </a:endParaRPr>
          </a:p>
          <a:p>
            <a:pPr marL="0" lvl="0" indent="0" algn="l" rtl="0">
              <a:spcBef>
                <a:spcPts val="1600"/>
              </a:spcBef>
              <a:spcAft>
                <a:spcPts val="1600"/>
              </a:spcAft>
              <a:buNone/>
            </a:pPr>
            <a:r>
              <a:rPr lang="en-GB" sz="1600">
                <a:solidFill>
                  <a:srgbClr val="00000A"/>
                </a:solidFill>
                <a:latin typeface="Times New Roman"/>
                <a:ea typeface="Times New Roman"/>
                <a:cs typeface="Times New Roman"/>
                <a:sym typeface="Times New Roman"/>
              </a:rPr>
              <a:t>Events are complex in nature to be recognized and depend upon several factors including human poses, facial expressions, garments and object-scene contexts. Therefore object detection is first phase of event recognition.</a:t>
            </a:r>
            <a:endParaRPr sz="1600">
              <a:solidFill>
                <a:srgbClr val="00000A"/>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6710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000000"/>
                </a:solidFill>
                <a:latin typeface="Times New Roman"/>
                <a:ea typeface="Times New Roman"/>
                <a:cs typeface="Times New Roman"/>
                <a:sym typeface="Times New Roman"/>
              </a:rPr>
              <a:t>Related work</a:t>
            </a:r>
            <a:endParaRPr b="1">
              <a:solidFill>
                <a:srgbClr val="000000"/>
              </a:solidFill>
              <a:latin typeface="Times New Roman"/>
              <a:ea typeface="Times New Roman"/>
              <a:cs typeface="Times New Roman"/>
              <a:sym typeface="Times New Roman"/>
            </a:endParaRPr>
          </a:p>
        </p:txBody>
      </p:sp>
      <p:sp>
        <p:nvSpPr>
          <p:cNvPr id="141" name="Google Shape;141;p15"/>
          <p:cNvSpPr txBox="1">
            <a:spLocks noGrp="1"/>
          </p:cNvSpPr>
          <p:nvPr>
            <p:ph type="body" idx="1"/>
          </p:nvPr>
        </p:nvSpPr>
        <p:spPr>
          <a:xfrm>
            <a:off x="819150" y="1544400"/>
            <a:ext cx="7505700" cy="269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rgbClr val="000000"/>
                </a:solidFill>
                <a:latin typeface="Times New Roman"/>
                <a:ea typeface="Times New Roman"/>
                <a:cs typeface="Times New Roman"/>
                <a:sym typeface="Times New Roman"/>
              </a:rPr>
              <a:t>Some work proposed by various researchers in the similar context:</a:t>
            </a:r>
            <a:endParaRPr sz="18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GB" sz="1800">
                <a:solidFill>
                  <a:srgbClr val="000000"/>
                </a:solidFill>
                <a:latin typeface="Times New Roman"/>
                <a:ea typeface="Times New Roman"/>
                <a:cs typeface="Times New Roman"/>
                <a:sym typeface="Times New Roman"/>
              </a:rPr>
              <a:t>The use of CNN to recognize activity in a scene has been proposed in [1]. In this paper author uses Object-Scene Convolutional Neural Networks to extract the important visual aspects of object as well as scene for understanding of activities. The OS- CNN is dissolved into two separate nets, namely object net and scene net. However the problem with OS-CNN is that object net is outperformed by scene net for the detection of activities. Also there exists complementary property between object and scene nets for the detection of activities.</a:t>
            </a:r>
            <a:endParaRPr sz="1800">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endParaRPr sz="180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617750" y="1301150"/>
            <a:ext cx="7143000" cy="3090300"/>
          </a:xfrm>
          <a:prstGeom prst="rect">
            <a:avLst/>
          </a:prstGeom>
        </p:spPr>
        <p:txBody>
          <a:bodyPr spcFirstLastPara="1" wrap="square" lIns="91425" tIns="91425" rIns="91425" bIns="91425" anchor="ctr" anchorCtr="0">
            <a:noAutofit/>
          </a:bodyPr>
          <a:lstStyle/>
          <a:p>
            <a:pPr marL="0" lvl="0" indent="0" algn="just" rtl="0">
              <a:lnSpc>
                <a:spcPct val="115000"/>
              </a:lnSpc>
              <a:spcBef>
                <a:spcPts val="1200"/>
              </a:spcBef>
              <a:spcAft>
                <a:spcPts val="0"/>
              </a:spcAft>
              <a:buNone/>
            </a:pPr>
            <a:r>
              <a:rPr lang="en-GB" sz="1800">
                <a:solidFill>
                  <a:srgbClr val="000000"/>
                </a:solidFill>
                <a:latin typeface="Times New Roman"/>
                <a:ea typeface="Times New Roman"/>
                <a:cs typeface="Times New Roman"/>
                <a:sym typeface="Times New Roman"/>
              </a:rPr>
              <a:t>Visual Activities Recognition through videos was proposed in [3]. In this paper pyramid matching method ASPTM and A-MKL are used. It performs the fusing of information from different levels of pyramids and different types of local features. It also copes with the mismatch between the feature distributions of videos of consumers and web. However, the problem is that the author recognized the images and videos with very few labeled samples.</a:t>
            </a:r>
            <a:endParaRPr sz="1800">
              <a:solidFill>
                <a:srgbClr val="000000"/>
              </a:solidFill>
              <a:latin typeface="Times New Roman"/>
              <a:ea typeface="Times New Roman"/>
              <a:cs typeface="Times New Roman"/>
              <a:sym typeface="Times New Roman"/>
            </a:endParaRPr>
          </a:p>
          <a:p>
            <a:pPr marL="0" lvl="0" indent="0" algn="ctr" rtl="0">
              <a:spcBef>
                <a:spcPts val="800"/>
              </a:spcBef>
              <a:spcAft>
                <a:spcPts val="0"/>
              </a:spcAft>
              <a:buNone/>
            </a:pPr>
            <a:endParaRPr sz="180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100" b="1">
                <a:solidFill>
                  <a:srgbClr val="000000"/>
                </a:solidFill>
                <a:latin typeface="Times New Roman"/>
                <a:ea typeface="Times New Roman"/>
                <a:cs typeface="Times New Roman"/>
                <a:sym typeface="Times New Roman"/>
              </a:rPr>
              <a:t>Proposed Work</a:t>
            </a:r>
            <a:endParaRPr sz="3100" b="1">
              <a:solidFill>
                <a:srgbClr val="000000"/>
              </a:solidFill>
              <a:latin typeface="Times New Roman"/>
              <a:ea typeface="Times New Roman"/>
              <a:cs typeface="Times New Roman"/>
              <a:sym typeface="Times New Roman"/>
            </a:endParaRPr>
          </a:p>
        </p:txBody>
      </p:sp>
      <p:sp>
        <p:nvSpPr>
          <p:cNvPr id="152" name="Google Shape;152;p17"/>
          <p:cNvSpPr txBox="1">
            <a:spLocks noGrp="1"/>
          </p:cNvSpPr>
          <p:nvPr>
            <p:ph type="body" idx="1"/>
          </p:nvPr>
        </p:nvSpPr>
        <p:spPr>
          <a:xfrm>
            <a:off x="819150" y="1557825"/>
            <a:ext cx="7505700" cy="288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solidFill>
                  <a:srgbClr val="000000"/>
                </a:solidFill>
                <a:latin typeface="Times New Roman"/>
                <a:ea typeface="Times New Roman"/>
                <a:cs typeface="Times New Roman"/>
                <a:sym typeface="Times New Roman"/>
              </a:rPr>
              <a:t>The proposed approach consists </a:t>
            </a:r>
            <a:r>
              <a:rPr lang="en-GB" sz="1800">
                <a:solidFill>
                  <a:srgbClr val="000000"/>
                </a:solidFill>
                <a:latin typeface="Times New Roman"/>
                <a:ea typeface="Times New Roman"/>
                <a:cs typeface="Times New Roman"/>
                <a:sym typeface="Times New Roman"/>
              </a:rPr>
              <a:t>of </a:t>
            </a:r>
            <a:r>
              <a:rPr lang="en-GB" sz="1800" smtClean="0">
                <a:solidFill>
                  <a:srgbClr val="000000"/>
                </a:solidFill>
                <a:latin typeface="Times New Roman"/>
                <a:ea typeface="Times New Roman"/>
                <a:cs typeface="Times New Roman"/>
                <a:sym typeface="Times New Roman"/>
              </a:rPr>
              <a:t>four</a:t>
            </a:r>
            <a:r>
              <a:rPr lang="en-GB" sz="1800" smtClean="0">
                <a:solidFill>
                  <a:srgbClr val="000000"/>
                </a:solidFill>
                <a:latin typeface="Times New Roman"/>
                <a:ea typeface="Times New Roman"/>
                <a:cs typeface="Times New Roman"/>
                <a:sym typeface="Times New Roman"/>
              </a:rPr>
              <a:t> </a:t>
            </a:r>
            <a:r>
              <a:rPr lang="en-GB" sz="1800">
                <a:solidFill>
                  <a:srgbClr val="000000"/>
                </a:solidFill>
                <a:latin typeface="Times New Roman"/>
                <a:ea typeface="Times New Roman"/>
                <a:cs typeface="Times New Roman"/>
                <a:sym typeface="Times New Roman"/>
              </a:rPr>
              <a:t>phases  to recognize the activities:</a:t>
            </a:r>
            <a:endParaRPr sz="18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GB" sz="1800" dirty="0">
                <a:solidFill>
                  <a:srgbClr val="000000"/>
                </a:solidFill>
                <a:latin typeface="Times New Roman"/>
                <a:ea typeface="Times New Roman"/>
                <a:cs typeface="Times New Roman"/>
                <a:sym typeface="Times New Roman"/>
              </a:rPr>
              <a:t> (a)Object detection </a:t>
            </a:r>
            <a:endParaRPr sz="18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GB" sz="1800" dirty="0">
                <a:solidFill>
                  <a:srgbClr val="000000"/>
                </a:solidFill>
                <a:latin typeface="Times New Roman"/>
                <a:ea typeface="Times New Roman"/>
                <a:cs typeface="Times New Roman"/>
                <a:sym typeface="Times New Roman"/>
              </a:rPr>
              <a:t>(b)Pose estimation</a:t>
            </a:r>
            <a:endParaRPr sz="18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GB" sz="1800" dirty="0">
                <a:solidFill>
                  <a:srgbClr val="000000"/>
                </a:solidFill>
                <a:latin typeface="Times New Roman"/>
                <a:ea typeface="Times New Roman"/>
                <a:cs typeface="Times New Roman"/>
                <a:sym typeface="Times New Roman"/>
              </a:rPr>
              <a:t>(c)Human tracking</a:t>
            </a:r>
            <a:endParaRPr sz="18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GB" sz="1800" dirty="0">
                <a:solidFill>
                  <a:srgbClr val="000000"/>
                </a:solidFill>
                <a:latin typeface="Times New Roman"/>
                <a:ea typeface="Times New Roman"/>
                <a:cs typeface="Times New Roman"/>
                <a:sym typeface="Times New Roman"/>
              </a:rPr>
              <a:t>(d)Pose-based Action Recognition</a:t>
            </a:r>
            <a:endParaRPr sz="1800">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endParaRPr sz="180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000000"/>
                </a:solidFill>
                <a:latin typeface="Times New Roman"/>
                <a:ea typeface="Times New Roman"/>
                <a:cs typeface="Times New Roman"/>
                <a:sym typeface="Times New Roman"/>
              </a:rPr>
              <a:t>(a)Object detection</a:t>
            </a:r>
            <a:endParaRPr b="1">
              <a:solidFill>
                <a:srgbClr val="000000"/>
              </a:solidFill>
              <a:latin typeface="Times New Roman"/>
              <a:ea typeface="Times New Roman"/>
              <a:cs typeface="Times New Roman"/>
              <a:sym typeface="Times New Roman"/>
            </a:endParaRPr>
          </a:p>
        </p:txBody>
      </p:sp>
      <p:sp>
        <p:nvSpPr>
          <p:cNvPr id="158" name="Google Shape;158;p1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rgbClr val="000000"/>
                </a:solidFill>
                <a:latin typeface="Times New Roman"/>
                <a:ea typeface="Times New Roman"/>
                <a:cs typeface="Times New Roman"/>
                <a:sym typeface="Times New Roman"/>
              </a:rPr>
              <a:t>To estimate a human presence in the image an algorithm capable of detecting human is to be used. There are the basic factors which decides the suitable selection of an object detection capable algorithm. </a:t>
            </a:r>
            <a:endParaRPr sz="1800">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r>
              <a:rPr lang="en-GB" sz="1800">
                <a:solidFill>
                  <a:srgbClr val="000000"/>
                </a:solidFill>
                <a:latin typeface="Times New Roman"/>
                <a:ea typeface="Times New Roman"/>
                <a:cs typeface="Times New Roman"/>
                <a:sym typeface="Times New Roman"/>
              </a:rPr>
              <a:t>In this project YOLO(You Only Look Once) algorithm has been used to identify the objects present in the image.</a:t>
            </a:r>
            <a:endParaRPr sz="180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100" b="1">
                <a:solidFill>
                  <a:srgbClr val="000000"/>
                </a:solidFill>
                <a:latin typeface="Times New Roman"/>
                <a:ea typeface="Times New Roman"/>
                <a:cs typeface="Times New Roman"/>
                <a:sym typeface="Times New Roman"/>
              </a:rPr>
              <a:t>(b)Pose estimation</a:t>
            </a:r>
            <a:endParaRPr sz="3100" b="1">
              <a:solidFill>
                <a:srgbClr val="000000"/>
              </a:solidFill>
              <a:latin typeface="Times New Roman"/>
              <a:ea typeface="Times New Roman"/>
              <a:cs typeface="Times New Roman"/>
              <a:sym typeface="Times New Roman"/>
            </a:endParaRPr>
          </a:p>
        </p:txBody>
      </p:sp>
      <p:sp>
        <p:nvSpPr>
          <p:cNvPr id="164" name="Google Shape;164;p1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800">
                <a:solidFill>
                  <a:srgbClr val="000000"/>
                </a:solidFill>
                <a:latin typeface="Times New Roman"/>
                <a:ea typeface="Times New Roman"/>
                <a:cs typeface="Times New Roman"/>
                <a:sym typeface="Times New Roman"/>
              </a:rPr>
              <a:t>Post estimation approach is used for detection of human pose . It captures humans as objects and then an estimation of  a human skeleton is done in this cropped region. A heat map is predicted through the pose recognition algorithms.</a:t>
            </a:r>
            <a:endParaRPr sz="180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100" b="1">
                <a:solidFill>
                  <a:srgbClr val="000000"/>
                </a:solidFill>
                <a:latin typeface="Times New Roman"/>
                <a:ea typeface="Times New Roman"/>
                <a:cs typeface="Times New Roman"/>
                <a:sym typeface="Times New Roman"/>
              </a:rPr>
              <a:t>(c)Human tracking</a:t>
            </a:r>
            <a:endParaRPr sz="3100" b="1">
              <a:solidFill>
                <a:srgbClr val="000000"/>
              </a:solidFill>
              <a:latin typeface="Times New Roman"/>
              <a:ea typeface="Times New Roman"/>
              <a:cs typeface="Times New Roman"/>
              <a:sym typeface="Times New Roman"/>
            </a:endParaRPr>
          </a:p>
        </p:txBody>
      </p:sp>
      <p:sp>
        <p:nvSpPr>
          <p:cNvPr id="170" name="Google Shape;170;p2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800">
                <a:solidFill>
                  <a:srgbClr val="000000"/>
                </a:solidFill>
                <a:latin typeface="Times New Roman"/>
                <a:ea typeface="Times New Roman"/>
                <a:cs typeface="Times New Roman"/>
                <a:sym typeface="Times New Roman"/>
              </a:rPr>
              <a:t>The skeletal information of a human is necessary for recognizing events or activities in different frames. The  human skeleton in different frames are absolute  as the proposed algorithm is implemented on single static images</a:t>
            </a:r>
            <a:endParaRPr sz="180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100" b="1">
                <a:solidFill>
                  <a:srgbClr val="000000"/>
                </a:solidFill>
                <a:latin typeface="Times New Roman"/>
                <a:ea typeface="Times New Roman"/>
                <a:cs typeface="Times New Roman"/>
                <a:sym typeface="Times New Roman"/>
              </a:rPr>
              <a:t>(d)Pose-based Action Recognition</a:t>
            </a:r>
            <a:endParaRPr sz="3100" b="1">
              <a:solidFill>
                <a:srgbClr val="000000"/>
              </a:solidFill>
              <a:latin typeface="Times New Roman"/>
              <a:ea typeface="Times New Roman"/>
              <a:cs typeface="Times New Roman"/>
              <a:sym typeface="Times New Roman"/>
            </a:endParaRPr>
          </a:p>
        </p:txBody>
      </p:sp>
      <p:sp>
        <p:nvSpPr>
          <p:cNvPr id="176" name="Google Shape;176;p21"/>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800">
                <a:solidFill>
                  <a:srgbClr val="000000"/>
                </a:solidFill>
                <a:latin typeface="Times New Roman"/>
                <a:ea typeface="Times New Roman"/>
                <a:cs typeface="Times New Roman"/>
                <a:sym typeface="Times New Roman"/>
              </a:rPr>
              <a:t>In the proposed model, we have investigated an approach of encoding human skeletons in form of data structure resembling images. This process is initiated by extracting the human pose from the web camera images. </a:t>
            </a:r>
            <a:endParaRPr sz="180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978</Words>
  <PresentationFormat>On-screen Show (16:9)</PresentationFormat>
  <Paragraphs>40</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Times New Roman</vt:lpstr>
      <vt:lpstr>Nunito</vt:lpstr>
      <vt:lpstr>Calibri</vt:lpstr>
      <vt:lpstr>Shift</vt:lpstr>
      <vt:lpstr>Event Recognition </vt:lpstr>
      <vt:lpstr>Introduction</vt:lpstr>
      <vt:lpstr>Related work</vt:lpstr>
      <vt:lpstr>Visual Activities Recognition through videos was proposed in [3]. In this paper pyramid matching method ASPTM and A-MKL are used. It performs the fusing of information from different levels of pyramids and different types of local features. It also copes with the mismatch between the feature distributions of videos of consumers and web. However, the problem is that the author recognized the images and videos with very few labeled samples. </vt:lpstr>
      <vt:lpstr>Proposed Work</vt:lpstr>
      <vt:lpstr>(a)Object detection</vt:lpstr>
      <vt:lpstr>(b)Pose estimation</vt:lpstr>
      <vt:lpstr>(c)Human tracking</vt:lpstr>
      <vt:lpstr>(d)Pose-based Action Recognition</vt:lpstr>
      <vt:lpstr>Proposed Algorithm</vt:lpstr>
      <vt:lpstr>Slide 11</vt:lpstr>
      <vt:lpstr>Data Used</vt:lpstr>
      <vt:lpstr>Results and analysis</vt:lpstr>
      <vt:lpstr>Slide 14</vt:lpstr>
      <vt:lpstr>Conclusion and Future Work</vt:lpstr>
      <vt:lpstr>REFERENCES </vt:lpstr>
      <vt:lpstr>[3]   Duan, Lixin, et al. "Visual activities recognition in videos by learning from web data." IEEE Transactions on Pattern Analysis and Machine Intelligence 34.9 (2011): 1667-1680. [4]  Xiong, Y., Zhu, K., Lin, D., &amp; Tang, X. (2015). Recognize complex activities from static images by fusing deep channels. In Proceedings of the IEEE Conference on Computer Vision and Pattern Recognition (pp. 1600-1609). [5]  Wang, L., Shi, J., Song, G., &amp; Shen, I. F. (2007, November). Object detection combining recognition and segmentation. In Asian conference on computer vision (pp. 189-199). Springer, Berlin, Heidelberg.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Recognition </dc:title>
  <cp:lastModifiedBy>Windows User</cp:lastModifiedBy>
  <cp:revision>1</cp:revision>
  <dcterms:modified xsi:type="dcterms:W3CDTF">2020-05-12T08:09:56Z</dcterms:modified>
</cp:coreProperties>
</file>