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0922905-B45F-4F97-9FD3-364751338105}">
  <a:tblStyle styleId="{C0922905-B45F-4F97-9FD3-36475133810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b="1" lang="en">
                <a:solidFill>
                  <a:srgbClr val="980000"/>
                </a:solidFill>
              </a:rPr>
              <a:t>Replace pixalated logo</a:t>
            </a:r>
          </a:p>
          <a:p>
            <a:pPr lvl="0" rtl="0">
              <a:spcBef>
                <a:spcPts val="0"/>
              </a:spcBef>
              <a:buNone/>
            </a:pPr>
            <a:r>
              <a:rPr lang="en"/>
              <a:t>Does demand increase w capacity for very high tier users who are already satisfied</a:t>
            </a:r>
          </a:p>
          <a:p>
            <a:pPr lvl="0">
              <a:spcBef>
                <a:spcPts val="0"/>
              </a:spcBef>
              <a:buNone/>
            </a:pPr>
            <a:r>
              <a:rPr lang="en" sz="1000">
                <a:solidFill>
                  <a:schemeClr val="dk1"/>
                </a:solidFill>
              </a:rPr>
              <a:t>how the traffic demands of subscribers who are already on service plans with high downstream throughput respond to an undisclosed service plan upgrade as part of a randomized control trial (RCT)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b="1" lang="en">
                <a:solidFill>
                  <a:srgbClr val="980000"/>
                </a:solidFill>
              </a:rPr>
              <a:t>Gray out might not show</a:t>
            </a:r>
          </a:p>
          <a:p>
            <a:pPr lvl="0" rtl="0">
              <a:spcBef>
                <a:spcPts val="0"/>
              </a:spcBef>
              <a:buNone/>
            </a:pPr>
            <a:r>
              <a:rPr lang="en"/>
              <a:t>OUTLINE</a:t>
            </a:r>
          </a:p>
          <a:p>
            <a:pPr lvl="0" rtl="0">
              <a:spcBef>
                <a:spcPts val="0"/>
              </a:spcBef>
              <a:buNone/>
            </a:pPr>
            <a:r>
              <a:rPr lang="en"/>
              <a:t>peak and avg per day</a:t>
            </a:r>
          </a:p>
          <a:p>
            <a:pPr lvl="0" rtl="0">
              <a:spcBef>
                <a:spcPts val="0"/>
              </a:spcBef>
              <a:buNone/>
            </a:pPr>
            <a:r>
              <a:rPr lang="en"/>
              <a:t>define PT and PT ratio</a:t>
            </a:r>
          </a:p>
          <a:p>
            <a:pPr lvl="0">
              <a:spcBef>
                <a:spcPts val="0"/>
              </a:spcBef>
              <a:buNone/>
            </a:pPr>
            <a:r>
              <a:rPr lang="en"/>
              <a:t>stats: aggregate per subsc, or per hour in a day, day in a week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stats: aggregate per subsc, or per hour in a day, day in a week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every 2 hours =&gt; 8 avg demand per subsc. points</a:t>
            </a:r>
          </a:p>
          <a:p>
            <a:pPr lvl="0" rtl="0">
              <a:spcBef>
                <a:spcPts val="0"/>
              </a:spcBef>
              <a:buNone/>
            </a:pPr>
            <a:r>
              <a:rPr lang="en"/>
              <a:t>mid day hour increase is frankly surprising - you would expect the peak hours to be utilized more due to the service plan upgrade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00">
                <a:solidFill>
                  <a:schemeClr val="dk2"/>
                </a:solidFill>
              </a:rPr>
              <a:t>We expect subscribers who download most bytes in higher service tier would cause the largest difference in demand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median 98.4 MB vs 66.7 MB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70% of users are higher even though they are not using their full capacity in either case. they have peak demand less than 200 MB</a:t>
            </a:r>
          </a:p>
          <a:p>
            <a:pPr lvl="0" rtl="0">
              <a:spcBef>
                <a:spcPts val="0"/>
              </a:spcBef>
              <a:buNone/>
            </a:pPr>
            <a:r>
              <a:rPr lang="en" sz="1000">
                <a:solidFill>
                  <a:schemeClr val="dk1"/>
                </a:solidFill>
              </a:rPr>
              <a:t>This result suggests that even users who are not fully exhausting the available capacity at one service tier may increase usage at higher service tiers, perhaps because the improved performance at the higher tier may cause these subscribers to use the Internet more than they otherwise would.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higher service tier may give better user experience (eg faster downloads?) - so maybe treatment group uses the internet more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FCC defines prime-time as local time from 7p - 11p</a:t>
            </a:r>
          </a:p>
          <a:p>
            <a:pPr lvl="0" rtl="0">
              <a:spcBef>
                <a:spcPts val="0"/>
              </a:spcBef>
              <a:buClr>
                <a:schemeClr val="dk1"/>
              </a:buClr>
              <a:buSzPct val="100000"/>
              <a:buFont typeface="Arial"/>
              <a:buNone/>
            </a:pPr>
            <a:r>
              <a:rPr lang="en"/>
              <a:t>Sandvine defines prime-time ratio as average (hourly) traffic demand during prime-time hours to the average demand in non-prime-time hours</a:t>
            </a:r>
          </a:p>
          <a:p>
            <a:pPr lvl="0" rtl="0">
              <a:spcBef>
                <a:spcPts val="0"/>
              </a:spcBef>
              <a:buNone/>
            </a:pPr>
            <a:r>
              <a:rPr lang="en"/>
              <a:t>Our analysis showed that 8p - 12a are the evening hours with the largest prime-time ratio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suggests working from home people who increase demand during non prime time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importance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latin typeface="Calibri"/>
                <a:ea typeface="Calibri"/>
                <a:cs typeface="Calibri"/>
                <a:sym typeface="Calibri"/>
              </a:rPr>
              <a:t>surprised as intuition and previous work suggest that tier upgrade =&gt; exhaust extra capacity due to high volume subscribers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OUTLINE</a:t>
            </a:r>
          </a:p>
          <a:p>
            <a:pPr lvl="0" rtl="0">
              <a:spcBef>
                <a:spcPts val="0"/>
              </a:spcBef>
              <a:buNone/>
            </a:pPr>
            <a:r>
              <a:rPr lang="en"/>
              <a:t>peak and avg per day</a:t>
            </a:r>
          </a:p>
          <a:p>
            <a:pPr lvl="0" rtl="0">
              <a:spcBef>
                <a:spcPts val="0"/>
              </a:spcBef>
              <a:buNone/>
            </a:pPr>
            <a:r>
              <a:rPr lang="en"/>
              <a:t>define PT and PT ratio</a:t>
            </a:r>
          </a:p>
          <a:p>
            <a:pPr lvl="0" rtl="0">
              <a:spcBef>
                <a:spcPts val="0"/>
              </a:spcBef>
              <a:buNone/>
            </a:pPr>
            <a:r>
              <a:rPr lang="en"/>
              <a:t>stats: aggregate per subsc, or per hour in a day, day in a week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daily ratio per subsc -&gt; averaged -&gt; 1 point per subs.</a:t>
            </a:r>
          </a:p>
          <a:p>
            <a:pPr lvl="0" rtl="0">
              <a:spcBef>
                <a:spcPts val="0"/>
              </a:spcBef>
              <a:buNone/>
            </a:pPr>
            <a:r>
              <a:rPr lang="en"/>
              <a:t>why choose this metric: many works compare peaks and means of groups separately.</a:t>
            </a:r>
          </a:p>
          <a:p>
            <a:pPr lvl="0" rtl="0">
              <a:spcBef>
                <a:spcPts val="0"/>
              </a:spcBef>
              <a:buNone/>
            </a:pPr>
            <a:r>
              <a:rPr lang="en"/>
              <a:t>we wanted to show disparity in increase not the absolute increase in peak and mean.</a:t>
            </a:r>
          </a:p>
          <a:p>
            <a:pPr lvl="0" rtl="0">
              <a:spcBef>
                <a:spcPts val="0"/>
              </a:spcBef>
              <a:buNone/>
            </a:pPr>
            <a:r>
              <a:t/>
            </a:r>
            <a:endParaRPr/>
          </a:p>
          <a:p>
            <a:pPr lvl="0">
              <a:spcBef>
                <a:spcPts val="0"/>
              </a:spcBef>
              <a:buNone/>
            </a:pPr>
            <a:r>
              <a:rPr lang="en"/>
              <a:t>high peak to mean but (1) during non prime time and (2) absolute is low =&gt; prime time ratio is not significantly affected by them =&gt; do not affect the ISP much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AutoNum type="arabicParenR"/>
            </a:pPr>
            <a:r>
              <a:rPr lang="en">
                <a:solidFill>
                  <a:schemeClr val="dk1"/>
                </a:solidFill>
              </a:rPr>
              <a:t>our work complementary, large scale controlled experiment, higher tier (105 Mbps) that has never been studied before. Mitigates price, performance, and other potential biases</a:t>
            </a:r>
          </a:p>
          <a:p>
            <a:pPr indent="-228600" lvl="0" marL="457200" rtl="0">
              <a:spcBef>
                <a:spcPts val="0"/>
              </a:spcBef>
              <a:buClr>
                <a:schemeClr val="dk1"/>
              </a:buClr>
              <a:buAutoNum type="arabicParenR"/>
            </a:pPr>
            <a:r>
              <a:rPr lang="en">
                <a:solidFill>
                  <a:schemeClr val="dk1"/>
                </a:solidFill>
              </a:rPr>
              <a:t>there is no performance bottleneck in our work + users don’t know about upgrade</a:t>
            </a:r>
          </a:p>
          <a:p>
            <a:pPr indent="-228600" lvl="0" marL="457200" rtl="0">
              <a:spcBef>
                <a:spcPts val="0"/>
              </a:spcBef>
              <a:buClr>
                <a:schemeClr val="dk1"/>
              </a:buClr>
              <a:buAutoNum type="arabicParenR"/>
            </a:pPr>
            <a:r>
              <a:rPr lang="en">
                <a:solidFill>
                  <a:schemeClr val="dk1"/>
                </a:solidFill>
              </a:rPr>
              <a:t>we care about differences in traffic demand for a specific service tier if there is more capacity not the applications/devices contributing more to overall demand</a:t>
            </a: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OUTLINE</a:t>
            </a:r>
          </a:p>
          <a:p>
            <a:pPr lvl="0" rtl="0">
              <a:spcBef>
                <a:spcPts val="0"/>
              </a:spcBef>
              <a:buNone/>
            </a:pPr>
            <a:r>
              <a:rPr lang="en"/>
              <a:t>peak and avg per day</a:t>
            </a:r>
          </a:p>
          <a:p>
            <a:pPr lvl="0" rtl="0">
              <a:spcBef>
                <a:spcPts val="0"/>
              </a:spcBef>
              <a:buNone/>
            </a:pPr>
            <a:r>
              <a:rPr lang="en"/>
              <a:t>define PT and PT ratio</a:t>
            </a:r>
          </a:p>
          <a:p>
            <a:pPr lvl="0" rtl="0">
              <a:spcBef>
                <a:spcPts val="0"/>
              </a:spcBef>
              <a:buNone/>
            </a:pPr>
            <a:r>
              <a:rPr lang="en"/>
              <a:t>stats: aggregate per subsc, or per hour in a day, day in a week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suggests working from home people who increase demand during non prime time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b="1" lang="en">
                <a:solidFill>
                  <a:srgbClr val="980000"/>
                </a:solidFill>
              </a:rPr>
              <a:t>Point 2 - is it consumer sentiment or operator survey</a:t>
            </a:r>
          </a:p>
          <a:p>
            <a:pPr lvl="0" rtl="0">
              <a:spcBef>
                <a:spcPts val="0"/>
              </a:spcBef>
              <a:buNone/>
            </a:pPr>
            <a:r>
              <a:rPr lang="en"/>
              <a:t>price is the second largest deterrent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2100" lvl="0" marL="457200" rtl="0">
              <a:lnSpc>
                <a:spcPct val="115000"/>
              </a:lnSpc>
              <a:spcBef>
                <a:spcPts val="0"/>
              </a:spcBef>
              <a:spcAft>
                <a:spcPts val="1600"/>
              </a:spcAft>
              <a:buClr>
                <a:schemeClr val="dk2"/>
              </a:buClr>
              <a:buSzPct val="100000"/>
            </a:pPr>
            <a:r>
              <a:rPr lang="en" sz="1000">
                <a:solidFill>
                  <a:schemeClr val="dk2"/>
                </a:solidFill>
              </a:rPr>
              <a:t>Use natural experiments to explore impact of service upgrades on demand</a:t>
            </a:r>
          </a:p>
          <a:p>
            <a:pPr indent="-292100" lvl="0" marL="457200" rtl="0">
              <a:lnSpc>
                <a:spcPct val="115000"/>
              </a:lnSpc>
              <a:spcBef>
                <a:spcPts val="0"/>
              </a:spcBef>
              <a:spcAft>
                <a:spcPts val="1600"/>
              </a:spcAft>
              <a:buClr>
                <a:schemeClr val="dk2"/>
              </a:buClr>
              <a:buSzPct val="100000"/>
            </a:pPr>
            <a:r>
              <a:rPr lang="en" sz="1000">
                <a:solidFill>
                  <a:schemeClr val="dk2"/>
                </a:solidFill>
              </a:rPr>
              <a:t>Bin users that are similar in price, cost to upgrade, and link quality</a:t>
            </a:r>
          </a:p>
          <a:p>
            <a:pPr lvl="0" rtl="0">
              <a:spcBef>
                <a:spcPts val="0"/>
              </a:spcBef>
              <a:buNone/>
            </a:pPr>
            <a:r>
              <a:rPr lang="en" sz="1000">
                <a:solidFill>
                  <a:schemeClr val="dk1"/>
                </a:solidFill>
              </a:rPr>
              <a:t>users who are already maximizing their usage on a given link will continue to do so up to a certain point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cognitive bias, unsatisfied customer datasets - prone to high correlation between demand and capacity, compounding factor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2100" lvl="0" marL="457200" rtl="0">
              <a:spcBef>
                <a:spcPts val="0"/>
              </a:spcBef>
              <a:buClr>
                <a:srgbClr val="980000"/>
              </a:buClr>
              <a:buSzPct val="100000"/>
              <a:buChar char="-"/>
            </a:pPr>
            <a:r>
              <a:rPr b="1" lang="en" sz="1000">
                <a:solidFill>
                  <a:srgbClr val="980000"/>
                </a:solidFill>
              </a:rPr>
              <a:t>Add link to paper</a:t>
            </a:r>
          </a:p>
          <a:p>
            <a:pPr indent="-292100" lvl="0" marL="457200" rtl="0">
              <a:spcBef>
                <a:spcPts val="0"/>
              </a:spcBef>
              <a:buClr>
                <a:schemeClr val="dk1"/>
              </a:buClr>
              <a:buSzPct val="100000"/>
              <a:buChar char="-"/>
            </a:pPr>
            <a:r>
              <a:rPr lang="en" sz="1000">
                <a:solidFill>
                  <a:schemeClr val="dk1"/>
                </a:solidFill>
              </a:rPr>
              <a:t>our work complementary, large scale controlled experiment, higher tier (105 Mbps) that has never been studied before. Mitigates price, performance, and other potential biases</a:t>
            </a:r>
          </a:p>
          <a:p>
            <a:pPr indent="-292100" lvl="0" marL="457200" rtl="0">
              <a:spcBef>
                <a:spcPts val="0"/>
              </a:spcBef>
              <a:buClr>
                <a:schemeClr val="dk1"/>
              </a:buClr>
              <a:buSzPct val="100000"/>
              <a:buChar char="-"/>
            </a:pPr>
            <a:r>
              <a:rPr lang="en" sz="1000">
                <a:solidFill>
                  <a:schemeClr val="dk1"/>
                </a:solidFill>
              </a:rPr>
              <a:t>there is no performance bottleneck in our work + users don’t know about upgrade</a:t>
            </a:r>
          </a:p>
          <a:p>
            <a:pPr indent="-292100" lvl="0" marL="457200" rtl="0">
              <a:spcBef>
                <a:spcPts val="0"/>
              </a:spcBef>
              <a:buClr>
                <a:schemeClr val="dk1"/>
              </a:buClr>
              <a:buSzPct val="100000"/>
              <a:buChar char="-"/>
            </a:pPr>
            <a:r>
              <a:rPr lang="en" sz="1000">
                <a:solidFill>
                  <a:schemeClr val="dk1"/>
                </a:solidFill>
              </a:rPr>
              <a:t>we care about differences in traffic demand for a specific service tier if there is more capacity not the applications/devices contributing more to overall demand</a:t>
            </a:r>
          </a:p>
          <a:p>
            <a:pPr lvl="0">
              <a:spcBef>
                <a:spcPts val="0"/>
              </a:spcBef>
              <a:buClr>
                <a:schemeClr val="dk1"/>
              </a:buClr>
              <a:buSzPct val="1000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Mitigated biases: regional, price, cognitive, usage caps, “geek effect”</a:t>
            </a:r>
          </a:p>
          <a:p>
            <a:pPr lvl="0" rtl="0">
              <a:spcBef>
                <a:spcPts val="0"/>
              </a:spcBef>
              <a:buClr>
                <a:schemeClr val="dk1"/>
              </a:buClr>
              <a:buSzPct val="100000"/>
              <a:buFont typeface="Arial"/>
              <a:buNone/>
            </a:pPr>
            <a:r>
              <a:rPr lang="en">
                <a:solidFill>
                  <a:schemeClr val="dk1"/>
                </a:solidFill>
              </a:rPr>
              <a:t>high tier - no pre-existing bandwidth or latency bottleneck, no unsatisfied customers</a:t>
            </a:r>
          </a:p>
          <a:p>
            <a:pPr lvl="0" rtl="0">
              <a:spcBef>
                <a:spcPts val="0"/>
              </a:spcBef>
              <a:buClr>
                <a:schemeClr val="dk1"/>
              </a:buClr>
              <a:buSzPct val="100000"/>
              <a:buFont typeface="Arial"/>
              <a:buNone/>
            </a:pPr>
            <a:r>
              <a:rPr lang="en">
                <a:solidFill>
                  <a:schemeClr val="dk1"/>
                </a:solidFill>
              </a:rPr>
              <a:t>cognitive - customers do not consciously change their behavior due to knowledge of the upgrade</a:t>
            </a:r>
          </a:p>
          <a:p>
            <a:pPr lvl="0">
              <a:spcBef>
                <a:spcPts val="0"/>
              </a:spcBef>
              <a:buClr>
                <a:schemeClr val="dk1"/>
              </a:buClr>
              <a:buSzPct val="1000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SLC Utah, Comcast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what we can’t answer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rtl="0">
              <a:spcBef>
                <a:spcPts val="0"/>
              </a:spcBef>
              <a:buClr>
                <a:schemeClr val="accent1"/>
              </a:buClr>
              <a:buSzPct val="100000"/>
              <a:defRPr sz="5200">
                <a:solidFill>
                  <a:schemeClr val="accent1"/>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rtl="0">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1" name="Shape 51"/>
        <p:cNvGrpSpPr/>
        <p:nvPr/>
      </p:nvGrpSpPr>
      <p:grpSpPr>
        <a:xfrm>
          <a:off x="0" y="0"/>
          <a:ext cx="0" cy="0"/>
          <a:chOff x="0" y="0"/>
          <a:chExt cx="0" cy="0"/>
        </a:xfrm>
      </p:grpSpPr>
      <p:sp>
        <p:nvSpPr>
          <p:cNvPr id="52" name="Shape 5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buClr>
                <a:schemeClr val="accent1"/>
              </a:buClr>
              <a:defRPr>
                <a:solidFill>
                  <a:schemeClr val="accent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buClr>
                <a:schemeClr val="accent1"/>
              </a:buClr>
              <a:defRPr>
                <a:solidFill>
                  <a:schemeClr val="accent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65761"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rtl="0">
              <a:lnSpc>
                <a:spcPct val="100000"/>
              </a:lnSpc>
              <a:spcBef>
                <a:spcPts val="0"/>
              </a:spcBef>
              <a:spcAft>
                <a:spcPts val="0"/>
              </a:spcAft>
              <a:buSzPct val="100000"/>
              <a:buNone/>
              <a:defRPr sz="2100"/>
            </a:lvl1pPr>
            <a:lvl2pPr lvl="1" rtl="0">
              <a:lnSpc>
                <a:spcPct val="100000"/>
              </a:lnSpc>
              <a:spcBef>
                <a:spcPts val="0"/>
              </a:spcBef>
              <a:spcAft>
                <a:spcPts val="0"/>
              </a:spcAft>
              <a:buSzPct val="100000"/>
              <a:buNone/>
              <a:defRPr sz="2100"/>
            </a:lvl2pPr>
            <a:lvl3pPr lvl="2" rtl="0">
              <a:lnSpc>
                <a:spcPct val="100000"/>
              </a:lnSpc>
              <a:spcBef>
                <a:spcPts val="0"/>
              </a:spcBef>
              <a:spcAft>
                <a:spcPts val="0"/>
              </a:spcAft>
              <a:buSzPct val="100000"/>
              <a:buNone/>
              <a:defRPr sz="2100"/>
            </a:lvl3pPr>
            <a:lvl4pPr lvl="3" rtl="0">
              <a:lnSpc>
                <a:spcPct val="100000"/>
              </a:lnSpc>
              <a:spcBef>
                <a:spcPts val="0"/>
              </a:spcBef>
              <a:spcAft>
                <a:spcPts val="0"/>
              </a:spcAft>
              <a:buSzPct val="100000"/>
              <a:buNone/>
              <a:defRPr sz="2100"/>
            </a:lvl4pPr>
            <a:lvl5pPr lvl="4" rtl="0">
              <a:lnSpc>
                <a:spcPct val="100000"/>
              </a:lnSpc>
              <a:spcBef>
                <a:spcPts val="0"/>
              </a:spcBef>
              <a:spcAft>
                <a:spcPts val="0"/>
              </a:spcAft>
              <a:buSzPct val="100000"/>
              <a:buNone/>
              <a:defRPr sz="2100"/>
            </a:lvl5pPr>
            <a:lvl6pPr lvl="5" rtl="0">
              <a:lnSpc>
                <a:spcPct val="100000"/>
              </a:lnSpc>
              <a:spcBef>
                <a:spcPts val="0"/>
              </a:spcBef>
              <a:spcAft>
                <a:spcPts val="0"/>
              </a:spcAft>
              <a:buSzPct val="100000"/>
              <a:buNone/>
              <a:defRPr sz="2100"/>
            </a:lvl6pPr>
            <a:lvl7pPr lvl="6" rtl="0">
              <a:lnSpc>
                <a:spcPct val="100000"/>
              </a:lnSpc>
              <a:spcBef>
                <a:spcPts val="0"/>
              </a:spcBef>
              <a:spcAft>
                <a:spcPts val="0"/>
              </a:spcAft>
              <a:buSzPct val="100000"/>
              <a:buNone/>
              <a:defRPr sz="2100"/>
            </a:lvl7pPr>
            <a:lvl8pPr lvl="7" rtl="0">
              <a:lnSpc>
                <a:spcPct val="100000"/>
              </a:lnSpc>
              <a:spcBef>
                <a:spcPts val="0"/>
              </a:spcBef>
              <a:spcAft>
                <a:spcPts val="0"/>
              </a:spcAft>
              <a:buSzPct val="100000"/>
              <a:buNone/>
              <a:defRPr sz="2100"/>
            </a:lvl8pPr>
            <a:lvl9pPr lvl="8" rtl="0">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accent1"/>
              </a:buClr>
              <a:buSzPct val="100000"/>
              <a:buNone/>
              <a:defRPr sz="3000">
                <a:solidFill>
                  <a:schemeClr val="accent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2400">
                <a:solidFill>
                  <a:schemeClr val="dk2"/>
                </a:solidFill>
              </a:defRPr>
            </a:lvl1pPr>
            <a:lvl2pPr lvl="1" rtl="0">
              <a:lnSpc>
                <a:spcPct val="115000"/>
              </a:lnSpc>
              <a:spcBef>
                <a:spcPts val="0"/>
              </a:spcBef>
              <a:spcAft>
                <a:spcPts val="1600"/>
              </a:spcAft>
              <a:buClr>
                <a:schemeClr val="dk2"/>
              </a:buClr>
              <a:buSzPct val="100000"/>
              <a:defRPr sz="2000">
                <a:solidFill>
                  <a:schemeClr val="dk2"/>
                </a:solidFill>
              </a:defRPr>
            </a:lvl2pPr>
            <a:lvl3pPr lvl="2" rtl="0">
              <a:lnSpc>
                <a:spcPct val="115000"/>
              </a:lnSpc>
              <a:spcBef>
                <a:spcPts val="0"/>
              </a:spcBef>
              <a:spcAft>
                <a:spcPts val="1600"/>
              </a:spcAft>
              <a:buClr>
                <a:schemeClr val="dk2"/>
              </a:buClr>
              <a:buSzPct val="100000"/>
              <a:defRPr sz="1800">
                <a:solidFill>
                  <a:schemeClr val="dk2"/>
                </a:solidFill>
              </a:defRPr>
            </a:lvl3pPr>
            <a:lvl4pPr lvl="3" rtl="0">
              <a:lnSpc>
                <a:spcPct val="115000"/>
              </a:lnSpc>
              <a:spcBef>
                <a:spcPts val="0"/>
              </a:spcBef>
              <a:spcAft>
                <a:spcPts val="1600"/>
              </a:spcAft>
              <a:buClr>
                <a:schemeClr val="dk2"/>
              </a:buClr>
              <a:buSzPct val="100000"/>
              <a:defRPr sz="1600">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pic>
        <p:nvPicPr>
          <p:cNvPr descr="pulogo.gif" id="9" name="Shape 9"/>
          <p:cNvPicPr preferRelativeResize="0"/>
          <p:nvPr/>
        </p:nvPicPr>
        <p:blipFill>
          <a:blip r:embed="rId1">
            <a:alphaModFix/>
          </a:blip>
          <a:stretch>
            <a:fillRect/>
          </a:stretch>
        </p:blipFill>
        <p:spPr>
          <a:xfrm>
            <a:off x="8181962" y="-27725"/>
            <a:ext cx="962025" cy="1085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cta.com/platform/broadband-internet/latest-report-reveals-more-progress-on-broadban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744575"/>
            <a:ext cx="8520599" cy="2610000"/>
          </a:xfrm>
          <a:prstGeom prst="rect">
            <a:avLst/>
          </a:prstGeom>
        </p:spPr>
        <p:txBody>
          <a:bodyPr anchorCtr="0" anchor="b" bIns="91425" lIns="91425" rIns="91425" tIns="91425">
            <a:noAutofit/>
          </a:bodyPr>
          <a:lstStyle/>
          <a:p>
            <a:pPr lvl="0">
              <a:spcBef>
                <a:spcPts val="0"/>
              </a:spcBef>
              <a:buNone/>
            </a:pPr>
            <a:r>
              <a:rPr lang="en" sz="3600"/>
              <a:t>A Case Study of Traffic Demand Response to Broadband Service-Plan Upgrades </a:t>
            </a:r>
          </a:p>
        </p:txBody>
      </p:sp>
      <p:sp>
        <p:nvSpPr>
          <p:cNvPr id="60" name="Shape 60"/>
          <p:cNvSpPr txBox="1"/>
          <p:nvPr>
            <p:ph idx="1" type="subTitle"/>
          </p:nvPr>
        </p:nvSpPr>
        <p:spPr>
          <a:xfrm>
            <a:off x="311700" y="3417075"/>
            <a:ext cx="8520599" cy="921600"/>
          </a:xfrm>
          <a:prstGeom prst="rect">
            <a:avLst/>
          </a:prstGeom>
        </p:spPr>
        <p:txBody>
          <a:bodyPr anchorCtr="0" anchor="t" bIns="91425" lIns="91425" rIns="91425" tIns="91425">
            <a:noAutofit/>
          </a:bodyPr>
          <a:lstStyle/>
          <a:p>
            <a:pPr lvl="0" rtl="0">
              <a:spcBef>
                <a:spcPts val="0"/>
              </a:spcBef>
              <a:buNone/>
            </a:pPr>
            <a:r>
              <a:rPr b="1" lang="en" sz="2400"/>
              <a:t>Sarthak Grover</a:t>
            </a:r>
            <a:r>
              <a:rPr lang="en" sz="2400"/>
              <a:t>, Roya Ensafi, Nick Feamster</a:t>
            </a:r>
          </a:p>
          <a:p>
            <a:pPr lvl="0">
              <a:spcBef>
                <a:spcPts val="0"/>
              </a:spcBef>
              <a:buNone/>
            </a:pPr>
            <a:r>
              <a:rPr lang="en" sz="2400"/>
              <a:t>Princeton University</a:t>
            </a:r>
          </a:p>
          <a:p>
            <a:pPr lvl="0">
              <a:spcBef>
                <a:spcPts val="0"/>
              </a:spcBef>
              <a:buNone/>
            </a:pPr>
            <a:r>
              <a:rPr lang="en" sz="2400"/>
              <a:t>Published at PAM 2016</a:t>
            </a:r>
          </a:p>
        </p:txBody>
      </p:sp>
      <p:sp>
        <p:nvSpPr>
          <p:cNvPr id="61" name="Shape 61"/>
          <p:cNvSpPr txBox="1"/>
          <p:nvPr>
            <p:ph idx="1" type="subTitle"/>
          </p:nvPr>
        </p:nvSpPr>
        <p:spPr>
          <a:xfrm>
            <a:off x="311700" y="4547825"/>
            <a:ext cx="8520600" cy="476700"/>
          </a:xfrm>
          <a:prstGeom prst="rect">
            <a:avLst/>
          </a:prstGeom>
        </p:spPr>
        <p:txBody>
          <a:bodyPr anchorCtr="0" anchor="t" bIns="91425" lIns="91425" rIns="91425" tIns="91425">
            <a:noAutofit/>
          </a:bodyPr>
          <a:lstStyle/>
          <a:p>
            <a:pPr indent="0" lvl="0" marL="0" rtl="0" algn="r">
              <a:spcBef>
                <a:spcPts val="0"/>
              </a:spcBef>
              <a:buNone/>
            </a:pPr>
            <a:r>
              <a:rPr lang="en" sz="2400"/>
              <a:t>CableLabs Conference ’16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Evaluation Metrics</a:t>
            </a:r>
          </a:p>
        </p:txBody>
      </p:sp>
      <p:sp>
        <p:nvSpPr>
          <p:cNvPr id="126" name="Shape 1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27" name="Shape 12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SzPct val="100000"/>
            </a:pPr>
            <a:r>
              <a:rPr b="1" lang="en" sz="2000"/>
              <a:t>Average traffic demand per subscriber</a:t>
            </a:r>
            <a:r>
              <a:rPr lang="en" sz="2000"/>
              <a:t>: Bytes transferred in a measurement interval per subscriber</a:t>
            </a:r>
          </a:p>
          <a:p>
            <a:pPr indent="-355600" lvl="0" marL="457200" rtl="0">
              <a:spcBef>
                <a:spcPts val="0"/>
              </a:spcBef>
              <a:buSzPct val="100000"/>
            </a:pPr>
            <a:r>
              <a:rPr b="1" lang="en" sz="2000"/>
              <a:t>Peak traffic demand per subscriber</a:t>
            </a:r>
            <a:r>
              <a:rPr lang="en" sz="2000"/>
              <a:t>: 95%-ile downlink traffic demand (per 15 minute interval) for a subscriber over the three month measurement period</a:t>
            </a:r>
          </a:p>
          <a:p>
            <a:pPr indent="-355600" lvl="0" marL="457200" rtl="0">
              <a:spcBef>
                <a:spcPts val="0"/>
              </a:spcBef>
              <a:buSzPct val="100000"/>
            </a:pPr>
            <a:r>
              <a:rPr b="1" lang="en" sz="2000"/>
              <a:t>Prime-time ratio</a:t>
            </a:r>
            <a:r>
              <a:rPr lang="en" sz="2000"/>
              <a:t>: Average (hourly) traffic demand during prime-time hours to the average demand in non-prime-time hours</a:t>
            </a:r>
          </a:p>
          <a:p>
            <a:pPr indent="-355600" lvl="0" marL="457200" rtl="0">
              <a:spcBef>
                <a:spcPts val="0"/>
              </a:spcBef>
              <a:buClr>
                <a:srgbClr val="D8D8D8"/>
              </a:buClr>
              <a:buSzPct val="100000"/>
            </a:pPr>
            <a:r>
              <a:rPr b="1" lang="en" sz="2000">
                <a:solidFill>
                  <a:srgbClr val="D8D8D8"/>
                </a:solidFill>
              </a:rPr>
              <a:t>Peak-to-mean ratio</a:t>
            </a:r>
            <a:r>
              <a:rPr lang="en" sz="2000">
                <a:solidFill>
                  <a:srgbClr val="D8D8D8"/>
                </a:solidFill>
              </a:rPr>
              <a:t>: Ratio of daily 95%-ile traffic demand to mean traffic demand per subscriber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Evaluation Metrics</a:t>
            </a:r>
          </a:p>
        </p:txBody>
      </p:sp>
      <p:sp>
        <p:nvSpPr>
          <p:cNvPr id="133" name="Shape 1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34" name="Shape 13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SzPct val="100000"/>
            </a:pPr>
            <a:r>
              <a:rPr b="1" lang="en" sz="2000"/>
              <a:t>Average traffic demand per subscriber</a:t>
            </a:r>
            <a:r>
              <a:rPr lang="en" sz="2000"/>
              <a:t>: Bytes transferred in a measurement interval per subscriber</a:t>
            </a:r>
          </a:p>
          <a:p>
            <a:pPr indent="-355600" lvl="0" marL="457200" rtl="0">
              <a:spcBef>
                <a:spcPts val="0"/>
              </a:spcBef>
              <a:buClr>
                <a:srgbClr val="D8D8D8"/>
              </a:buClr>
              <a:buSzPct val="100000"/>
            </a:pPr>
            <a:r>
              <a:rPr b="1" lang="en" sz="2000">
                <a:solidFill>
                  <a:srgbClr val="D8D8D8"/>
                </a:solidFill>
              </a:rPr>
              <a:t>Peak traffic demand per subscriber</a:t>
            </a:r>
            <a:r>
              <a:rPr lang="en" sz="2000">
                <a:solidFill>
                  <a:srgbClr val="D8D8D8"/>
                </a:solidFill>
              </a:rPr>
              <a:t>: 95%-ile downlink traffic demand (per 15 minute interval) for a subscriber over the three month measurement period</a:t>
            </a:r>
          </a:p>
          <a:p>
            <a:pPr indent="-355600" lvl="0" marL="457200" rtl="0">
              <a:spcBef>
                <a:spcPts val="0"/>
              </a:spcBef>
              <a:buClr>
                <a:srgbClr val="D8D8D8"/>
              </a:buClr>
              <a:buSzPct val="100000"/>
            </a:pPr>
            <a:r>
              <a:rPr b="1" lang="en" sz="2000">
                <a:solidFill>
                  <a:srgbClr val="D8D8D8"/>
                </a:solidFill>
              </a:rPr>
              <a:t>Prime-time ratio</a:t>
            </a:r>
            <a:r>
              <a:rPr lang="en" sz="2000">
                <a:solidFill>
                  <a:srgbClr val="D8D8D8"/>
                </a:solidFill>
              </a:rPr>
              <a:t>: Average (hourly) traffic demand during prime-time hours to the average demand in non-prime-time hours</a:t>
            </a:r>
          </a:p>
          <a:p>
            <a:pPr indent="-355600" lvl="0" marL="457200" rtl="0">
              <a:spcBef>
                <a:spcPts val="0"/>
              </a:spcBef>
              <a:buClr>
                <a:srgbClr val="D8D8D8"/>
              </a:buClr>
              <a:buSzPct val="100000"/>
            </a:pPr>
            <a:r>
              <a:rPr b="1" lang="en" sz="2000">
                <a:solidFill>
                  <a:srgbClr val="D8D8D8"/>
                </a:solidFill>
              </a:rPr>
              <a:t>Peak-to-mean ratio</a:t>
            </a:r>
            <a:r>
              <a:rPr lang="en" sz="2000">
                <a:solidFill>
                  <a:srgbClr val="D8D8D8"/>
                </a:solidFill>
              </a:rPr>
              <a:t>: Ratio of daily 95%-ile traffic demand to mean traffic demand per subscriber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Weekday: Average Traffic Demand per Subs.</a:t>
            </a:r>
          </a:p>
        </p:txBody>
      </p:sp>
      <p:sp>
        <p:nvSpPr>
          <p:cNvPr id="140" name="Shape 1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41" name="Shape 141"/>
          <p:cNvPicPr preferRelativeResize="0"/>
          <p:nvPr/>
        </p:nvPicPr>
        <p:blipFill rotWithShape="1">
          <a:blip r:embed="rId3">
            <a:alphaModFix/>
          </a:blip>
          <a:srcRect b="0" l="0" r="1758" t="3390"/>
          <a:stretch/>
        </p:blipFill>
        <p:spPr>
          <a:xfrm>
            <a:off x="381827" y="1017725"/>
            <a:ext cx="6550797" cy="3980200"/>
          </a:xfrm>
          <a:prstGeom prst="rect">
            <a:avLst/>
          </a:prstGeom>
          <a:noFill/>
          <a:ln>
            <a:noFill/>
          </a:ln>
        </p:spPr>
      </p:pic>
      <p:sp>
        <p:nvSpPr>
          <p:cNvPr id="142" name="Shape 142"/>
          <p:cNvSpPr/>
          <p:nvPr/>
        </p:nvSpPr>
        <p:spPr>
          <a:xfrm>
            <a:off x="3326875" y="1425800"/>
            <a:ext cx="2085600" cy="3572100"/>
          </a:xfrm>
          <a:prstGeom prst="rect">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txBox="1"/>
          <p:nvPr/>
        </p:nvSpPr>
        <p:spPr>
          <a:xfrm>
            <a:off x="5136150" y="2967550"/>
            <a:ext cx="3470100" cy="766499"/>
          </a:xfrm>
          <a:prstGeom prst="rect">
            <a:avLst/>
          </a:prstGeom>
          <a:solidFill>
            <a:srgbClr val="D8D8D8"/>
          </a:solidFill>
          <a:ln>
            <a:noFill/>
          </a:ln>
        </p:spPr>
        <p:txBody>
          <a:bodyPr anchorCtr="0" anchor="t" bIns="91425" lIns="91425" rIns="91425" tIns="91425">
            <a:noAutofit/>
          </a:bodyPr>
          <a:lstStyle/>
          <a:p>
            <a:pPr lvl="0" rtl="0">
              <a:spcBef>
                <a:spcPts val="0"/>
              </a:spcBef>
              <a:buNone/>
            </a:pPr>
            <a:r>
              <a:rPr lang="en" sz="1800">
                <a:latin typeface="Calibri"/>
                <a:ea typeface="Calibri"/>
                <a:cs typeface="Calibri"/>
                <a:sym typeface="Calibri"/>
              </a:rPr>
              <a:t>Large difference in demand during </a:t>
            </a:r>
            <a:r>
              <a:rPr b="1" lang="en" sz="1800">
                <a:latin typeface="Calibri"/>
                <a:ea typeface="Calibri"/>
                <a:cs typeface="Calibri"/>
                <a:sym typeface="Calibri"/>
              </a:rPr>
              <a:t>mid-day hours </a:t>
            </a:r>
            <a:r>
              <a:rPr lang="en" sz="1800">
                <a:latin typeface="Calibri"/>
                <a:ea typeface="Calibri"/>
                <a:cs typeface="Calibri"/>
                <a:sym typeface="Calibri"/>
              </a:rPr>
              <a:t>on weekdays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Comparison by Day of the Week</a:t>
            </a:r>
          </a:p>
        </p:txBody>
      </p:sp>
      <p:sp>
        <p:nvSpPr>
          <p:cNvPr id="149" name="Shape 1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50" name="Shape 150"/>
          <p:cNvPicPr preferRelativeResize="0"/>
          <p:nvPr/>
        </p:nvPicPr>
        <p:blipFill rotWithShape="1">
          <a:blip r:embed="rId3">
            <a:alphaModFix/>
          </a:blip>
          <a:srcRect b="0" l="0" r="1758" t="3390"/>
          <a:stretch/>
        </p:blipFill>
        <p:spPr>
          <a:xfrm>
            <a:off x="0" y="1254950"/>
            <a:ext cx="4426750" cy="2689649"/>
          </a:xfrm>
          <a:prstGeom prst="rect">
            <a:avLst/>
          </a:prstGeom>
          <a:noFill/>
          <a:ln>
            <a:noFill/>
          </a:ln>
        </p:spPr>
      </p:pic>
      <p:pic>
        <p:nvPicPr>
          <p:cNvPr descr="weekend_demand_mean-1.png" id="151" name="Shape 151"/>
          <p:cNvPicPr preferRelativeResize="0"/>
          <p:nvPr/>
        </p:nvPicPr>
        <p:blipFill rotWithShape="1">
          <a:blip r:embed="rId4">
            <a:alphaModFix/>
          </a:blip>
          <a:srcRect b="0" l="0" r="2286" t="3465"/>
          <a:stretch/>
        </p:blipFill>
        <p:spPr>
          <a:xfrm>
            <a:off x="4425980" y="1236200"/>
            <a:ext cx="4406319" cy="2689649"/>
          </a:xfrm>
          <a:prstGeom prst="rect">
            <a:avLst/>
          </a:prstGeom>
          <a:noFill/>
          <a:ln>
            <a:noFill/>
          </a:ln>
        </p:spPr>
      </p:pic>
      <p:cxnSp>
        <p:nvCxnSpPr>
          <p:cNvPr id="152" name="Shape 152"/>
          <p:cNvCxnSpPr/>
          <p:nvPr/>
        </p:nvCxnSpPr>
        <p:spPr>
          <a:xfrm flipH="1" rot="10800000">
            <a:off x="1506175" y="1705325"/>
            <a:ext cx="1960799" cy="980399"/>
          </a:xfrm>
          <a:prstGeom prst="straightConnector1">
            <a:avLst/>
          </a:prstGeom>
          <a:noFill/>
          <a:ln cap="flat" cmpd="sng" w="19050">
            <a:solidFill>
              <a:schemeClr val="dk2"/>
            </a:solidFill>
            <a:prstDash val="solid"/>
            <a:round/>
            <a:headEnd len="lg" w="lg" type="none"/>
            <a:tailEnd len="lg" w="lg" type="triangle"/>
          </a:ln>
        </p:spPr>
      </p:cxnSp>
      <p:sp>
        <p:nvSpPr>
          <p:cNvPr id="153" name="Shape 153"/>
          <p:cNvSpPr txBox="1"/>
          <p:nvPr/>
        </p:nvSpPr>
        <p:spPr>
          <a:xfrm>
            <a:off x="1835850" y="1041850"/>
            <a:ext cx="1173899" cy="343199"/>
          </a:xfrm>
          <a:prstGeom prst="rect">
            <a:avLst/>
          </a:prstGeom>
          <a:noFill/>
          <a:ln>
            <a:noFill/>
          </a:ln>
        </p:spPr>
        <p:txBody>
          <a:bodyPr anchorCtr="0" anchor="t" bIns="91425" lIns="91425" rIns="91425" tIns="91425">
            <a:noAutofit/>
          </a:bodyPr>
          <a:lstStyle/>
          <a:p>
            <a:pPr lvl="0" rtl="0">
              <a:spcBef>
                <a:spcPts val="0"/>
              </a:spcBef>
              <a:buNone/>
            </a:pPr>
            <a:r>
              <a:rPr lang="en"/>
              <a:t>Weekday</a:t>
            </a:r>
          </a:p>
        </p:txBody>
      </p:sp>
      <p:cxnSp>
        <p:nvCxnSpPr>
          <p:cNvPr id="154" name="Shape 154"/>
          <p:cNvCxnSpPr/>
          <p:nvPr/>
        </p:nvCxnSpPr>
        <p:spPr>
          <a:xfrm flipH="1" rot="10800000">
            <a:off x="5891025" y="1999599"/>
            <a:ext cx="561599" cy="810900"/>
          </a:xfrm>
          <a:prstGeom prst="straightConnector1">
            <a:avLst/>
          </a:prstGeom>
          <a:noFill/>
          <a:ln cap="flat" cmpd="sng" w="19050">
            <a:solidFill>
              <a:schemeClr val="dk2"/>
            </a:solidFill>
            <a:prstDash val="solid"/>
            <a:round/>
            <a:headEnd len="lg" w="lg" type="none"/>
            <a:tailEnd len="lg" w="lg" type="triangle"/>
          </a:ln>
        </p:spPr>
      </p:cxnSp>
      <p:cxnSp>
        <p:nvCxnSpPr>
          <p:cNvPr id="155" name="Shape 155"/>
          <p:cNvCxnSpPr/>
          <p:nvPr/>
        </p:nvCxnSpPr>
        <p:spPr>
          <a:xfrm flipH="1" rot="10800000">
            <a:off x="6464525" y="1681100"/>
            <a:ext cx="1408199" cy="294299"/>
          </a:xfrm>
          <a:prstGeom prst="straightConnector1">
            <a:avLst/>
          </a:prstGeom>
          <a:noFill/>
          <a:ln cap="flat" cmpd="sng" w="19050">
            <a:solidFill>
              <a:schemeClr val="dk2"/>
            </a:solidFill>
            <a:prstDash val="solid"/>
            <a:round/>
            <a:headEnd len="lg" w="lg" type="none"/>
            <a:tailEnd len="lg" w="lg" type="triangle"/>
          </a:ln>
        </p:spPr>
      </p:cxnSp>
      <p:sp>
        <p:nvSpPr>
          <p:cNvPr id="156" name="Shape 156"/>
          <p:cNvSpPr txBox="1"/>
          <p:nvPr/>
        </p:nvSpPr>
        <p:spPr>
          <a:xfrm>
            <a:off x="6464525" y="1010037"/>
            <a:ext cx="1173899" cy="343199"/>
          </a:xfrm>
          <a:prstGeom prst="rect">
            <a:avLst/>
          </a:prstGeom>
          <a:noFill/>
          <a:ln>
            <a:noFill/>
          </a:ln>
        </p:spPr>
        <p:txBody>
          <a:bodyPr anchorCtr="0" anchor="t" bIns="91425" lIns="91425" rIns="91425" tIns="91425">
            <a:noAutofit/>
          </a:bodyPr>
          <a:lstStyle/>
          <a:p>
            <a:pPr lvl="0" rtl="0">
              <a:spcBef>
                <a:spcPts val="0"/>
              </a:spcBef>
              <a:buNone/>
            </a:pPr>
            <a:r>
              <a:rPr lang="en"/>
              <a:t>Weekend</a:t>
            </a:r>
          </a:p>
        </p:txBody>
      </p:sp>
      <p:sp>
        <p:nvSpPr>
          <p:cNvPr id="157" name="Shape 157"/>
          <p:cNvSpPr txBox="1"/>
          <p:nvPr/>
        </p:nvSpPr>
        <p:spPr>
          <a:xfrm>
            <a:off x="935225" y="4181825"/>
            <a:ext cx="6937500" cy="738299"/>
          </a:xfrm>
          <a:prstGeom prst="rect">
            <a:avLst/>
          </a:prstGeom>
          <a:solidFill>
            <a:srgbClr val="D8D8D8"/>
          </a:solidFill>
          <a:ln>
            <a:noFill/>
          </a:ln>
        </p:spPr>
        <p:txBody>
          <a:bodyPr anchorCtr="0" anchor="t" bIns="91425" lIns="91425" rIns="91425" tIns="91425">
            <a:noAutofit/>
          </a:bodyPr>
          <a:lstStyle/>
          <a:p>
            <a:pPr lvl="0">
              <a:spcBef>
                <a:spcPts val="0"/>
              </a:spcBef>
              <a:buNone/>
            </a:pPr>
            <a:r>
              <a:rPr lang="en" sz="1800">
                <a:latin typeface="Calibri"/>
                <a:ea typeface="Calibri"/>
                <a:cs typeface="Calibri"/>
                <a:sym typeface="Calibri"/>
              </a:rPr>
              <a:t>M</a:t>
            </a:r>
            <a:r>
              <a:rPr lang="en" sz="1800">
                <a:latin typeface="Calibri"/>
                <a:ea typeface="Calibri"/>
                <a:cs typeface="Calibri"/>
                <a:sym typeface="Calibri"/>
              </a:rPr>
              <a:t>edian demand over the weekend is 10-13 MB higher for both groups as compared to weekdays due to </a:t>
            </a:r>
            <a:r>
              <a:rPr b="1" lang="en" sz="1800">
                <a:latin typeface="Calibri"/>
                <a:ea typeface="Calibri"/>
                <a:cs typeface="Calibri"/>
                <a:sym typeface="Calibri"/>
              </a:rPr>
              <a:t>consistent use</a:t>
            </a:r>
            <a:r>
              <a:rPr lang="en" sz="1800">
                <a:latin typeface="Calibri"/>
                <a:ea typeface="Calibri"/>
                <a:cs typeface="Calibri"/>
                <a:sym typeface="Calibri"/>
              </a:rPr>
              <a:t> over most of the day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Evaluation Metrics</a:t>
            </a:r>
          </a:p>
        </p:txBody>
      </p:sp>
      <p:sp>
        <p:nvSpPr>
          <p:cNvPr id="163" name="Shape 16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4" name="Shape 16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Clr>
                <a:srgbClr val="D8D8D8"/>
              </a:buClr>
              <a:buSzPct val="100000"/>
            </a:pPr>
            <a:r>
              <a:rPr b="1" lang="en" sz="2000">
                <a:solidFill>
                  <a:srgbClr val="D8D8D8"/>
                </a:solidFill>
              </a:rPr>
              <a:t>Average traffic demand per subscriber</a:t>
            </a:r>
            <a:r>
              <a:rPr lang="en" sz="2000">
                <a:solidFill>
                  <a:srgbClr val="D8D8D8"/>
                </a:solidFill>
              </a:rPr>
              <a:t>: Bytes transferred in a measurement interval per subscriber</a:t>
            </a:r>
          </a:p>
          <a:p>
            <a:pPr indent="-355600" lvl="0" marL="457200" rtl="0">
              <a:spcBef>
                <a:spcPts val="0"/>
              </a:spcBef>
              <a:buSzPct val="100000"/>
            </a:pPr>
            <a:r>
              <a:rPr b="1" lang="en" sz="2000"/>
              <a:t>Peak traffic demand per subscriber</a:t>
            </a:r>
            <a:r>
              <a:rPr lang="en" sz="2000"/>
              <a:t>: 95%-ile downlink traffic demand (per 15 minute interval) for a subscriber over the three month measurement period</a:t>
            </a:r>
          </a:p>
          <a:p>
            <a:pPr indent="-355600" lvl="0" marL="457200" rtl="0">
              <a:spcBef>
                <a:spcPts val="0"/>
              </a:spcBef>
              <a:buClr>
                <a:srgbClr val="D8D8D8"/>
              </a:buClr>
              <a:buSzPct val="100000"/>
            </a:pPr>
            <a:r>
              <a:rPr b="1" lang="en" sz="2000">
                <a:solidFill>
                  <a:srgbClr val="D8D8D8"/>
                </a:solidFill>
              </a:rPr>
              <a:t>Prime-time ratio</a:t>
            </a:r>
            <a:r>
              <a:rPr lang="en" sz="2000">
                <a:solidFill>
                  <a:srgbClr val="D8D8D8"/>
                </a:solidFill>
              </a:rPr>
              <a:t>: Average (hourly) traffic demand during prime-time hours to the average demand in non-prime-time hours</a:t>
            </a:r>
          </a:p>
          <a:p>
            <a:pPr indent="-355600" lvl="0" marL="457200" rtl="0">
              <a:spcBef>
                <a:spcPts val="0"/>
              </a:spcBef>
              <a:buClr>
                <a:srgbClr val="D8D8D8"/>
              </a:buClr>
              <a:buSzPct val="100000"/>
            </a:pPr>
            <a:r>
              <a:rPr b="1" lang="en" sz="2000">
                <a:solidFill>
                  <a:srgbClr val="D8D8D8"/>
                </a:solidFill>
              </a:rPr>
              <a:t>Peak-to-mean ratio</a:t>
            </a:r>
            <a:r>
              <a:rPr lang="en" sz="2000">
                <a:solidFill>
                  <a:srgbClr val="D8D8D8"/>
                </a:solidFill>
              </a:rPr>
              <a:t>: Ratio of daily 95%-ile traffic demand to mean traffic demand per subscriber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Peak Traffic Demand per Subs.</a:t>
            </a:r>
          </a:p>
        </p:txBody>
      </p:sp>
      <p:sp>
        <p:nvSpPr>
          <p:cNvPr id="170" name="Shape 17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cdf_peak_demand-overall-1.png" id="171" name="Shape 171"/>
          <p:cNvPicPr preferRelativeResize="0"/>
          <p:nvPr/>
        </p:nvPicPr>
        <p:blipFill rotWithShape="1">
          <a:blip r:embed="rId3">
            <a:alphaModFix/>
          </a:blip>
          <a:srcRect b="4471" l="2162" r="0" t="3894"/>
          <a:stretch/>
        </p:blipFill>
        <p:spPr>
          <a:xfrm>
            <a:off x="978000" y="1017725"/>
            <a:ext cx="6751974" cy="3907624"/>
          </a:xfrm>
          <a:prstGeom prst="rect">
            <a:avLst/>
          </a:prstGeom>
          <a:noFill/>
          <a:ln>
            <a:noFill/>
          </a:ln>
        </p:spPr>
      </p:pic>
      <p:cxnSp>
        <p:nvCxnSpPr>
          <p:cNvPr id="172" name="Shape 172"/>
          <p:cNvCxnSpPr/>
          <p:nvPr/>
        </p:nvCxnSpPr>
        <p:spPr>
          <a:xfrm flipH="1" rot="10800000">
            <a:off x="5315875" y="3377999"/>
            <a:ext cx="1262400" cy="158100"/>
          </a:xfrm>
          <a:prstGeom prst="straightConnector1">
            <a:avLst/>
          </a:prstGeom>
          <a:noFill/>
          <a:ln cap="flat" cmpd="sng" w="28575">
            <a:solidFill>
              <a:schemeClr val="dk2"/>
            </a:solidFill>
            <a:prstDash val="solid"/>
            <a:round/>
            <a:headEnd len="lg" w="lg" type="triangle"/>
            <a:tailEnd len="lg" w="lg" type="none"/>
          </a:ln>
        </p:spPr>
      </p:cxnSp>
      <p:sp>
        <p:nvSpPr>
          <p:cNvPr id="173" name="Shape 173"/>
          <p:cNvSpPr txBox="1"/>
          <p:nvPr/>
        </p:nvSpPr>
        <p:spPr>
          <a:xfrm>
            <a:off x="6654475" y="3057750"/>
            <a:ext cx="1604700" cy="792899"/>
          </a:xfrm>
          <a:prstGeom prst="rect">
            <a:avLst/>
          </a:prstGeom>
          <a:noFill/>
          <a:ln>
            <a:noFill/>
          </a:ln>
        </p:spPr>
        <p:txBody>
          <a:bodyPr anchorCtr="0" anchor="t" bIns="91425" lIns="91425" rIns="91425" tIns="91425">
            <a:noAutofit/>
          </a:bodyPr>
          <a:lstStyle/>
          <a:p>
            <a:pPr lvl="0">
              <a:spcBef>
                <a:spcPts val="0"/>
              </a:spcBef>
              <a:buNone/>
            </a:pPr>
            <a:r>
              <a:rPr lang="en" sz="1800">
                <a:latin typeface="Calibri"/>
                <a:ea typeface="Calibri"/>
                <a:cs typeface="Calibri"/>
                <a:sym typeface="Calibri"/>
              </a:rPr>
              <a:t>significant gap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Change in Peak Traffic Demand per Subs.</a:t>
            </a:r>
          </a:p>
        </p:txBody>
      </p:sp>
      <p:sp>
        <p:nvSpPr>
          <p:cNvPr id="179" name="Shape 17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diff_perc95_bytes_subsc-overall_01-1.png" id="180" name="Shape 180"/>
          <p:cNvPicPr preferRelativeResize="0"/>
          <p:nvPr/>
        </p:nvPicPr>
        <p:blipFill rotWithShape="1">
          <a:blip r:embed="rId3">
            <a:alphaModFix/>
          </a:blip>
          <a:srcRect b="0" l="0" r="3147" t="2940"/>
          <a:stretch/>
        </p:blipFill>
        <p:spPr>
          <a:xfrm>
            <a:off x="986075" y="1060550"/>
            <a:ext cx="6301974" cy="3901850"/>
          </a:xfrm>
          <a:prstGeom prst="rect">
            <a:avLst/>
          </a:prstGeom>
          <a:noFill/>
          <a:ln>
            <a:noFill/>
          </a:ln>
        </p:spPr>
      </p:pic>
      <p:grpSp>
        <p:nvGrpSpPr>
          <p:cNvPr id="181" name="Shape 181"/>
          <p:cNvGrpSpPr/>
          <p:nvPr/>
        </p:nvGrpSpPr>
        <p:grpSpPr>
          <a:xfrm>
            <a:off x="2642900" y="1451225"/>
            <a:ext cx="3539700" cy="2017600"/>
            <a:chOff x="2642900" y="1451225"/>
            <a:chExt cx="3539700" cy="2017600"/>
          </a:xfrm>
        </p:grpSpPr>
        <p:sp>
          <p:nvSpPr>
            <p:cNvPr id="182" name="Shape 182"/>
            <p:cNvSpPr txBox="1"/>
            <p:nvPr/>
          </p:nvSpPr>
          <p:spPr>
            <a:xfrm>
              <a:off x="2642900" y="1451225"/>
              <a:ext cx="3539700" cy="719699"/>
            </a:xfrm>
            <a:prstGeom prst="rect">
              <a:avLst/>
            </a:prstGeom>
            <a:solidFill>
              <a:srgbClr val="D8D8D8"/>
            </a:solidFill>
            <a:ln>
              <a:noFill/>
            </a:ln>
          </p:spPr>
          <p:txBody>
            <a:bodyPr anchorCtr="0" anchor="t" bIns="91425" lIns="91425" rIns="91425" tIns="91425">
              <a:noAutofit/>
            </a:bodyPr>
            <a:lstStyle/>
            <a:p>
              <a:pPr lvl="0">
                <a:spcBef>
                  <a:spcPts val="0"/>
                </a:spcBef>
                <a:buNone/>
              </a:pPr>
              <a:r>
                <a:rPr b="1" lang="en" sz="1800">
                  <a:latin typeface="Calibri"/>
                  <a:ea typeface="Calibri"/>
                  <a:cs typeface="Calibri"/>
                  <a:sym typeface="Calibri"/>
                </a:rPr>
                <a:t>M</a:t>
              </a:r>
              <a:r>
                <a:rPr b="1" lang="en" sz="1800">
                  <a:latin typeface="Calibri"/>
                  <a:ea typeface="Calibri"/>
                  <a:cs typeface="Calibri"/>
                  <a:sym typeface="Calibri"/>
                </a:rPr>
                <a:t>oderate</a:t>
              </a:r>
              <a:r>
                <a:rPr lang="en" sz="1800">
                  <a:latin typeface="Calibri"/>
                  <a:ea typeface="Calibri"/>
                  <a:cs typeface="Calibri"/>
                  <a:sym typeface="Calibri"/>
                </a:rPr>
                <a:t> subscribers exhibit </a:t>
              </a:r>
              <a:r>
                <a:rPr b="1" lang="en" sz="1800">
                  <a:latin typeface="Calibri"/>
                  <a:ea typeface="Calibri"/>
                  <a:cs typeface="Calibri"/>
                  <a:sym typeface="Calibri"/>
                </a:rPr>
                <a:t>larger differences</a:t>
              </a:r>
              <a:r>
                <a:rPr lang="en" sz="1800">
                  <a:latin typeface="Calibri"/>
                  <a:ea typeface="Calibri"/>
                  <a:cs typeface="Calibri"/>
                  <a:sym typeface="Calibri"/>
                </a:rPr>
                <a:t> in traffic demand</a:t>
              </a:r>
            </a:p>
          </p:txBody>
        </p:sp>
        <p:cxnSp>
          <p:nvCxnSpPr>
            <p:cNvPr id="183" name="Shape 183"/>
            <p:cNvCxnSpPr/>
            <p:nvPr/>
          </p:nvCxnSpPr>
          <p:spPr>
            <a:xfrm rot="10800000">
              <a:off x="4707675" y="2560425"/>
              <a:ext cx="0" cy="908399"/>
            </a:xfrm>
            <a:prstGeom prst="straightConnector1">
              <a:avLst/>
            </a:prstGeom>
            <a:noFill/>
            <a:ln cap="flat" cmpd="sng" w="28575">
              <a:solidFill>
                <a:schemeClr val="dk2"/>
              </a:solidFill>
              <a:prstDash val="dash"/>
              <a:round/>
              <a:headEnd len="lg" w="lg" type="triangl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Change in Daily Peak Traffic Demand </a:t>
            </a:r>
          </a:p>
        </p:txBody>
      </p:sp>
      <p:sp>
        <p:nvSpPr>
          <p:cNvPr id="189" name="Shape 1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cdf_peak_demand-daily-1.png" id="190" name="Shape 190"/>
          <p:cNvPicPr preferRelativeResize="0"/>
          <p:nvPr/>
        </p:nvPicPr>
        <p:blipFill>
          <a:blip r:embed="rId3">
            <a:alphaModFix/>
          </a:blip>
          <a:stretch>
            <a:fillRect/>
          </a:stretch>
        </p:blipFill>
        <p:spPr>
          <a:xfrm>
            <a:off x="98350" y="1164549"/>
            <a:ext cx="4335600" cy="2678874"/>
          </a:xfrm>
          <a:prstGeom prst="rect">
            <a:avLst/>
          </a:prstGeom>
          <a:noFill/>
          <a:ln>
            <a:noFill/>
          </a:ln>
        </p:spPr>
      </p:pic>
      <p:pic>
        <p:nvPicPr>
          <p:cNvPr descr="diff_perc95_bytes_subsc-daily-overall_01-1.png" id="191" name="Shape 191"/>
          <p:cNvPicPr preferRelativeResize="0"/>
          <p:nvPr/>
        </p:nvPicPr>
        <p:blipFill>
          <a:blip r:embed="rId4">
            <a:alphaModFix/>
          </a:blip>
          <a:stretch>
            <a:fillRect/>
          </a:stretch>
        </p:blipFill>
        <p:spPr>
          <a:xfrm>
            <a:off x="4355225" y="1164550"/>
            <a:ext cx="4405550" cy="2722099"/>
          </a:xfrm>
          <a:prstGeom prst="rect">
            <a:avLst/>
          </a:prstGeom>
          <a:noFill/>
          <a:ln>
            <a:noFill/>
          </a:ln>
        </p:spPr>
      </p:pic>
      <p:sp>
        <p:nvSpPr>
          <p:cNvPr id="192" name="Shape 192"/>
          <p:cNvSpPr txBox="1"/>
          <p:nvPr/>
        </p:nvSpPr>
        <p:spPr>
          <a:xfrm>
            <a:off x="3881775" y="1716225"/>
            <a:ext cx="4483500" cy="731400"/>
          </a:xfrm>
          <a:prstGeom prst="rect">
            <a:avLst/>
          </a:prstGeom>
          <a:solidFill>
            <a:srgbClr val="D8D8D8"/>
          </a:solidFill>
          <a:ln>
            <a:noFill/>
          </a:ln>
        </p:spPr>
        <p:txBody>
          <a:bodyPr anchorCtr="0" anchor="t" bIns="91425" lIns="91425" rIns="91425" tIns="91425">
            <a:noAutofit/>
          </a:bodyPr>
          <a:lstStyle/>
          <a:p>
            <a:pPr lvl="0" rtl="0">
              <a:spcBef>
                <a:spcPts val="0"/>
              </a:spcBef>
              <a:buNone/>
            </a:pPr>
            <a:r>
              <a:rPr lang="en" sz="1800">
                <a:latin typeface="Calibri"/>
                <a:ea typeface="Calibri"/>
                <a:cs typeface="Calibri"/>
                <a:sym typeface="Calibri"/>
              </a:rPr>
              <a:t>70% of subscribers exhibit </a:t>
            </a:r>
            <a:r>
              <a:rPr b="1" lang="en" sz="1800">
                <a:latin typeface="Calibri"/>
                <a:ea typeface="Calibri"/>
                <a:cs typeface="Calibri"/>
                <a:sym typeface="Calibri"/>
              </a:rPr>
              <a:t>5-20 MB</a:t>
            </a:r>
            <a:r>
              <a:rPr lang="en" sz="1800">
                <a:latin typeface="Calibri"/>
                <a:ea typeface="Calibri"/>
                <a:cs typeface="Calibri"/>
                <a:sym typeface="Calibri"/>
              </a:rPr>
              <a:t> difference in peak traffic demand </a:t>
            </a:r>
            <a:r>
              <a:rPr b="1" lang="en" sz="1800">
                <a:latin typeface="Calibri"/>
                <a:ea typeface="Calibri"/>
                <a:cs typeface="Calibri"/>
                <a:sym typeface="Calibri"/>
              </a:rPr>
              <a:t>on a daily basis</a:t>
            </a:r>
          </a:p>
        </p:txBody>
      </p:sp>
      <p:sp>
        <p:nvSpPr>
          <p:cNvPr id="193" name="Shape 193"/>
          <p:cNvSpPr txBox="1"/>
          <p:nvPr/>
        </p:nvSpPr>
        <p:spPr>
          <a:xfrm>
            <a:off x="1531700" y="4098575"/>
            <a:ext cx="5833800" cy="731400"/>
          </a:xfrm>
          <a:prstGeom prst="rect">
            <a:avLst/>
          </a:prstGeom>
          <a:solidFill>
            <a:srgbClr val="D8D8D8"/>
          </a:solidFill>
          <a:ln>
            <a:noFill/>
          </a:ln>
        </p:spPr>
        <p:txBody>
          <a:bodyPr anchorCtr="0" anchor="t" bIns="91425" lIns="91425" rIns="91425" tIns="91425">
            <a:noAutofit/>
          </a:bodyPr>
          <a:lstStyle/>
          <a:p>
            <a:pPr lvl="0" rtl="0">
              <a:spcBef>
                <a:spcPts val="0"/>
              </a:spcBef>
              <a:buNone/>
            </a:pPr>
            <a:r>
              <a:rPr lang="en" sz="1800">
                <a:latin typeface="Calibri"/>
                <a:ea typeface="Calibri"/>
                <a:cs typeface="Calibri"/>
                <a:sym typeface="Calibri"/>
              </a:rPr>
              <a:t>40% of subscribers with lowest peak demands in treatment have </a:t>
            </a:r>
            <a:r>
              <a:rPr b="1" lang="en" sz="1800">
                <a:latin typeface="Calibri"/>
                <a:ea typeface="Calibri"/>
                <a:cs typeface="Calibri"/>
                <a:sym typeface="Calibri"/>
              </a:rPr>
              <a:t>more than double</a:t>
            </a:r>
            <a:r>
              <a:rPr lang="en" sz="1800">
                <a:latin typeface="Calibri"/>
                <a:ea typeface="Calibri"/>
                <a:cs typeface="Calibri"/>
                <a:sym typeface="Calibri"/>
              </a:rPr>
              <a:t> the daily peak demands of control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Evaluation Metrics</a:t>
            </a:r>
          </a:p>
        </p:txBody>
      </p:sp>
      <p:sp>
        <p:nvSpPr>
          <p:cNvPr id="199" name="Shape 19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00" name="Shape 20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Clr>
                <a:srgbClr val="D8D8D8"/>
              </a:buClr>
              <a:buSzPct val="100000"/>
            </a:pPr>
            <a:r>
              <a:rPr b="1" lang="en" sz="2000">
                <a:solidFill>
                  <a:srgbClr val="D8D8D8"/>
                </a:solidFill>
              </a:rPr>
              <a:t>Average traffic demand per subscriber</a:t>
            </a:r>
            <a:r>
              <a:rPr lang="en" sz="2000">
                <a:solidFill>
                  <a:srgbClr val="D8D8D8"/>
                </a:solidFill>
              </a:rPr>
              <a:t>: Bytes transferred in a measurement interval per subscriber</a:t>
            </a:r>
          </a:p>
          <a:p>
            <a:pPr indent="-355600" lvl="0" marL="457200" rtl="0">
              <a:spcBef>
                <a:spcPts val="0"/>
              </a:spcBef>
              <a:buClr>
                <a:srgbClr val="D8D8D8"/>
              </a:buClr>
              <a:buSzPct val="100000"/>
            </a:pPr>
            <a:r>
              <a:rPr b="1" lang="en" sz="2000">
                <a:solidFill>
                  <a:srgbClr val="D8D8D8"/>
                </a:solidFill>
              </a:rPr>
              <a:t>Peak traffic demand per subscriber</a:t>
            </a:r>
            <a:r>
              <a:rPr lang="en" sz="2000">
                <a:solidFill>
                  <a:srgbClr val="D8D8D8"/>
                </a:solidFill>
              </a:rPr>
              <a:t>: 95%-ile downlink traffic demand (per 15 minute interval) for a subscriber over the three month measurement period</a:t>
            </a:r>
          </a:p>
          <a:p>
            <a:pPr indent="-355600" lvl="0" marL="457200" rtl="0">
              <a:spcBef>
                <a:spcPts val="0"/>
              </a:spcBef>
              <a:buSzPct val="100000"/>
            </a:pPr>
            <a:r>
              <a:rPr b="1" lang="en" sz="2000"/>
              <a:t>Prime-time ratio</a:t>
            </a:r>
            <a:r>
              <a:rPr lang="en" sz="2000"/>
              <a:t>: Average (hourly) traffic demand during prime-time hours (8p-12a) to the average demand in non-prime-time hours</a:t>
            </a:r>
          </a:p>
          <a:p>
            <a:pPr indent="-355600" lvl="0" marL="457200" rtl="0">
              <a:spcBef>
                <a:spcPts val="0"/>
              </a:spcBef>
              <a:buClr>
                <a:srgbClr val="D8D8D8"/>
              </a:buClr>
              <a:buSzPct val="100000"/>
            </a:pPr>
            <a:r>
              <a:rPr b="1" lang="en" sz="2000">
                <a:solidFill>
                  <a:srgbClr val="D8D8D8"/>
                </a:solidFill>
              </a:rPr>
              <a:t>Peak-to-mean ratio</a:t>
            </a:r>
            <a:r>
              <a:rPr lang="en" sz="2000">
                <a:solidFill>
                  <a:srgbClr val="D8D8D8"/>
                </a:solidFill>
              </a:rPr>
              <a:t>: Ratio of daily 95%-ile traffic demand to mean traffic demand per subscriber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Comparison of Prime-Time Ratio</a:t>
            </a:r>
          </a:p>
        </p:txBody>
      </p:sp>
      <p:sp>
        <p:nvSpPr>
          <p:cNvPr id="206" name="Shape 20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07" name="Shape 207"/>
          <p:cNvSpPr txBox="1"/>
          <p:nvPr/>
        </p:nvSpPr>
        <p:spPr>
          <a:xfrm>
            <a:off x="7160825" y="2459100"/>
            <a:ext cx="1350300" cy="3936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dk2"/>
                </a:solidFill>
                <a:latin typeface="Calibri"/>
                <a:ea typeface="Calibri"/>
                <a:cs typeface="Calibri"/>
                <a:sym typeface="Calibri"/>
              </a:rPr>
              <a:t>19% higher</a:t>
            </a:r>
          </a:p>
        </p:txBody>
      </p:sp>
      <p:sp>
        <p:nvSpPr>
          <p:cNvPr id="208" name="Shape 208"/>
          <p:cNvSpPr txBox="1"/>
          <p:nvPr/>
        </p:nvSpPr>
        <p:spPr>
          <a:xfrm>
            <a:off x="2237575" y="4132400"/>
            <a:ext cx="4920900" cy="731399"/>
          </a:xfrm>
          <a:prstGeom prst="rect">
            <a:avLst/>
          </a:prstGeom>
          <a:solidFill>
            <a:srgbClr val="D8D8D8"/>
          </a:solidFill>
          <a:ln>
            <a:noFill/>
          </a:ln>
        </p:spPr>
        <p:txBody>
          <a:bodyPr anchorCtr="0" anchor="t" bIns="91425" lIns="91425" rIns="91425" tIns="91425">
            <a:noAutofit/>
          </a:bodyPr>
          <a:lstStyle/>
          <a:p>
            <a:pPr lvl="0" rtl="0">
              <a:spcBef>
                <a:spcPts val="0"/>
              </a:spcBef>
              <a:buNone/>
            </a:pPr>
            <a:r>
              <a:rPr lang="en" sz="1800">
                <a:latin typeface="Calibri"/>
                <a:ea typeface="Calibri"/>
                <a:cs typeface="Calibri"/>
                <a:sym typeface="Calibri"/>
              </a:rPr>
              <a:t>14% of treatment group and 9% if control group subscribers had prime-time ratio </a:t>
            </a:r>
            <a:r>
              <a:rPr b="1" lang="en" sz="1800">
                <a:latin typeface="Calibri"/>
                <a:ea typeface="Calibri"/>
                <a:cs typeface="Calibri"/>
                <a:sym typeface="Calibri"/>
              </a:rPr>
              <a:t>less than 1</a:t>
            </a:r>
          </a:p>
        </p:txBody>
      </p:sp>
      <p:graphicFrame>
        <p:nvGraphicFramePr>
          <p:cNvPr id="209" name="Shape 209"/>
          <p:cNvGraphicFramePr/>
          <p:nvPr/>
        </p:nvGraphicFramePr>
        <p:xfrm>
          <a:off x="633950" y="1654762"/>
          <a:ext cx="3000000" cy="3000000"/>
        </p:xfrm>
        <a:graphic>
          <a:graphicData uri="http://schemas.openxmlformats.org/drawingml/2006/table">
            <a:tbl>
              <a:tblPr>
                <a:noFill/>
                <a:tableStyleId>{C0922905-B45F-4F97-9FD3-364751338105}</a:tableStyleId>
              </a:tblPr>
              <a:tblGrid>
                <a:gridCol w="1006600"/>
                <a:gridCol w="1140650"/>
                <a:gridCol w="1429225"/>
                <a:gridCol w="1341600"/>
                <a:gridCol w="1223600"/>
              </a:tblGrid>
              <a:tr h="693850">
                <a:tc gridSpan="2">
                  <a:txBody>
                    <a:bodyPr>
                      <a:noAutofit/>
                    </a:bodyPr>
                    <a:lstStyle/>
                    <a:p>
                      <a:pPr lvl="0" rtl="0" algn="l">
                        <a:lnSpc>
                          <a:spcPct val="100000"/>
                        </a:lnSpc>
                        <a:spcBef>
                          <a:spcPts val="0"/>
                        </a:spcBef>
                        <a:buNone/>
                      </a:pPr>
                      <a:r>
                        <a:rPr lang="en"/>
                        <a:t>per subs.</a:t>
                      </a:r>
                    </a:p>
                    <a:p>
                      <a:pPr lvl="0" rtl="0" algn="l">
                        <a:lnSpc>
                          <a:spcPct val="100000"/>
                        </a:lnSpc>
                        <a:spcBef>
                          <a:spcPts val="0"/>
                        </a:spcBef>
                        <a:buNone/>
                      </a:pPr>
                      <a:r>
                        <a:rPr lang="en"/>
                        <a:t>(MB)</a:t>
                      </a:r>
                    </a:p>
                  </a:txBody>
                  <a:tcPr marT="91425" marB="91425" marR="91425" marL="91425"/>
                </a:tc>
                <a:tc hMerge="1"/>
                <a:tc>
                  <a:txBody>
                    <a:bodyPr>
                      <a:noAutofit/>
                    </a:bodyPr>
                    <a:lstStyle/>
                    <a:p>
                      <a:pPr lvl="0" rtl="0" algn="ctr">
                        <a:spcBef>
                          <a:spcPts val="0"/>
                        </a:spcBef>
                        <a:buNone/>
                      </a:pPr>
                      <a:r>
                        <a:rPr lang="en"/>
                        <a:t>Hourly traffic in PT</a:t>
                      </a:r>
                    </a:p>
                  </a:txBody>
                  <a:tcPr marT="91425" marB="91425" marR="91425" marL="91425"/>
                </a:tc>
                <a:tc>
                  <a:txBody>
                    <a:bodyPr>
                      <a:noAutofit/>
                    </a:bodyPr>
                    <a:lstStyle/>
                    <a:p>
                      <a:pPr lvl="0" rtl="0" algn="ctr">
                        <a:spcBef>
                          <a:spcPts val="0"/>
                        </a:spcBef>
                        <a:buNone/>
                      </a:pPr>
                      <a:r>
                        <a:rPr lang="en"/>
                        <a:t>Hourly traffic in Non-PT</a:t>
                      </a:r>
                    </a:p>
                  </a:txBody>
                  <a:tcPr marT="91425" marB="91425" marR="91425" marL="91425"/>
                </a:tc>
                <a:tc>
                  <a:txBody>
                    <a:bodyPr>
                      <a:noAutofit/>
                    </a:bodyPr>
                    <a:lstStyle/>
                    <a:p>
                      <a:pPr lvl="0" rtl="0" algn="ctr">
                        <a:spcBef>
                          <a:spcPts val="0"/>
                        </a:spcBef>
                        <a:buNone/>
                      </a:pPr>
                      <a:r>
                        <a:rPr lang="en"/>
                        <a:t>PT ratio</a:t>
                      </a:r>
                    </a:p>
                  </a:txBody>
                  <a:tcPr marT="91425" marB="91425" marR="91425" marL="91425"/>
                </a:tc>
              </a:tr>
              <a:tr h="388025">
                <a:tc rowSpan="2">
                  <a:txBody>
                    <a:bodyPr>
                      <a:noAutofit/>
                    </a:bodyPr>
                    <a:lstStyle/>
                    <a:p>
                      <a:pPr lvl="0" rtl="0" algn="ctr">
                        <a:lnSpc>
                          <a:spcPct val="100000"/>
                        </a:lnSpc>
                        <a:spcBef>
                          <a:spcPts val="0"/>
                        </a:spcBef>
                        <a:buNone/>
                      </a:pPr>
                      <a:br>
                        <a:rPr lang="en"/>
                      </a:br>
                      <a:r>
                        <a:rPr lang="en"/>
                        <a:t>Weekday</a:t>
                      </a:r>
                    </a:p>
                  </a:txBody>
                  <a:tcPr marT="91425" marB="91425" marR="91425" marL="91425"/>
                </a:tc>
                <a:tc>
                  <a:txBody>
                    <a:bodyPr>
                      <a:noAutofit/>
                    </a:bodyPr>
                    <a:lstStyle/>
                    <a:p>
                      <a:pPr lvl="0" rtl="0" algn="ctr">
                        <a:spcBef>
                          <a:spcPts val="0"/>
                        </a:spcBef>
                        <a:buNone/>
                      </a:pPr>
                      <a:r>
                        <a:rPr lang="en"/>
                        <a:t>treatment</a:t>
                      </a:r>
                    </a:p>
                  </a:txBody>
                  <a:tcPr marT="91425" marB="91425" marR="91425" marL="91425"/>
                </a:tc>
                <a:tc>
                  <a:txBody>
                    <a:bodyPr>
                      <a:noAutofit/>
                    </a:bodyPr>
                    <a:lstStyle/>
                    <a:p>
                      <a:pPr lvl="0" algn="ctr">
                        <a:spcBef>
                          <a:spcPts val="0"/>
                        </a:spcBef>
                        <a:buNone/>
                      </a:pPr>
                      <a:r>
                        <a:rPr lang="en"/>
                        <a:t>233.12</a:t>
                      </a:r>
                    </a:p>
                  </a:txBody>
                  <a:tcPr marT="91425" marB="91425" marR="91425" marL="91425"/>
                </a:tc>
                <a:tc>
                  <a:txBody>
                    <a:bodyPr>
                      <a:noAutofit/>
                    </a:bodyPr>
                    <a:lstStyle/>
                    <a:p>
                      <a:pPr lvl="0" algn="ctr">
                        <a:spcBef>
                          <a:spcPts val="0"/>
                        </a:spcBef>
                        <a:buNone/>
                      </a:pPr>
                      <a:r>
                        <a:rPr lang="en"/>
                        <a:t>124.18</a:t>
                      </a:r>
                    </a:p>
                  </a:txBody>
                  <a:tcPr marT="91425" marB="91425" marR="91425" marL="91425"/>
                </a:tc>
                <a:tc>
                  <a:txBody>
                    <a:bodyPr>
                      <a:noAutofit/>
                    </a:bodyPr>
                    <a:lstStyle/>
                    <a:p>
                      <a:pPr lvl="0" rtl="0" algn="ctr">
                        <a:spcBef>
                          <a:spcPts val="0"/>
                        </a:spcBef>
                        <a:buNone/>
                      </a:pPr>
                      <a:r>
                        <a:rPr lang="en"/>
                        <a:t>1.88</a:t>
                      </a:r>
                    </a:p>
                  </a:txBody>
                  <a:tcPr marT="91425" marB="91425" marR="91425" marL="91425"/>
                </a:tc>
              </a:tr>
              <a:tr h="388025">
                <a:tc vMerge="1"/>
                <a:tc>
                  <a:txBody>
                    <a:bodyPr>
                      <a:noAutofit/>
                    </a:bodyPr>
                    <a:lstStyle/>
                    <a:p>
                      <a:pPr lvl="0" algn="ctr">
                        <a:spcBef>
                          <a:spcPts val="0"/>
                        </a:spcBef>
                        <a:buNone/>
                      </a:pPr>
                      <a:r>
                        <a:rPr lang="en"/>
                        <a:t>control</a:t>
                      </a:r>
                    </a:p>
                  </a:txBody>
                  <a:tcPr marT="91425" marB="91425" marR="91425" marL="91425"/>
                </a:tc>
                <a:tc>
                  <a:txBody>
                    <a:bodyPr>
                      <a:noAutofit/>
                    </a:bodyPr>
                    <a:lstStyle/>
                    <a:p>
                      <a:pPr lvl="0" algn="ctr">
                        <a:spcBef>
                          <a:spcPts val="0"/>
                        </a:spcBef>
                        <a:buNone/>
                      </a:pPr>
                      <a:r>
                        <a:rPr lang="en"/>
                        <a:t>225.40</a:t>
                      </a:r>
                    </a:p>
                  </a:txBody>
                  <a:tcPr marT="91425" marB="91425" marR="91425" marL="91425"/>
                </a:tc>
                <a:tc>
                  <a:txBody>
                    <a:bodyPr>
                      <a:noAutofit/>
                    </a:bodyPr>
                    <a:lstStyle/>
                    <a:p>
                      <a:pPr lvl="0" algn="ctr">
                        <a:spcBef>
                          <a:spcPts val="0"/>
                        </a:spcBef>
                        <a:buNone/>
                      </a:pPr>
                      <a:r>
                        <a:rPr lang="en"/>
                        <a:t>104.30</a:t>
                      </a:r>
                    </a:p>
                  </a:txBody>
                  <a:tcPr marT="91425" marB="91425" marR="91425" marL="91425"/>
                </a:tc>
                <a:tc>
                  <a:txBody>
                    <a:bodyPr>
                      <a:noAutofit/>
                    </a:bodyPr>
                    <a:lstStyle/>
                    <a:p>
                      <a:pPr lvl="0" rtl="0" algn="ctr">
                        <a:spcBef>
                          <a:spcPts val="0"/>
                        </a:spcBef>
                        <a:buNone/>
                      </a:pPr>
                      <a:r>
                        <a:rPr lang="en"/>
                        <a:t>2.16</a:t>
                      </a:r>
                    </a:p>
                  </a:txBody>
                  <a:tcPr marT="91425" marB="91425" marR="91425" marL="91425"/>
                </a:tc>
              </a:tr>
              <a:tr h="388025">
                <a:tc rowSpan="2">
                  <a:txBody>
                    <a:bodyPr>
                      <a:noAutofit/>
                    </a:bodyPr>
                    <a:lstStyle/>
                    <a:p>
                      <a:pPr lvl="0" algn="ctr">
                        <a:spcBef>
                          <a:spcPts val="0"/>
                        </a:spcBef>
                        <a:buNone/>
                      </a:pPr>
                      <a:br>
                        <a:rPr lang="en"/>
                      </a:br>
                      <a:r>
                        <a:rPr lang="en"/>
                        <a:t>Weekend</a:t>
                      </a:r>
                    </a:p>
                  </a:txBody>
                  <a:tcPr marT="91425" marB="91425" marR="91425" marL="91425"/>
                </a:tc>
                <a:tc>
                  <a:txBody>
                    <a:bodyPr>
                      <a:noAutofit/>
                    </a:bodyPr>
                    <a:lstStyle/>
                    <a:p>
                      <a:pPr lvl="0" algn="ctr">
                        <a:spcBef>
                          <a:spcPts val="0"/>
                        </a:spcBef>
                        <a:buNone/>
                      </a:pPr>
                      <a:r>
                        <a:rPr lang="en"/>
                        <a:t>treatment</a:t>
                      </a:r>
                    </a:p>
                  </a:txBody>
                  <a:tcPr marT="91425" marB="91425" marR="91425" marL="91425"/>
                </a:tc>
                <a:tc>
                  <a:txBody>
                    <a:bodyPr>
                      <a:noAutofit/>
                    </a:bodyPr>
                    <a:lstStyle/>
                    <a:p>
                      <a:pPr lvl="0" algn="ctr">
                        <a:spcBef>
                          <a:spcPts val="0"/>
                        </a:spcBef>
                        <a:buNone/>
                      </a:pPr>
                      <a:r>
                        <a:rPr lang="en"/>
                        <a:t>246.93</a:t>
                      </a:r>
                    </a:p>
                  </a:txBody>
                  <a:tcPr marT="91425" marB="91425" marR="91425" marL="91425"/>
                </a:tc>
                <a:tc>
                  <a:txBody>
                    <a:bodyPr>
                      <a:noAutofit/>
                    </a:bodyPr>
                    <a:lstStyle/>
                    <a:p>
                      <a:pPr lvl="0" algn="ctr">
                        <a:spcBef>
                          <a:spcPts val="0"/>
                        </a:spcBef>
                        <a:buNone/>
                      </a:pPr>
                      <a:r>
                        <a:rPr lang="en"/>
                        <a:t>143.08</a:t>
                      </a:r>
                    </a:p>
                  </a:txBody>
                  <a:tcPr marT="91425" marB="91425" marR="91425" marL="91425"/>
                </a:tc>
                <a:tc>
                  <a:txBody>
                    <a:bodyPr>
                      <a:noAutofit/>
                    </a:bodyPr>
                    <a:lstStyle/>
                    <a:p>
                      <a:pPr lvl="0" algn="ctr">
                        <a:spcBef>
                          <a:spcPts val="0"/>
                        </a:spcBef>
                        <a:buNone/>
                      </a:pPr>
                      <a:r>
                        <a:rPr lang="en"/>
                        <a:t>1.73</a:t>
                      </a:r>
                    </a:p>
                  </a:txBody>
                  <a:tcPr marT="91425" marB="91425" marR="91425" marL="91425"/>
                </a:tc>
              </a:tr>
              <a:tr h="388025">
                <a:tc vMerge="1"/>
                <a:tc>
                  <a:txBody>
                    <a:bodyPr>
                      <a:noAutofit/>
                    </a:bodyPr>
                    <a:lstStyle/>
                    <a:p>
                      <a:pPr lvl="0" algn="ctr">
                        <a:spcBef>
                          <a:spcPts val="0"/>
                        </a:spcBef>
                        <a:buNone/>
                      </a:pPr>
                      <a:r>
                        <a:rPr lang="en"/>
                        <a:t>control</a:t>
                      </a:r>
                    </a:p>
                  </a:txBody>
                  <a:tcPr marT="91425" marB="91425" marR="91425" marL="91425"/>
                </a:tc>
                <a:tc>
                  <a:txBody>
                    <a:bodyPr>
                      <a:noAutofit/>
                    </a:bodyPr>
                    <a:lstStyle/>
                    <a:p>
                      <a:pPr lvl="0" algn="ctr">
                        <a:spcBef>
                          <a:spcPts val="0"/>
                        </a:spcBef>
                        <a:buNone/>
                      </a:pPr>
                      <a:r>
                        <a:rPr lang="en"/>
                        <a:t>238.15</a:t>
                      </a:r>
                    </a:p>
                  </a:txBody>
                  <a:tcPr marT="91425" marB="91425" marR="91425" marL="91425"/>
                </a:tc>
                <a:tc>
                  <a:txBody>
                    <a:bodyPr>
                      <a:noAutofit/>
                    </a:bodyPr>
                    <a:lstStyle/>
                    <a:p>
                      <a:pPr lvl="0" algn="ctr">
                        <a:spcBef>
                          <a:spcPts val="0"/>
                        </a:spcBef>
                        <a:buNone/>
                      </a:pPr>
                      <a:r>
                        <a:rPr lang="en"/>
                        <a:t>133.16</a:t>
                      </a:r>
                    </a:p>
                  </a:txBody>
                  <a:tcPr marT="91425" marB="91425" marR="91425" marL="91425"/>
                </a:tc>
                <a:tc>
                  <a:txBody>
                    <a:bodyPr>
                      <a:noAutofit/>
                    </a:bodyPr>
                    <a:lstStyle/>
                    <a:p>
                      <a:pPr lvl="0" algn="ctr">
                        <a:spcBef>
                          <a:spcPts val="0"/>
                        </a:spcBef>
                        <a:buNone/>
                      </a:pPr>
                      <a:r>
                        <a:rPr lang="en"/>
                        <a:t>1.79</a:t>
                      </a:r>
                    </a:p>
                  </a:txBody>
                  <a:tcPr marT="91425" marB="91425" marR="91425" marL="91425"/>
                </a:tc>
              </a:tr>
            </a:tbl>
          </a:graphicData>
        </a:graphic>
      </p:graphicFrame>
      <p:sp>
        <p:nvSpPr>
          <p:cNvPr id="210" name="Shape 210"/>
          <p:cNvSpPr/>
          <p:nvPr/>
        </p:nvSpPr>
        <p:spPr>
          <a:xfrm>
            <a:off x="3155988" y="2383339"/>
            <a:ext cx="648900" cy="731400"/>
          </a:xfrm>
          <a:prstGeom prst="roundRect">
            <a:avLst>
              <a:gd fmla="val 16667" name="adj"/>
            </a:avLst>
          </a:prstGeom>
          <a:noFill/>
          <a:ln cap="flat" cmpd="sng" w="285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rot="1575777">
            <a:off x="2371629" y="2112009"/>
            <a:ext cx="814253" cy="271552"/>
          </a:xfrm>
          <a:prstGeom prst="rightArrow">
            <a:avLst>
              <a:gd fmla="val 19026" name="adj1"/>
              <a:gd fmla="val 50000" name="adj2"/>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txBox="1"/>
          <p:nvPr/>
        </p:nvSpPr>
        <p:spPr>
          <a:xfrm>
            <a:off x="1479450" y="1734400"/>
            <a:ext cx="1305000" cy="283200"/>
          </a:xfrm>
          <a:prstGeom prst="rect">
            <a:avLst/>
          </a:prstGeom>
          <a:noFill/>
          <a:ln>
            <a:noFill/>
          </a:ln>
        </p:spPr>
        <p:txBody>
          <a:bodyPr anchorCtr="0" anchor="t" bIns="91425" lIns="91425" rIns="91425" tIns="91425">
            <a:noAutofit/>
          </a:bodyPr>
          <a:lstStyle/>
          <a:p>
            <a:pPr lvl="0">
              <a:spcBef>
                <a:spcPts val="0"/>
              </a:spcBef>
              <a:buNone/>
            </a:pPr>
            <a:r>
              <a:rPr b="1" lang="en" sz="1800">
                <a:solidFill>
                  <a:schemeClr val="dk2"/>
                </a:solidFill>
              </a:rPr>
              <a:t>4% higher</a:t>
            </a:r>
          </a:p>
        </p:txBody>
      </p:sp>
      <p:sp>
        <p:nvSpPr>
          <p:cNvPr id="213" name="Shape 213"/>
          <p:cNvSpPr/>
          <p:nvPr/>
        </p:nvSpPr>
        <p:spPr>
          <a:xfrm>
            <a:off x="4564975" y="2354012"/>
            <a:ext cx="648899" cy="731399"/>
          </a:xfrm>
          <a:prstGeom prst="roundRect">
            <a:avLst>
              <a:gd fmla="val 16667" name="adj"/>
            </a:avLst>
          </a:prstGeom>
          <a:noFill/>
          <a:ln cap="flat" cmpd="sng" w="285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rot="-10799475">
            <a:off x="5139811" y="2587040"/>
            <a:ext cx="1965299" cy="265500"/>
          </a:xfrm>
          <a:prstGeom prst="rightArrow">
            <a:avLst>
              <a:gd fmla="val 19026" name="adj1"/>
              <a:gd fmla="val 50000" name="adj2"/>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364500" y="3163225"/>
            <a:ext cx="6561000" cy="9206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Why Study Traffic Demand Response</a:t>
            </a:r>
          </a:p>
        </p:txBody>
      </p:sp>
      <p:sp>
        <p:nvSpPr>
          <p:cNvPr id="67" name="Shape 67"/>
          <p:cNvSpPr txBox="1"/>
          <p:nvPr>
            <p:ph idx="1" type="body"/>
          </p:nvPr>
        </p:nvSpPr>
        <p:spPr>
          <a:xfrm>
            <a:off x="311700" y="1152475"/>
            <a:ext cx="3680999" cy="3416400"/>
          </a:xfrm>
          <a:prstGeom prst="rect">
            <a:avLst/>
          </a:prstGeom>
        </p:spPr>
        <p:txBody>
          <a:bodyPr anchorCtr="0" anchor="t" bIns="91425" lIns="91425" rIns="91425" tIns="91425">
            <a:noAutofit/>
          </a:bodyPr>
          <a:lstStyle/>
          <a:p>
            <a:pPr indent="-228600" lvl="0" marL="457200" rtl="0">
              <a:spcBef>
                <a:spcPts val="0"/>
              </a:spcBef>
            </a:pPr>
            <a:r>
              <a:rPr lang="en"/>
              <a:t>Network provisioning</a:t>
            </a:r>
          </a:p>
          <a:p>
            <a:pPr indent="-228600" lvl="0" marL="457200" rtl="0">
              <a:spcBef>
                <a:spcPts val="0"/>
              </a:spcBef>
            </a:pPr>
            <a:r>
              <a:rPr lang="en"/>
              <a:t>Investments in infrastructure</a:t>
            </a:r>
          </a:p>
        </p:txBody>
      </p:sp>
      <p:sp>
        <p:nvSpPr>
          <p:cNvPr id="68" name="Shape 6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69" name="Shape 69"/>
          <p:cNvPicPr preferRelativeResize="0"/>
          <p:nvPr/>
        </p:nvPicPr>
        <p:blipFill rotWithShape="1">
          <a:blip r:embed="rId3">
            <a:alphaModFix/>
          </a:blip>
          <a:srcRect b="5740" l="0" r="0" t="0"/>
          <a:stretch/>
        </p:blipFill>
        <p:spPr>
          <a:xfrm rot="-614206">
            <a:off x="3718694" y="1238925"/>
            <a:ext cx="4701359" cy="48483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Summary</a:t>
            </a:r>
          </a:p>
        </p:txBody>
      </p:sp>
      <p:sp>
        <p:nvSpPr>
          <p:cNvPr id="221" name="Shape 221"/>
          <p:cNvSpPr txBox="1"/>
          <p:nvPr>
            <p:ph idx="1" type="body"/>
          </p:nvPr>
        </p:nvSpPr>
        <p:spPr>
          <a:xfrm>
            <a:off x="311700" y="1152475"/>
            <a:ext cx="8520600" cy="3791700"/>
          </a:xfrm>
          <a:prstGeom prst="rect">
            <a:avLst/>
          </a:prstGeom>
          <a:ln>
            <a:noFill/>
          </a:ln>
        </p:spPr>
        <p:txBody>
          <a:bodyPr anchorCtr="0" anchor="t" bIns="91425" lIns="91425" rIns="91425" tIns="91425">
            <a:noAutofit/>
          </a:bodyPr>
          <a:lstStyle/>
          <a:p>
            <a:pPr indent="-228600" lvl="0" marL="457200" rtl="0">
              <a:spcBef>
                <a:spcPts val="0"/>
              </a:spcBef>
            </a:pPr>
            <a:r>
              <a:rPr lang="en"/>
              <a:t>RCT to compare subscriber demands between two groups of high service tier subscribers</a:t>
            </a:r>
          </a:p>
          <a:p>
            <a:pPr indent="-228600" lvl="0" marL="457200" rtl="0">
              <a:spcBef>
                <a:spcPts val="0"/>
              </a:spcBef>
            </a:pPr>
            <a:r>
              <a:rPr lang="en"/>
              <a:t>Users are </a:t>
            </a:r>
            <a:r>
              <a:rPr b="1" lang="en"/>
              <a:t>not exhausting</a:t>
            </a:r>
            <a:r>
              <a:rPr lang="en"/>
              <a:t> available capacity</a:t>
            </a:r>
          </a:p>
          <a:p>
            <a:pPr indent="-228600" lvl="0" marL="457200" rtl="0">
              <a:spcBef>
                <a:spcPts val="0"/>
              </a:spcBef>
            </a:pPr>
            <a:r>
              <a:rPr lang="en"/>
              <a:t>However, subscribers with </a:t>
            </a:r>
            <a:r>
              <a:rPr b="1" lang="en"/>
              <a:t>moderate</a:t>
            </a:r>
            <a:r>
              <a:rPr lang="en"/>
              <a:t> traffic demands </a:t>
            </a:r>
            <a:r>
              <a:rPr b="1" lang="en"/>
              <a:t>have a larger difference in demand</a:t>
            </a:r>
            <a:r>
              <a:rPr lang="en"/>
              <a:t> between treatment and control, compared to subscribers who were sending high traffic volumes</a:t>
            </a:r>
          </a:p>
          <a:p>
            <a:pPr indent="-228600" lvl="0" marL="457200" rtl="0">
              <a:spcBef>
                <a:spcPts val="0"/>
              </a:spcBef>
            </a:pPr>
            <a:r>
              <a:rPr lang="en"/>
              <a:t>Most significant differences were observed during </a:t>
            </a:r>
            <a:r>
              <a:rPr b="1" lang="en"/>
              <a:t>non-prime-time hours</a:t>
            </a:r>
          </a:p>
        </p:txBody>
      </p:sp>
      <p:sp>
        <p:nvSpPr>
          <p:cNvPr id="222" name="Shape 2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Questions</a:t>
            </a:r>
          </a:p>
        </p:txBody>
      </p:sp>
      <p:sp>
        <p:nvSpPr>
          <p:cNvPr id="228" name="Shape 22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Thanks!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a:t>https://github.com/PrincetonUniversity/comcast-analysis</a:t>
            </a:r>
          </a:p>
        </p:txBody>
      </p:sp>
      <p:sp>
        <p:nvSpPr>
          <p:cNvPr id="229" name="Shape 2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30" name="Shape 230"/>
          <p:cNvPicPr preferRelativeResize="0"/>
          <p:nvPr/>
        </p:nvPicPr>
        <p:blipFill>
          <a:blip r:embed="rId3">
            <a:alphaModFix/>
          </a:blip>
          <a:stretch>
            <a:fillRect/>
          </a:stretch>
        </p:blipFill>
        <p:spPr>
          <a:xfrm>
            <a:off x="4987475" y="675424"/>
            <a:ext cx="1341699" cy="3263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Backup Slides</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Peak-to-mean ratio</a:t>
            </a:r>
          </a:p>
          <a:p>
            <a:pPr indent="-228600" lvl="0" marL="457200" rtl="0">
              <a:spcBef>
                <a:spcPts val="0"/>
              </a:spcBef>
            </a:pPr>
            <a:r>
              <a:rPr lang="en"/>
              <a:t>Related work</a:t>
            </a:r>
          </a:p>
          <a:p>
            <a:pPr indent="-228600" lvl="0" marL="457200" rtl="0">
              <a:spcBef>
                <a:spcPts val="0"/>
              </a:spcBef>
            </a:pPr>
            <a:r>
              <a:rPr lang="en"/>
              <a:t>Eval metrics</a:t>
            </a:r>
          </a:p>
          <a:p>
            <a:pPr indent="-228600" lvl="0" marL="457200" rtl="0">
              <a:spcBef>
                <a:spcPts val="0"/>
              </a:spcBef>
            </a:pPr>
            <a:r>
              <a:rPr lang="en"/>
              <a:t>Change in daily peak demand</a:t>
            </a:r>
          </a:p>
          <a:p>
            <a:pPr indent="-228600" lvl="0" marL="457200">
              <a:spcBef>
                <a:spcPts val="0"/>
              </a:spcBef>
            </a:pPr>
            <a:r>
              <a:rPr lang="en"/>
              <a:t>Prime time ratio</a:t>
            </a:r>
          </a:p>
        </p:txBody>
      </p:sp>
      <p:sp>
        <p:nvSpPr>
          <p:cNvPr id="237" name="Shape 2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Evaluation Metrics</a:t>
            </a:r>
          </a:p>
        </p:txBody>
      </p:sp>
      <p:sp>
        <p:nvSpPr>
          <p:cNvPr id="243" name="Shape 2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44" name="Shape 24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Clr>
                <a:srgbClr val="D8D8D8"/>
              </a:buClr>
              <a:buSzPct val="100000"/>
            </a:pPr>
            <a:r>
              <a:rPr b="1" lang="en" sz="2000">
                <a:solidFill>
                  <a:srgbClr val="D8D8D8"/>
                </a:solidFill>
              </a:rPr>
              <a:t>Average traffic demand per subscriber</a:t>
            </a:r>
            <a:r>
              <a:rPr lang="en" sz="2000">
                <a:solidFill>
                  <a:srgbClr val="D8D8D8"/>
                </a:solidFill>
              </a:rPr>
              <a:t>: Bytes transferred in a measurement interval per subscriber</a:t>
            </a:r>
          </a:p>
          <a:p>
            <a:pPr indent="-355600" lvl="0" marL="457200" rtl="0">
              <a:spcBef>
                <a:spcPts val="0"/>
              </a:spcBef>
              <a:buClr>
                <a:srgbClr val="D8D8D8"/>
              </a:buClr>
              <a:buSzPct val="100000"/>
            </a:pPr>
            <a:r>
              <a:rPr b="1" lang="en" sz="2000">
                <a:solidFill>
                  <a:srgbClr val="D8D8D8"/>
                </a:solidFill>
              </a:rPr>
              <a:t>Peak traffic demand per subscriber</a:t>
            </a:r>
            <a:r>
              <a:rPr lang="en" sz="2000">
                <a:solidFill>
                  <a:srgbClr val="D8D8D8"/>
                </a:solidFill>
              </a:rPr>
              <a:t>: 95%-ile downlink traffic demand (per 15 minute interval) for a subscriber over the three month measurement period</a:t>
            </a:r>
          </a:p>
          <a:p>
            <a:pPr indent="-355600" lvl="0" marL="457200" rtl="0">
              <a:spcBef>
                <a:spcPts val="0"/>
              </a:spcBef>
              <a:buClr>
                <a:srgbClr val="D8D8D8"/>
              </a:buClr>
              <a:buSzPct val="100000"/>
            </a:pPr>
            <a:r>
              <a:rPr b="1" lang="en" sz="2000">
                <a:solidFill>
                  <a:srgbClr val="D8D8D8"/>
                </a:solidFill>
              </a:rPr>
              <a:t>Prime-time ratio</a:t>
            </a:r>
            <a:r>
              <a:rPr lang="en" sz="2000">
                <a:solidFill>
                  <a:srgbClr val="D8D8D8"/>
                </a:solidFill>
              </a:rPr>
              <a:t>: Average (hourly) traffic demand during prime-time hours to the average demand in non-prime-time hours</a:t>
            </a:r>
          </a:p>
          <a:p>
            <a:pPr indent="-355600" lvl="0" marL="457200" rtl="0">
              <a:spcBef>
                <a:spcPts val="0"/>
              </a:spcBef>
              <a:buSzPct val="100000"/>
            </a:pPr>
            <a:r>
              <a:rPr b="1" lang="en" sz="2000"/>
              <a:t>Peak-to-mean ratio</a:t>
            </a:r>
            <a:r>
              <a:rPr lang="en" sz="2000"/>
              <a:t>: Ratio of daily 95%-ile traffic demand to mean traffic demand per subscriber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Daily Peak-to-Mean Ratio per Subs.</a:t>
            </a:r>
          </a:p>
        </p:txBody>
      </p:sp>
      <p:sp>
        <p:nvSpPr>
          <p:cNvPr id="250" name="Shape 2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peakratio_cdf_mean-devices-1.png" id="251" name="Shape 251"/>
          <p:cNvPicPr preferRelativeResize="0"/>
          <p:nvPr/>
        </p:nvPicPr>
        <p:blipFill rotWithShape="1">
          <a:blip r:embed="rId3">
            <a:alphaModFix/>
          </a:blip>
          <a:srcRect b="0" l="0" r="0" t="3790"/>
          <a:stretch/>
        </p:blipFill>
        <p:spPr>
          <a:xfrm>
            <a:off x="304950" y="1262450"/>
            <a:ext cx="6271673" cy="3728424"/>
          </a:xfrm>
          <a:prstGeom prst="rect">
            <a:avLst/>
          </a:prstGeom>
          <a:noFill/>
          <a:ln>
            <a:noFill/>
          </a:ln>
        </p:spPr>
      </p:pic>
      <p:sp>
        <p:nvSpPr>
          <p:cNvPr id="252" name="Shape 252"/>
          <p:cNvSpPr txBox="1"/>
          <p:nvPr/>
        </p:nvSpPr>
        <p:spPr>
          <a:xfrm>
            <a:off x="4283850" y="2749175"/>
            <a:ext cx="4188599" cy="979200"/>
          </a:xfrm>
          <a:prstGeom prst="rect">
            <a:avLst/>
          </a:prstGeom>
          <a:solidFill>
            <a:srgbClr val="D8D8D8"/>
          </a:solidFill>
          <a:ln>
            <a:noFill/>
          </a:ln>
        </p:spPr>
        <p:txBody>
          <a:bodyPr anchorCtr="0" anchor="t" bIns="91425" lIns="91425" rIns="91425" tIns="91425">
            <a:noAutofit/>
          </a:bodyPr>
          <a:lstStyle/>
          <a:p>
            <a:pPr lvl="0" rtl="0">
              <a:spcBef>
                <a:spcPts val="0"/>
              </a:spcBef>
              <a:buNone/>
            </a:pPr>
            <a:r>
              <a:rPr lang="en" sz="1800">
                <a:latin typeface="Calibri"/>
                <a:ea typeface="Calibri"/>
                <a:cs typeface="Calibri"/>
                <a:sym typeface="Calibri"/>
              </a:rPr>
              <a:t>Subscribers in the treatment group have </a:t>
            </a:r>
            <a:r>
              <a:rPr b="1" lang="en" sz="1800">
                <a:latin typeface="Calibri"/>
                <a:ea typeface="Calibri"/>
                <a:cs typeface="Calibri"/>
                <a:sym typeface="Calibri"/>
              </a:rPr>
              <a:t>higher peak-to-mean ratio</a:t>
            </a:r>
            <a:r>
              <a:rPr lang="en" sz="1800">
                <a:latin typeface="Calibri"/>
                <a:ea typeface="Calibri"/>
                <a:cs typeface="Calibri"/>
                <a:sym typeface="Calibri"/>
              </a:rPr>
              <a:t>, however their absolute demand is still low</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Related Work</a:t>
            </a:r>
          </a:p>
        </p:txBody>
      </p:sp>
      <p:sp>
        <p:nvSpPr>
          <p:cNvPr id="258" name="Shape 25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Sandvine reports study overall Internet traffic demand and analyze most popular applications during peak periods</a:t>
            </a:r>
          </a:p>
          <a:p>
            <a:pPr indent="-228600" lvl="0" marL="457200" rtl="0">
              <a:spcBef>
                <a:spcPts val="0"/>
              </a:spcBef>
            </a:pPr>
            <a:r>
              <a:rPr lang="en"/>
              <a:t>Show that video accounts for 63% of overall traffic during peak evening hours</a:t>
            </a:r>
          </a:p>
          <a:p>
            <a:pPr indent="-381000" lvl="0" marL="457200" marR="0" rtl="0" algn="l">
              <a:lnSpc>
                <a:spcPct val="115000"/>
              </a:lnSpc>
              <a:spcBef>
                <a:spcPts val="0"/>
              </a:spcBef>
              <a:spcAft>
                <a:spcPts val="1600"/>
              </a:spcAft>
              <a:buClr>
                <a:schemeClr val="dk2"/>
              </a:buClr>
              <a:buSzPct val="100000"/>
              <a:buFont typeface="Arial"/>
            </a:pPr>
            <a:r>
              <a:rPr lang="en"/>
              <a:t>Our work characterizes home network traffic, and shows home users do not saturate their links</a:t>
            </a:r>
          </a:p>
        </p:txBody>
      </p:sp>
      <p:sp>
        <p:nvSpPr>
          <p:cNvPr id="259" name="Shape 25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Evaluation Metrics</a:t>
            </a:r>
          </a:p>
        </p:txBody>
      </p:sp>
      <p:sp>
        <p:nvSpPr>
          <p:cNvPr id="265" name="Shape 26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266" name="Shape 266"/>
          <p:cNvPicPr preferRelativeResize="0"/>
          <p:nvPr/>
        </p:nvPicPr>
        <p:blipFill rotWithShape="1">
          <a:blip r:embed="rId3">
            <a:alphaModFix/>
          </a:blip>
          <a:srcRect b="12141" l="0" r="0" t="0"/>
          <a:stretch/>
        </p:blipFill>
        <p:spPr>
          <a:xfrm>
            <a:off x="2030300" y="1694235"/>
            <a:ext cx="5572125" cy="1615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Backup: Change in Daily Peak Demand</a:t>
            </a:r>
          </a:p>
        </p:txBody>
      </p:sp>
      <p:sp>
        <p:nvSpPr>
          <p:cNvPr id="272" name="Shape 27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273" name="Shape 27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274" name="Shape 274"/>
          <p:cNvPicPr preferRelativeResize="0"/>
          <p:nvPr/>
        </p:nvPicPr>
        <p:blipFill>
          <a:blip r:embed="rId3">
            <a:alphaModFix/>
          </a:blip>
          <a:stretch>
            <a:fillRect/>
          </a:stretch>
        </p:blipFill>
        <p:spPr>
          <a:xfrm>
            <a:off x="311700" y="1152472"/>
            <a:ext cx="5529185" cy="34163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Backup: Prime-Time Ratio</a:t>
            </a:r>
          </a:p>
        </p:txBody>
      </p:sp>
      <p:sp>
        <p:nvSpPr>
          <p:cNvPr id="280" name="Shape 28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sp>
        <p:nvSpPr>
          <p:cNvPr id="281" name="Shape 28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82" name="Shape 282"/>
          <p:cNvPicPr preferRelativeResize="0"/>
          <p:nvPr/>
        </p:nvPicPr>
        <p:blipFill>
          <a:blip r:embed="rId3">
            <a:alphaModFix/>
          </a:blip>
          <a:stretch>
            <a:fillRect/>
          </a:stretch>
        </p:blipFill>
        <p:spPr>
          <a:xfrm>
            <a:off x="311700" y="1152475"/>
            <a:ext cx="4555191" cy="3416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Comparison of Prime-Time Ratio</a:t>
            </a:r>
          </a:p>
        </p:txBody>
      </p:sp>
      <p:sp>
        <p:nvSpPr>
          <p:cNvPr id="288" name="Shape 28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289" name="Shape 289"/>
          <p:cNvGraphicFramePr/>
          <p:nvPr/>
        </p:nvGraphicFramePr>
        <p:xfrm>
          <a:off x="633950" y="1654762"/>
          <a:ext cx="3000000" cy="3000000"/>
        </p:xfrm>
        <a:graphic>
          <a:graphicData uri="http://schemas.openxmlformats.org/drawingml/2006/table">
            <a:tbl>
              <a:tblPr>
                <a:noFill/>
                <a:tableStyleId>{C0922905-B45F-4F97-9FD3-364751338105}</a:tableStyleId>
              </a:tblPr>
              <a:tblGrid>
                <a:gridCol w="1006600"/>
                <a:gridCol w="1140650"/>
                <a:gridCol w="1429225"/>
                <a:gridCol w="1341600"/>
                <a:gridCol w="1223600"/>
              </a:tblGrid>
              <a:tr h="693850">
                <a:tc gridSpan="2">
                  <a:txBody>
                    <a:bodyPr>
                      <a:noAutofit/>
                    </a:bodyPr>
                    <a:lstStyle/>
                    <a:p>
                      <a:pPr lvl="0" rtl="0" algn="l">
                        <a:lnSpc>
                          <a:spcPct val="100000"/>
                        </a:lnSpc>
                        <a:spcBef>
                          <a:spcPts val="0"/>
                        </a:spcBef>
                        <a:buNone/>
                      </a:pPr>
                      <a:r>
                        <a:rPr lang="en"/>
                        <a:t>per subs.</a:t>
                      </a:r>
                    </a:p>
                    <a:p>
                      <a:pPr lvl="0" rtl="0" algn="l">
                        <a:lnSpc>
                          <a:spcPct val="100000"/>
                        </a:lnSpc>
                        <a:spcBef>
                          <a:spcPts val="0"/>
                        </a:spcBef>
                        <a:buNone/>
                      </a:pPr>
                      <a:r>
                        <a:rPr lang="en"/>
                        <a:t>(MB)</a:t>
                      </a:r>
                    </a:p>
                  </a:txBody>
                  <a:tcPr marT="91425" marB="91425" marR="91425" marL="91425"/>
                </a:tc>
                <a:tc hMerge="1"/>
                <a:tc>
                  <a:txBody>
                    <a:bodyPr>
                      <a:noAutofit/>
                    </a:bodyPr>
                    <a:lstStyle/>
                    <a:p>
                      <a:pPr lvl="0" rtl="0" algn="ctr">
                        <a:spcBef>
                          <a:spcPts val="0"/>
                        </a:spcBef>
                        <a:buNone/>
                      </a:pPr>
                      <a:r>
                        <a:rPr lang="en"/>
                        <a:t>Hourly traffic in PT</a:t>
                      </a:r>
                    </a:p>
                  </a:txBody>
                  <a:tcPr marT="91425" marB="91425" marR="91425" marL="91425"/>
                </a:tc>
                <a:tc>
                  <a:txBody>
                    <a:bodyPr>
                      <a:noAutofit/>
                    </a:bodyPr>
                    <a:lstStyle/>
                    <a:p>
                      <a:pPr lvl="0" rtl="0" algn="ctr">
                        <a:spcBef>
                          <a:spcPts val="0"/>
                        </a:spcBef>
                        <a:buNone/>
                      </a:pPr>
                      <a:r>
                        <a:rPr lang="en"/>
                        <a:t>Hourly traffic in Non-PT</a:t>
                      </a:r>
                    </a:p>
                  </a:txBody>
                  <a:tcPr marT="91425" marB="91425" marR="91425" marL="91425"/>
                </a:tc>
                <a:tc>
                  <a:txBody>
                    <a:bodyPr>
                      <a:noAutofit/>
                    </a:bodyPr>
                    <a:lstStyle/>
                    <a:p>
                      <a:pPr lvl="0" rtl="0" algn="ctr">
                        <a:spcBef>
                          <a:spcPts val="0"/>
                        </a:spcBef>
                        <a:buNone/>
                      </a:pPr>
                      <a:r>
                        <a:rPr lang="en"/>
                        <a:t>PT ratio</a:t>
                      </a:r>
                    </a:p>
                  </a:txBody>
                  <a:tcPr marT="91425" marB="91425" marR="91425" marL="91425"/>
                </a:tc>
              </a:tr>
              <a:tr h="388025">
                <a:tc rowSpan="2">
                  <a:txBody>
                    <a:bodyPr>
                      <a:noAutofit/>
                    </a:bodyPr>
                    <a:lstStyle/>
                    <a:p>
                      <a:pPr lvl="0" rtl="0" algn="ctr">
                        <a:lnSpc>
                          <a:spcPct val="100000"/>
                        </a:lnSpc>
                        <a:spcBef>
                          <a:spcPts val="0"/>
                        </a:spcBef>
                        <a:buNone/>
                      </a:pPr>
                      <a:br>
                        <a:rPr lang="en"/>
                      </a:br>
                      <a:r>
                        <a:rPr lang="en"/>
                        <a:t>Weekday</a:t>
                      </a:r>
                    </a:p>
                  </a:txBody>
                  <a:tcPr marT="91425" marB="91425" marR="91425" marL="91425"/>
                </a:tc>
                <a:tc>
                  <a:txBody>
                    <a:bodyPr>
                      <a:noAutofit/>
                    </a:bodyPr>
                    <a:lstStyle/>
                    <a:p>
                      <a:pPr lvl="0" rtl="0" algn="ctr">
                        <a:spcBef>
                          <a:spcPts val="0"/>
                        </a:spcBef>
                        <a:buNone/>
                      </a:pPr>
                      <a:r>
                        <a:rPr lang="en"/>
                        <a:t>treatment</a:t>
                      </a:r>
                    </a:p>
                  </a:txBody>
                  <a:tcPr marT="91425" marB="91425" marR="91425" marL="91425"/>
                </a:tc>
                <a:tc>
                  <a:txBody>
                    <a:bodyPr>
                      <a:noAutofit/>
                    </a:bodyPr>
                    <a:lstStyle/>
                    <a:p>
                      <a:pPr lvl="0" rtl="0" algn="ctr">
                        <a:spcBef>
                          <a:spcPts val="0"/>
                        </a:spcBef>
                        <a:buNone/>
                      </a:pPr>
                      <a:r>
                        <a:rPr lang="en"/>
                        <a:t>233.12</a:t>
                      </a:r>
                    </a:p>
                  </a:txBody>
                  <a:tcPr marT="91425" marB="91425" marR="91425" marL="91425"/>
                </a:tc>
                <a:tc>
                  <a:txBody>
                    <a:bodyPr>
                      <a:noAutofit/>
                    </a:bodyPr>
                    <a:lstStyle/>
                    <a:p>
                      <a:pPr lvl="0" rtl="0" algn="ctr">
                        <a:spcBef>
                          <a:spcPts val="0"/>
                        </a:spcBef>
                        <a:buNone/>
                      </a:pPr>
                      <a:r>
                        <a:rPr lang="en"/>
                        <a:t>124.18</a:t>
                      </a:r>
                    </a:p>
                  </a:txBody>
                  <a:tcPr marT="91425" marB="91425" marR="91425" marL="91425"/>
                </a:tc>
                <a:tc>
                  <a:txBody>
                    <a:bodyPr>
                      <a:noAutofit/>
                    </a:bodyPr>
                    <a:lstStyle/>
                    <a:p>
                      <a:pPr lvl="0" rtl="0" algn="ctr">
                        <a:spcBef>
                          <a:spcPts val="0"/>
                        </a:spcBef>
                        <a:buNone/>
                      </a:pPr>
                      <a:r>
                        <a:rPr lang="en"/>
                        <a:t>1.88</a:t>
                      </a:r>
                    </a:p>
                  </a:txBody>
                  <a:tcPr marT="91425" marB="91425" marR="91425" marL="91425"/>
                </a:tc>
              </a:tr>
              <a:tr h="388025">
                <a:tc vMerge="1"/>
                <a:tc>
                  <a:txBody>
                    <a:bodyPr>
                      <a:noAutofit/>
                    </a:bodyPr>
                    <a:lstStyle/>
                    <a:p>
                      <a:pPr lvl="0" rtl="0" algn="ctr">
                        <a:spcBef>
                          <a:spcPts val="0"/>
                        </a:spcBef>
                        <a:buNone/>
                      </a:pPr>
                      <a:r>
                        <a:rPr lang="en"/>
                        <a:t>control</a:t>
                      </a:r>
                    </a:p>
                  </a:txBody>
                  <a:tcPr marT="91425" marB="91425" marR="91425" marL="91425"/>
                </a:tc>
                <a:tc>
                  <a:txBody>
                    <a:bodyPr>
                      <a:noAutofit/>
                    </a:bodyPr>
                    <a:lstStyle/>
                    <a:p>
                      <a:pPr lvl="0" rtl="0" algn="ctr">
                        <a:spcBef>
                          <a:spcPts val="0"/>
                        </a:spcBef>
                        <a:buNone/>
                      </a:pPr>
                      <a:r>
                        <a:rPr lang="en"/>
                        <a:t>225.40</a:t>
                      </a:r>
                    </a:p>
                  </a:txBody>
                  <a:tcPr marT="91425" marB="91425" marR="91425" marL="91425"/>
                </a:tc>
                <a:tc>
                  <a:txBody>
                    <a:bodyPr>
                      <a:noAutofit/>
                    </a:bodyPr>
                    <a:lstStyle/>
                    <a:p>
                      <a:pPr lvl="0" rtl="0" algn="ctr">
                        <a:spcBef>
                          <a:spcPts val="0"/>
                        </a:spcBef>
                        <a:buNone/>
                      </a:pPr>
                      <a:r>
                        <a:rPr lang="en"/>
                        <a:t>104.30</a:t>
                      </a:r>
                    </a:p>
                  </a:txBody>
                  <a:tcPr marT="91425" marB="91425" marR="91425" marL="91425"/>
                </a:tc>
                <a:tc>
                  <a:txBody>
                    <a:bodyPr>
                      <a:noAutofit/>
                    </a:bodyPr>
                    <a:lstStyle/>
                    <a:p>
                      <a:pPr lvl="0" rtl="0" algn="ctr">
                        <a:spcBef>
                          <a:spcPts val="0"/>
                        </a:spcBef>
                        <a:buNone/>
                      </a:pPr>
                      <a:r>
                        <a:rPr lang="en"/>
                        <a:t>2.16</a:t>
                      </a:r>
                    </a:p>
                  </a:txBody>
                  <a:tcPr marT="91425" marB="91425" marR="91425" marL="91425"/>
                </a:tc>
              </a:tr>
              <a:tr h="388025">
                <a:tc rowSpan="2">
                  <a:txBody>
                    <a:bodyPr>
                      <a:noAutofit/>
                    </a:bodyPr>
                    <a:lstStyle/>
                    <a:p>
                      <a:pPr lvl="0" rtl="0" algn="ctr">
                        <a:spcBef>
                          <a:spcPts val="0"/>
                        </a:spcBef>
                        <a:buNone/>
                      </a:pPr>
                      <a:br>
                        <a:rPr lang="en"/>
                      </a:br>
                      <a:r>
                        <a:rPr lang="en"/>
                        <a:t>Weekend</a:t>
                      </a:r>
                    </a:p>
                  </a:txBody>
                  <a:tcPr marT="91425" marB="91425" marR="91425" marL="91425"/>
                </a:tc>
                <a:tc>
                  <a:txBody>
                    <a:bodyPr>
                      <a:noAutofit/>
                    </a:bodyPr>
                    <a:lstStyle/>
                    <a:p>
                      <a:pPr lvl="0" rtl="0" algn="ctr">
                        <a:spcBef>
                          <a:spcPts val="0"/>
                        </a:spcBef>
                        <a:buNone/>
                      </a:pPr>
                      <a:r>
                        <a:rPr lang="en"/>
                        <a:t>treatment</a:t>
                      </a:r>
                    </a:p>
                  </a:txBody>
                  <a:tcPr marT="91425" marB="91425" marR="91425" marL="91425"/>
                </a:tc>
                <a:tc>
                  <a:txBody>
                    <a:bodyPr>
                      <a:noAutofit/>
                    </a:bodyPr>
                    <a:lstStyle/>
                    <a:p>
                      <a:pPr lvl="0" rtl="0" algn="ctr">
                        <a:spcBef>
                          <a:spcPts val="0"/>
                        </a:spcBef>
                        <a:buNone/>
                      </a:pPr>
                      <a:r>
                        <a:rPr lang="en"/>
                        <a:t>246.93</a:t>
                      </a:r>
                    </a:p>
                  </a:txBody>
                  <a:tcPr marT="91425" marB="91425" marR="91425" marL="91425"/>
                </a:tc>
                <a:tc>
                  <a:txBody>
                    <a:bodyPr>
                      <a:noAutofit/>
                    </a:bodyPr>
                    <a:lstStyle/>
                    <a:p>
                      <a:pPr lvl="0" rtl="0" algn="ctr">
                        <a:spcBef>
                          <a:spcPts val="0"/>
                        </a:spcBef>
                        <a:buNone/>
                      </a:pPr>
                      <a:r>
                        <a:rPr lang="en"/>
                        <a:t>143.08</a:t>
                      </a:r>
                    </a:p>
                  </a:txBody>
                  <a:tcPr marT="91425" marB="91425" marR="91425" marL="91425"/>
                </a:tc>
                <a:tc>
                  <a:txBody>
                    <a:bodyPr>
                      <a:noAutofit/>
                    </a:bodyPr>
                    <a:lstStyle/>
                    <a:p>
                      <a:pPr lvl="0" rtl="0" algn="ctr">
                        <a:spcBef>
                          <a:spcPts val="0"/>
                        </a:spcBef>
                        <a:buNone/>
                      </a:pPr>
                      <a:r>
                        <a:rPr lang="en"/>
                        <a:t>1.73</a:t>
                      </a:r>
                    </a:p>
                  </a:txBody>
                  <a:tcPr marT="91425" marB="91425" marR="91425" marL="91425"/>
                </a:tc>
              </a:tr>
              <a:tr h="388025">
                <a:tc vMerge="1"/>
                <a:tc>
                  <a:txBody>
                    <a:bodyPr>
                      <a:noAutofit/>
                    </a:bodyPr>
                    <a:lstStyle/>
                    <a:p>
                      <a:pPr lvl="0" rtl="0" algn="ctr">
                        <a:spcBef>
                          <a:spcPts val="0"/>
                        </a:spcBef>
                        <a:buNone/>
                      </a:pPr>
                      <a:r>
                        <a:rPr lang="en"/>
                        <a:t>control</a:t>
                      </a:r>
                    </a:p>
                  </a:txBody>
                  <a:tcPr marT="91425" marB="91425" marR="91425" marL="91425"/>
                </a:tc>
                <a:tc>
                  <a:txBody>
                    <a:bodyPr>
                      <a:noAutofit/>
                    </a:bodyPr>
                    <a:lstStyle/>
                    <a:p>
                      <a:pPr lvl="0" rtl="0" algn="ctr">
                        <a:spcBef>
                          <a:spcPts val="0"/>
                        </a:spcBef>
                        <a:buNone/>
                      </a:pPr>
                      <a:r>
                        <a:rPr lang="en"/>
                        <a:t>238.15</a:t>
                      </a:r>
                    </a:p>
                  </a:txBody>
                  <a:tcPr marT="91425" marB="91425" marR="91425" marL="91425"/>
                </a:tc>
                <a:tc>
                  <a:txBody>
                    <a:bodyPr>
                      <a:noAutofit/>
                    </a:bodyPr>
                    <a:lstStyle/>
                    <a:p>
                      <a:pPr lvl="0" rtl="0" algn="ctr">
                        <a:spcBef>
                          <a:spcPts val="0"/>
                        </a:spcBef>
                        <a:buNone/>
                      </a:pPr>
                      <a:r>
                        <a:rPr lang="en"/>
                        <a:t>133.16</a:t>
                      </a:r>
                    </a:p>
                  </a:txBody>
                  <a:tcPr marT="91425" marB="91425" marR="91425" marL="91425"/>
                </a:tc>
                <a:tc>
                  <a:txBody>
                    <a:bodyPr>
                      <a:noAutofit/>
                    </a:bodyPr>
                    <a:lstStyle/>
                    <a:p>
                      <a:pPr lvl="0" rtl="0" algn="ctr">
                        <a:spcBef>
                          <a:spcPts val="0"/>
                        </a:spcBef>
                        <a:buNone/>
                      </a:pPr>
                      <a:r>
                        <a:rPr lang="en"/>
                        <a:t>1.79</a:t>
                      </a: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Why Study Traffic Demand Response</a:t>
            </a:r>
          </a:p>
        </p:txBody>
      </p:sp>
      <p:sp>
        <p:nvSpPr>
          <p:cNvPr id="75" name="Shape 7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2"/>
              </a:buClr>
              <a:buSzPct val="100000"/>
              <a:buFont typeface="Arial"/>
            </a:pPr>
            <a:r>
              <a:rPr lang="en"/>
              <a:t>FCC has redefined the download broadband benchmark to 25 Mbps from 4 Mbps</a:t>
            </a:r>
          </a:p>
          <a:p>
            <a:pPr indent="-228600" lvl="0" marL="457200" marR="0" rtl="0" algn="l">
              <a:lnSpc>
                <a:spcPct val="115000"/>
              </a:lnSpc>
              <a:spcBef>
                <a:spcPts val="0"/>
              </a:spcBef>
              <a:spcAft>
                <a:spcPts val="1600"/>
              </a:spcAft>
            </a:pPr>
            <a:r>
              <a:rPr lang="en"/>
              <a:t>A survey of American households shows that the largest deterrent to broadband deployment is that consumers do not </a:t>
            </a:r>
            <a:r>
              <a:rPr b="1" lang="en"/>
              <a:t>want</a:t>
            </a:r>
            <a:r>
              <a:rPr lang="en"/>
              <a:t> the faster speeds [</a:t>
            </a:r>
            <a:r>
              <a:rPr lang="en" u="sng">
                <a:solidFill>
                  <a:schemeClr val="hlink"/>
                </a:solidFill>
                <a:hlinkClick r:id="rId3"/>
              </a:rPr>
              <a:t>NCTA report</a:t>
            </a:r>
            <a:r>
              <a:rPr lang="en"/>
              <a:t>]</a:t>
            </a:r>
          </a:p>
          <a:p>
            <a:pPr indent="-228600" lvl="0" marL="457200" rtl="0">
              <a:spcBef>
                <a:spcPts val="0"/>
              </a:spcBef>
            </a:pPr>
            <a:r>
              <a:rPr lang="en"/>
              <a:t>Are considering benchmarks based on traffic demand</a:t>
            </a:r>
          </a:p>
        </p:txBody>
      </p:sp>
      <p:sp>
        <p:nvSpPr>
          <p:cNvPr id="76" name="Shape 7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Previous Studies</a:t>
            </a:r>
          </a:p>
        </p:txBody>
      </p:sp>
      <p:sp>
        <p:nvSpPr>
          <p:cNvPr id="82" name="Shape 82"/>
          <p:cNvSpPr txBox="1"/>
          <p:nvPr>
            <p:ph idx="1" type="body"/>
          </p:nvPr>
        </p:nvSpPr>
        <p:spPr>
          <a:xfrm>
            <a:off x="311700" y="1152475"/>
            <a:ext cx="8520599" cy="665700"/>
          </a:xfrm>
          <a:prstGeom prst="rect">
            <a:avLst/>
          </a:prstGeom>
        </p:spPr>
        <p:txBody>
          <a:bodyPr anchorCtr="0" anchor="t" bIns="91425" lIns="91425" rIns="91425" tIns="91425">
            <a:noAutofit/>
          </a:bodyPr>
          <a:lstStyle/>
          <a:p>
            <a:pPr indent="-228600" lvl="0" marL="457200" rtl="0">
              <a:spcBef>
                <a:spcPts val="0"/>
              </a:spcBef>
            </a:pPr>
            <a:r>
              <a:rPr lang="en"/>
              <a:t>Bischof et al. show that demand increases with capacity</a:t>
            </a:r>
          </a:p>
        </p:txBody>
      </p:sp>
      <p:sp>
        <p:nvSpPr>
          <p:cNvPr id="83" name="Shape 8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84" name="Shape 84"/>
          <p:cNvPicPr preferRelativeResize="0"/>
          <p:nvPr/>
        </p:nvPicPr>
        <p:blipFill>
          <a:blip r:embed="rId3">
            <a:alphaModFix/>
          </a:blip>
          <a:stretch>
            <a:fillRect/>
          </a:stretch>
        </p:blipFill>
        <p:spPr>
          <a:xfrm>
            <a:off x="652875" y="1818075"/>
            <a:ext cx="4890550" cy="3053924"/>
          </a:xfrm>
          <a:prstGeom prst="rect">
            <a:avLst/>
          </a:prstGeom>
          <a:noFill/>
          <a:ln>
            <a:noFill/>
          </a:ln>
        </p:spPr>
      </p:pic>
      <p:sp>
        <p:nvSpPr>
          <p:cNvPr id="85" name="Shape 85"/>
          <p:cNvSpPr txBox="1"/>
          <p:nvPr/>
        </p:nvSpPr>
        <p:spPr>
          <a:xfrm>
            <a:off x="5721700" y="2727125"/>
            <a:ext cx="3074699" cy="704099"/>
          </a:xfrm>
          <a:prstGeom prst="rect">
            <a:avLst/>
          </a:prstGeom>
          <a:solidFill>
            <a:srgbClr val="D8D8D8"/>
          </a:solidFill>
          <a:ln>
            <a:noFill/>
          </a:ln>
        </p:spPr>
        <p:txBody>
          <a:bodyPr anchorCtr="0" anchor="t" bIns="91425" lIns="91425" rIns="91425" tIns="91425">
            <a:noAutofit/>
          </a:bodyPr>
          <a:lstStyle/>
          <a:p>
            <a:pPr lvl="0">
              <a:spcBef>
                <a:spcPts val="0"/>
              </a:spcBef>
              <a:buNone/>
            </a:pPr>
            <a:r>
              <a:rPr lang="en" sz="1800">
                <a:latin typeface="Calibri"/>
                <a:ea typeface="Calibri"/>
                <a:cs typeface="Calibri"/>
                <a:sym typeface="Calibri"/>
              </a:rPr>
              <a:t>“</a:t>
            </a:r>
            <a:r>
              <a:rPr lang="en" sz="1800">
                <a:latin typeface="Calibri"/>
                <a:ea typeface="Calibri"/>
                <a:cs typeface="Calibri"/>
                <a:sym typeface="Calibri"/>
              </a:rPr>
              <a:t>usage is </a:t>
            </a:r>
            <a:r>
              <a:rPr b="1" lang="en" sz="1800">
                <a:latin typeface="Calibri"/>
                <a:ea typeface="Calibri"/>
                <a:cs typeface="Calibri"/>
                <a:sym typeface="Calibri"/>
              </a:rPr>
              <a:t>strongly correlated </a:t>
            </a:r>
            <a:r>
              <a:rPr lang="en" sz="1800">
                <a:latin typeface="Calibri"/>
                <a:ea typeface="Calibri"/>
                <a:cs typeface="Calibri"/>
                <a:sym typeface="Calibri"/>
              </a:rPr>
              <a:t>with the group’s link capacity”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Limitations of Previous Studies</a:t>
            </a:r>
          </a:p>
        </p:txBody>
      </p:sp>
      <p:sp>
        <p:nvSpPr>
          <p:cNvPr id="91" name="Shape 9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Consumers who upgrade service are already unsatisfied</a:t>
            </a:r>
          </a:p>
          <a:p>
            <a:pPr indent="-228600" lvl="0" marL="457200" rtl="0">
              <a:spcBef>
                <a:spcPts val="0"/>
              </a:spcBef>
            </a:pPr>
            <a:r>
              <a:rPr lang="en"/>
              <a:t>Consumers know they are upgrading, introducing a cognitive bias</a:t>
            </a:r>
          </a:p>
          <a:p>
            <a:pPr indent="-228600" lvl="0" marL="457200" rtl="0">
              <a:spcBef>
                <a:spcPts val="0"/>
              </a:spcBef>
            </a:pPr>
            <a:r>
              <a:rPr lang="en"/>
              <a:t>Data collection is biased towards peak usage hours</a:t>
            </a:r>
          </a:p>
          <a:p>
            <a:pPr indent="-228600" lvl="0" marL="457200" rtl="0">
              <a:spcBef>
                <a:spcPts val="0"/>
              </a:spcBef>
            </a:pPr>
            <a:r>
              <a:rPr lang="en"/>
              <a:t>Only consider price and link performance as factors, but there might be hidden factors such as region, ISP, or demographics that are not considered</a:t>
            </a:r>
          </a:p>
        </p:txBody>
      </p:sp>
      <p:sp>
        <p:nvSpPr>
          <p:cNvPr id="92" name="Shape 9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Traffic Demand Response to Service-Plan Upgrades</a:t>
            </a:r>
          </a:p>
        </p:txBody>
      </p:sp>
      <p:sp>
        <p:nvSpPr>
          <p:cNvPr id="98" name="Shape 98"/>
          <p:cNvSpPr txBox="1"/>
          <p:nvPr>
            <p:ph idx="1" type="body"/>
          </p:nvPr>
        </p:nvSpPr>
        <p:spPr>
          <a:xfrm>
            <a:off x="311700" y="1675500"/>
            <a:ext cx="8520599" cy="2893500"/>
          </a:xfrm>
          <a:prstGeom prst="rect">
            <a:avLst/>
          </a:prstGeom>
        </p:spPr>
        <p:txBody>
          <a:bodyPr anchorCtr="0" anchor="t" bIns="91425" lIns="91425" rIns="91425" tIns="91425">
            <a:noAutofit/>
          </a:bodyPr>
          <a:lstStyle/>
          <a:p>
            <a:pPr indent="-228600" lvl="0" marL="457200" rtl="0">
              <a:spcBef>
                <a:spcPts val="0"/>
              </a:spcBef>
            </a:pPr>
            <a:r>
              <a:rPr lang="en"/>
              <a:t>How do users adapt their demands when an ISP offers faster speed tiers when they are already satisfied?</a:t>
            </a:r>
          </a:p>
          <a:p>
            <a:pPr indent="-228600" lvl="1" marL="914400" rtl="0">
              <a:spcBef>
                <a:spcPts val="0"/>
              </a:spcBef>
            </a:pPr>
            <a:r>
              <a:rPr lang="en"/>
              <a:t>Comcast upgraded a group of users from the same city from 105 Mbps to 250 Mbps without their knowledge</a:t>
            </a:r>
          </a:p>
          <a:p>
            <a:pPr indent="-228600" lvl="0" marL="457200" rtl="0">
              <a:spcBef>
                <a:spcPts val="0"/>
              </a:spcBef>
            </a:pPr>
            <a:r>
              <a:rPr lang="en"/>
              <a:t>Highlights</a:t>
            </a:r>
          </a:p>
          <a:p>
            <a:pPr indent="-228600" lvl="1" marL="914400" rtl="0">
              <a:spcBef>
                <a:spcPts val="0"/>
              </a:spcBef>
            </a:pPr>
            <a:r>
              <a:rPr lang="en"/>
              <a:t>Moderate subscribers exhibit a large difference in traffic demands</a:t>
            </a:r>
          </a:p>
          <a:p>
            <a:pPr indent="-228600" lvl="1" marL="914400" rtl="0">
              <a:spcBef>
                <a:spcPts val="0"/>
              </a:spcBef>
            </a:pPr>
            <a:r>
              <a:rPr lang="en"/>
              <a:t>Significant difference during non-prime-time hours</a:t>
            </a:r>
          </a:p>
        </p:txBody>
      </p:sp>
      <p:sp>
        <p:nvSpPr>
          <p:cNvPr id="99" name="Shape 9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Method: Randomized Controlled Trial</a:t>
            </a:r>
          </a:p>
        </p:txBody>
      </p:sp>
      <p:sp>
        <p:nvSpPr>
          <p:cNvPr id="105" name="Shape 10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Eliminate biases and study the relationship between traffic demand and capacity for control and treatment groups</a:t>
            </a:r>
          </a:p>
          <a:p>
            <a:pPr indent="-228600" lvl="1" marL="914400" rtl="0">
              <a:spcBef>
                <a:spcPts val="0"/>
              </a:spcBef>
            </a:pPr>
            <a:r>
              <a:rPr lang="en"/>
              <a:t>Control group and randomly selected treatment group</a:t>
            </a:r>
          </a:p>
          <a:p>
            <a:pPr indent="-228600" lvl="1" marL="914400" rtl="0">
              <a:spcBef>
                <a:spcPts val="0"/>
              </a:spcBef>
            </a:pPr>
            <a:r>
              <a:rPr lang="en"/>
              <a:t>Same city, price, ISP, and a high service tier</a:t>
            </a:r>
          </a:p>
          <a:p>
            <a:pPr indent="-228600" lvl="1" marL="914400" rtl="0">
              <a:spcBef>
                <a:spcPts val="0"/>
              </a:spcBef>
            </a:pPr>
            <a:r>
              <a:rPr lang="en"/>
              <a:t>Factor (intervention): unannounced service upgrade</a:t>
            </a:r>
          </a:p>
          <a:p>
            <a:pPr indent="-228600" lvl="1" marL="914400" rtl="0">
              <a:spcBef>
                <a:spcPts val="0"/>
              </a:spcBef>
            </a:pPr>
            <a:r>
              <a:rPr lang="en"/>
              <a:t>Compare aggregate traffic demand of treatment and control groups during the same time period</a:t>
            </a:r>
          </a:p>
        </p:txBody>
      </p:sp>
      <p:sp>
        <p:nvSpPr>
          <p:cNvPr id="106" name="Shape 10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Data Characterization</a:t>
            </a:r>
          </a:p>
        </p:txBody>
      </p:sp>
      <p:sp>
        <p:nvSpPr>
          <p:cNvPr id="112" name="Shape 11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Comcast subscribers in SLC, Utah with 105 Mbps plan</a:t>
            </a:r>
          </a:p>
          <a:p>
            <a:pPr indent="-228600" lvl="0" marL="457200" rtl="0">
              <a:spcBef>
                <a:spcPts val="0"/>
              </a:spcBef>
            </a:pPr>
            <a:r>
              <a:rPr lang="en"/>
              <a:t>Network usage byte counters every 15 mins for 3 months</a:t>
            </a:r>
          </a:p>
          <a:p>
            <a:pPr indent="-228600" lvl="0" marL="457200" rtl="0">
              <a:spcBef>
                <a:spcPts val="0"/>
              </a:spcBef>
            </a:pPr>
            <a:r>
              <a:rPr lang="en"/>
              <a:t>10% of 20k subscribers selected randomly were upgraded to a 250Mbps service tier, but they were not informed</a:t>
            </a:r>
          </a:p>
          <a:p>
            <a:pPr indent="-228600" lvl="0" marL="457200" rtl="0">
              <a:spcBef>
                <a:spcPts val="0"/>
              </a:spcBef>
            </a:pPr>
            <a:r>
              <a:rPr lang="en"/>
              <a:t>Lost data: households with response rate lower than 80%</a:t>
            </a:r>
          </a:p>
          <a:p>
            <a:pPr indent="-228600" lvl="0" marL="457200" rtl="0">
              <a:spcBef>
                <a:spcPts val="0"/>
              </a:spcBef>
            </a:pPr>
            <a:r>
              <a:rPr lang="en"/>
              <a:t>Finalized dataset</a:t>
            </a:r>
          </a:p>
          <a:p>
            <a:pPr indent="-228600" lvl="1" marL="914400" rtl="0">
              <a:spcBef>
                <a:spcPts val="0"/>
              </a:spcBef>
            </a:pPr>
            <a:r>
              <a:rPr lang="en"/>
              <a:t>Control: 4845 subscribers</a:t>
            </a:r>
          </a:p>
          <a:p>
            <a:pPr indent="-228600" lvl="1" marL="914400">
              <a:spcBef>
                <a:spcPts val="0"/>
              </a:spcBef>
            </a:pPr>
            <a:r>
              <a:rPr lang="en"/>
              <a:t>Treatment: 1519 subscribers</a:t>
            </a:r>
          </a:p>
        </p:txBody>
      </p:sp>
      <p:sp>
        <p:nvSpPr>
          <p:cNvPr id="113" name="Shape 1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Limitations of the Data and Method</a:t>
            </a:r>
          </a:p>
        </p:txBody>
      </p:sp>
      <p:sp>
        <p:nvSpPr>
          <p:cNvPr id="119" name="Shape 11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We are not concerned with applications responsible for traffic. We do not have flow records, source or destinations; only uplink and downlink byte counters</a:t>
            </a:r>
          </a:p>
          <a:p>
            <a:pPr indent="-228600" lvl="0" marL="457200" rtl="0">
              <a:spcBef>
                <a:spcPts val="0"/>
              </a:spcBef>
            </a:pPr>
            <a:r>
              <a:rPr lang="en"/>
              <a:t>Granularity is 15 min so we can not interpret link utilization</a:t>
            </a:r>
          </a:p>
          <a:p>
            <a:pPr indent="-228600" lvl="0" marL="457200">
              <a:spcBef>
                <a:spcPts val="0"/>
              </a:spcBef>
            </a:pPr>
            <a:r>
              <a:rPr lang="en"/>
              <a:t>Comparison over the same time period</a:t>
            </a:r>
          </a:p>
        </p:txBody>
      </p:sp>
      <p:sp>
        <p:nvSpPr>
          <p:cNvPr id="120" name="Shape 1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Princeto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