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2.xml" ContentType="application/vnd.openxmlformats-officedocument.presentationml.tags+xml"/>
  <Override PartName="/ppt/notesSlides/notesSlide16.xml" ContentType="application/vnd.openxmlformats-officedocument.presentationml.notesSlide+xml"/>
  <Override PartName="/ppt/tags/tag13.xml" ContentType="application/vnd.openxmlformats-officedocument.presentationml.tags+xml"/>
  <Override PartName="/ppt/notesSlides/notesSlide17.xml" ContentType="application/vnd.openxmlformats-officedocument.presentationml.notesSlide+xml"/>
  <Override PartName="/ppt/tags/tag14.xml" ContentType="application/vnd.openxmlformats-officedocument.presentationml.tags+xml"/>
  <Override PartName="/ppt/notesSlides/notesSlide18.xml" ContentType="application/vnd.openxmlformats-officedocument.presentationml.notesSlide+xml"/>
  <Override PartName="/ppt/tags/tag15.xml" ContentType="application/vnd.openxmlformats-officedocument.presentationml.tags+xml"/>
  <Override PartName="/ppt/notesSlides/notesSlide19.xml" ContentType="application/vnd.openxmlformats-officedocument.presentationml.notesSlide+xml"/>
  <Override PartName="/ppt/tags/tag16.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85" r:id="rId1"/>
  </p:sldMasterIdLst>
  <p:notesMasterIdLst>
    <p:notesMasterId r:id="rId26"/>
  </p:notesMasterIdLst>
  <p:sldIdLst>
    <p:sldId id="256" r:id="rId2"/>
    <p:sldId id="257" r:id="rId3"/>
    <p:sldId id="260" r:id="rId4"/>
    <p:sldId id="259" r:id="rId5"/>
    <p:sldId id="258" r:id="rId6"/>
    <p:sldId id="284" r:id="rId7"/>
    <p:sldId id="262" r:id="rId8"/>
    <p:sldId id="263" r:id="rId9"/>
    <p:sldId id="264" r:id="rId10"/>
    <p:sldId id="282" r:id="rId11"/>
    <p:sldId id="280" r:id="rId12"/>
    <p:sldId id="266" r:id="rId13"/>
    <p:sldId id="267" r:id="rId14"/>
    <p:sldId id="268" r:id="rId15"/>
    <p:sldId id="285" r:id="rId16"/>
    <p:sldId id="286" r:id="rId17"/>
    <p:sldId id="270" r:id="rId18"/>
    <p:sldId id="271" r:id="rId19"/>
    <p:sldId id="272" r:id="rId20"/>
    <p:sldId id="273" r:id="rId21"/>
    <p:sldId id="287" r:id="rId22"/>
    <p:sldId id="275" r:id="rId23"/>
    <p:sldId id="288" r:id="rId24"/>
    <p:sldId id="27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B9CF38B-10ED-4B98-B39F-1452251E798E}">
          <p14:sldIdLst>
            <p14:sldId id="256"/>
          </p14:sldIdLst>
        </p14:section>
        <p14:section name="Intro" id="{E30CE212-CC52-499A-B388-EC77EFD61FA5}">
          <p14:sldIdLst>
            <p14:sldId id="257"/>
            <p14:sldId id="260"/>
            <p14:sldId id="259"/>
            <p14:sldId id="258"/>
            <p14:sldId id="284"/>
          </p14:sldIdLst>
        </p14:section>
        <p14:section name="Availability" id="{15CA36F4-8E26-4C7E-9CA3-6BABA991C571}">
          <p14:sldIdLst>
            <p14:sldId id="262"/>
            <p14:sldId id="263"/>
            <p14:sldId id="264"/>
            <p14:sldId id="282"/>
            <p14:sldId id="280"/>
          </p14:sldIdLst>
        </p14:section>
        <p14:section name="Infrastructure" id="{B7D48101-FE1F-46DD-8483-6B3C54EC14BB}">
          <p14:sldIdLst>
            <p14:sldId id="266"/>
            <p14:sldId id="267"/>
            <p14:sldId id="268"/>
            <p14:sldId id="285"/>
            <p14:sldId id="286"/>
          </p14:sldIdLst>
        </p14:section>
        <p14:section name="Usage Characteristics" id="{43EDFA61-93F2-4113-AAB9-8E051956BCBC}">
          <p14:sldIdLst>
            <p14:sldId id="270"/>
            <p14:sldId id="271"/>
            <p14:sldId id="272"/>
            <p14:sldId id="273"/>
            <p14:sldId id="287"/>
          </p14:sldIdLst>
        </p14:section>
        <p14:section name="Conclusion" id="{B32C13DA-A4D1-4E51-BDA5-5B2AC6DA7E73}">
          <p14:sldIdLst>
            <p14:sldId id="275"/>
            <p14:sldId id="288"/>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FC8"/>
    <a:srgbClr val="FF0000"/>
    <a:srgbClr val="0000FF"/>
    <a:srgbClr val="D7E0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37" autoAdjust="0"/>
    <p:restoredTop sz="81567" autoAdjust="0"/>
  </p:normalViewPr>
  <p:slideViewPr>
    <p:cSldViewPr snapToGrid="0">
      <p:cViewPr varScale="1">
        <p:scale>
          <a:sx n="75" d="100"/>
          <a:sy n="75" d="100"/>
        </p:scale>
        <p:origin x="120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04FF6E-2EF3-479B-AF51-BC542F8D9E1C}" type="datetimeFigureOut">
              <a:rPr lang="en-US" smtClean="0"/>
              <a:t>11/1/2013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90DD33-5020-4C7B-B396-567243682C71}" type="slidenum">
              <a:rPr lang="en-US" smtClean="0"/>
              <a:t>‹#›</a:t>
            </a:fld>
            <a:endParaRPr lang="en-US"/>
          </a:p>
        </p:txBody>
      </p:sp>
    </p:spTree>
    <p:extLst>
      <p:ext uri="{BB962C8B-B14F-4D97-AF65-F5344CB8AC3E}">
        <p14:creationId xmlns:p14="http://schemas.microsoft.com/office/powerpoint/2010/main" val="1639279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 presents a unique view of</a:t>
            </a:r>
            <a:r>
              <a:rPr lang="en-US" baseline="0" dirty="0" smtClean="0"/>
              <a:t> Internet connectivity and usage in home networks from the perspective of a gateway.</a:t>
            </a:r>
            <a:endParaRPr lang="en-US" dirty="0"/>
          </a:p>
        </p:txBody>
      </p:sp>
      <p:sp>
        <p:nvSpPr>
          <p:cNvPr id="4" name="Slide Number Placeholder 3"/>
          <p:cNvSpPr>
            <a:spLocks noGrp="1"/>
          </p:cNvSpPr>
          <p:nvPr>
            <p:ph type="sldNum" sz="quarter" idx="10"/>
          </p:nvPr>
        </p:nvSpPr>
        <p:spPr/>
        <p:txBody>
          <a:bodyPr/>
          <a:lstStyle/>
          <a:p>
            <a:fld id="{2290DD33-5020-4C7B-B396-567243682C71}" type="slidenum">
              <a:rPr lang="en-US" smtClean="0"/>
              <a:t>1</a:t>
            </a:fld>
            <a:endParaRPr lang="en-US"/>
          </a:p>
        </p:txBody>
      </p:sp>
    </p:spTree>
    <p:extLst>
      <p:ext uri="{BB962C8B-B14F-4D97-AF65-F5344CB8AC3E}">
        <p14:creationId xmlns:p14="http://schemas.microsoft.com/office/powerpoint/2010/main" val="3983090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Implications: Users switch off their routers – never really thought about this – we tend to assume the router is one of those always on </a:t>
            </a:r>
            <a:r>
              <a:rPr lang="en-US" baseline="0" dirty="0" err="1" smtClean="0"/>
              <a:t>kinda</a:t>
            </a:r>
            <a:r>
              <a:rPr lang="en-US" baseline="0" dirty="0" smtClean="0"/>
              <a:t> devices, like phones. But that’s not really true.</a:t>
            </a:r>
            <a:endParaRPr lang="en-US" dirty="0"/>
          </a:p>
        </p:txBody>
      </p:sp>
      <p:sp>
        <p:nvSpPr>
          <p:cNvPr id="4" name="Slide Number Placeholder 3"/>
          <p:cNvSpPr>
            <a:spLocks noGrp="1"/>
          </p:cNvSpPr>
          <p:nvPr>
            <p:ph type="sldNum" sz="quarter" idx="10"/>
          </p:nvPr>
        </p:nvSpPr>
        <p:spPr/>
        <p:txBody>
          <a:bodyPr/>
          <a:lstStyle/>
          <a:p>
            <a:fld id="{2290DD33-5020-4C7B-B396-567243682C71}" type="slidenum">
              <a:rPr lang="en-US" smtClean="0"/>
              <a:t>10</a:t>
            </a:fld>
            <a:endParaRPr lang="en-US"/>
          </a:p>
        </p:txBody>
      </p:sp>
    </p:spTree>
    <p:extLst>
      <p:ext uri="{BB962C8B-B14F-4D97-AF65-F5344CB8AC3E}">
        <p14:creationId xmlns:p14="http://schemas.microsoft.com/office/powerpoint/2010/main" val="1534743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#wired</a:t>
            </a:r>
            <a:r>
              <a:rPr lang="en-US" baseline="0" dirty="0" smtClean="0"/>
              <a:t> in paper</a:t>
            </a:r>
          </a:p>
          <a:p>
            <a:r>
              <a:rPr lang="en-US" baseline="0" dirty="0" smtClean="0"/>
              <a:t>Now what about the connectivity inside the home network.</a:t>
            </a:r>
            <a:endParaRPr lang="en-US" dirty="0" smtClean="0"/>
          </a:p>
          <a:p>
            <a:r>
              <a:rPr lang="en-US" dirty="0" smtClean="0"/>
              <a:t>Next</a:t>
            </a:r>
            <a:r>
              <a:rPr lang="en-US" baseline="0" dirty="0" smtClean="0"/>
              <a:t> we’ll look at some of the technologies inside the HN infrastructure, in particular the wireless connectivity. Other results on wired connectivity and devices in the home are in the paper.</a:t>
            </a:r>
            <a:endParaRPr lang="en-US" dirty="0"/>
          </a:p>
        </p:txBody>
      </p:sp>
      <p:sp>
        <p:nvSpPr>
          <p:cNvPr id="4" name="Slide Number Placeholder 3"/>
          <p:cNvSpPr>
            <a:spLocks noGrp="1"/>
          </p:cNvSpPr>
          <p:nvPr>
            <p:ph type="sldNum" sz="quarter" idx="10"/>
          </p:nvPr>
        </p:nvSpPr>
        <p:spPr/>
        <p:txBody>
          <a:bodyPr/>
          <a:lstStyle/>
          <a:p>
            <a:fld id="{2290DD33-5020-4C7B-B396-567243682C71}" type="slidenum">
              <a:rPr lang="en-US" smtClean="0"/>
              <a:t>11</a:t>
            </a:fld>
            <a:endParaRPr lang="en-US"/>
          </a:p>
        </p:txBody>
      </p:sp>
    </p:spTree>
    <p:extLst>
      <p:ext uri="{BB962C8B-B14F-4D97-AF65-F5344CB8AC3E}">
        <p14:creationId xmlns:p14="http://schemas.microsoft.com/office/powerpoint/2010/main" val="3463601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3000" dirty="0" smtClean="0"/>
              <a:t>Why</a:t>
            </a:r>
            <a:r>
              <a:rPr lang="en-US" sz="3000" baseline="0" dirty="0" smtClean="0"/>
              <a:t> is the study of infrastructure important. One reason is </a:t>
            </a:r>
            <a:endParaRPr lang="en-US" sz="3000" dirty="0" smtClean="0"/>
          </a:p>
          <a:p>
            <a:pPr marL="514350" marR="0" lvl="1" indent="-514350" algn="l" defTabSz="914400" rtl="0" eaLnBrk="1" fontAlgn="auto" latinLnBrk="0" hangingPunct="1">
              <a:lnSpc>
                <a:spcPct val="100000"/>
              </a:lnSpc>
              <a:spcBef>
                <a:spcPts val="0"/>
              </a:spcBef>
              <a:spcAft>
                <a:spcPts val="0"/>
              </a:spcAft>
              <a:buClrTx/>
              <a:buSzTx/>
              <a:buFontTx/>
              <a:buAutoNum type="arabicPeriod"/>
              <a:tabLst/>
              <a:defRPr/>
            </a:pPr>
            <a:r>
              <a:rPr lang="en-US" sz="3000" dirty="0" smtClean="0"/>
              <a:t>To study connectivity patterns</a:t>
            </a:r>
            <a:endParaRPr lang="en-US" sz="1200" baseline="0" dirty="0" smtClean="0"/>
          </a:p>
          <a:p>
            <a:pPr marL="514350" marR="0" lvl="1" indent="-514350" algn="l" defTabSz="914400" rtl="0" eaLnBrk="1" fontAlgn="auto" latinLnBrk="0" hangingPunct="1">
              <a:lnSpc>
                <a:spcPct val="100000"/>
              </a:lnSpc>
              <a:spcBef>
                <a:spcPts val="0"/>
              </a:spcBef>
              <a:spcAft>
                <a:spcPts val="0"/>
              </a:spcAft>
              <a:buClrTx/>
              <a:buSzTx/>
              <a:buFontTx/>
              <a:buAutoNum type="arabicPeriod"/>
              <a:tabLst/>
              <a:defRPr/>
            </a:pPr>
            <a:r>
              <a:rPr lang="en-US" sz="1200" baseline="0" dirty="0" smtClean="0"/>
              <a:t>Users know their </a:t>
            </a:r>
            <a:r>
              <a:rPr lang="en-US" sz="1200" baseline="0" dirty="0" err="1" smtClean="0"/>
              <a:t>wifi</a:t>
            </a:r>
            <a:r>
              <a:rPr lang="en-US" sz="1200" baseline="0" dirty="0" smtClean="0"/>
              <a:t> is bad due to neighborhood interference, and regulators and ISPs can use the same approach of measuring from the gateway we’ve used to perform a concentrated study of the wireless spectrum in a region and request more spectrum in countries which have only 2.4 GHz open.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study the infrastructure by regularly recording the number of devices connected to the router to expose connectivity patterns if any, and we monitor other access points seen from the gateway to get a hint about the neighborhood interference on the same channel as the router.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//(Furthermore cognitive radios develop schemes to sense and switch channels [Xeng2009] – this study can provide insight into channel occupancy)</a:t>
            </a:r>
            <a:endParaRPr lang="en-US" sz="3000" baseline="0" dirty="0" smtClean="0"/>
          </a:p>
        </p:txBody>
      </p:sp>
      <p:sp>
        <p:nvSpPr>
          <p:cNvPr id="4" name="Slide Number Placeholder 3"/>
          <p:cNvSpPr>
            <a:spLocks noGrp="1"/>
          </p:cNvSpPr>
          <p:nvPr>
            <p:ph type="sldNum" sz="quarter" idx="10"/>
          </p:nvPr>
        </p:nvSpPr>
        <p:spPr/>
        <p:txBody>
          <a:bodyPr/>
          <a:lstStyle/>
          <a:p>
            <a:fld id="{2290DD33-5020-4C7B-B396-567243682C71}" type="slidenum">
              <a:rPr lang="en-US" smtClean="0"/>
              <a:t>12</a:t>
            </a:fld>
            <a:endParaRPr lang="en-US"/>
          </a:p>
        </p:txBody>
      </p:sp>
    </p:spTree>
    <p:extLst>
      <p:ext uri="{BB962C8B-B14F-4D97-AF65-F5344CB8AC3E}">
        <p14:creationId xmlns:p14="http://schemas.microsoft.com/office/powerpoint/2010/main" val="1425362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Looking</a:t>
            </a:r>
            <a:r>
              <a:rPr lang="en-US" baseline="0" dirty="0" smtClean="0"/>
              <a:t> at</a:t>
            </a:r>
            <a:r>
              <a:rPr lang="en-US" dirty="0" smtClean="0"/>
              <a:t> connectivity of devices over the day</a:t>
            </a:r>
            <a:endParaRPr lang="en-US" baseline="0" dirty="0" smtClean="0"/>
          </a:p>
          <a:p>
            <a:pPr marL="171450" indent="-171450">
              <a:buFontTx/>
              <a:buChar char="-"/>
            </a:pPr>
            <a:r>
              <a:rPr lang="en-US" baseline="0" dirty="0" smtClean="0"/>
              <a:t>For weekends the number of devices seemed more consistent throughout the day</a:t>
            </a:r>
          </a:p>
          <a:p>
            <a:pPr marL="171450" indent="-171450">
              <a:buFontTx/>
              <a:buChar char="-"/>
            </a:pPr>
            <a:r>
              <a:rPr lang="en-US" baseline="0" dirty="0" smtClean="0"/>
              <a:t>For weekdays though, number of devices decreased during the afternoon and went back up again after the evening, presumably because the user is at work during the afternoon phase.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#useful</a:t>
            </a:r>
            <a:r>
              <a:rPr lang="en-US" baseline="0" dirty="0" smtClean="0"/>
              <a:t> for</a:t>
            </a:r>
          </a:p>
          <a:p>
            <a:pPr marL="0" indent="0">
              <a:buFontTx/>
              <a:buNone/>
            </a:pPr>
            <a:r>
              <a:rPr lang="en-US" baseline="0" dirty="0" smtClean="0"/>
              <a:t>ISPs can accumulate this data and use it to engineer the network to be more efficient, for example allocating network resources dynamically to give users at home more</a:t>
            </a:r>
          </a:p>
          <a:p>
            <a:pPr marL="0" indent="0">
              <a:buFontTx/>
              <a:buNone/>
            </a:pPr>
            <a:r>
              <a:rPr lang="en-US" baseline="0" dirty="0" smtClean="0"/>
              <a:t>#So we know the kind of pattern we see, what about the number of devices across homes</a:t>
            </a:r>
            <a:endParaRPr lang="en-US" dirty="0"/>
          </a:p>
        </p:txBody>
      </p:sp>
      <p:sp>
        <p:nvSpPr>
          <p:cNvPr id="4" name="Slide Number Placeholder 3"/>
          <p:cNvSpPr>
            <a:spLocks noGrp="1"/>
          </p:cNvSpPr>
          <p:nvPr>
            <p:ph type="sldNum" sz="quarter" idx="10"/>
          </p:nvPr>
        </p:nvSpPr>
        <p:spPr/>
        <p:txBody>
          <a:bodyPr/>
          <a:lstStyle/>
          <a:p>
            <a:fld id="{2290DD33-5020-4C7B-B396-567243682C71}" type="slidenum">
              <a:rPr lang="en-US" smtClean="0"/>
              <a:t>13</a:t>
            </a:fld>
            <a:endParaRPr lang="en-US"/>
          </a:p>
        </p:txBody>
      </p:sp>
    </p:spTree>
    <p:extLst>
      <p:ext uri="{BB962C8B-B14F-4D97-AF65-F5344CB8AC3E}">
        <p14:creationId xmlns:p14="http://schemas.microsoft.com/office/powerpoint/2010/main" val="2422425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look at the 2.4 GHz spectrum, in particular 1. the devices connected on the 2.4 GHz interface, and 2. the neighborhood APs on the same channel as the home gateway on 2.4 GHz.</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#By default this is channel 11 but a user may change this as needed.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see that on an average the router sees 5 connected devices in the home network on 2.4 GHz. In some homes, this number may be as big as 10 devices.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also see that on an average the router sees 20 other access points on the same channel as itself. In some cases, the number of neighborhood APs seen is more than 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Interestingly, this distribution of neighborhood access points seen is actually bimodal – so a small set of homes sees around 3 devices on </a:t>
            </a:r>
            <a:r>
              <a:rPr lang="en-US" baseline="0" dirty="0" err="1" smtClean="0"/>
              <a:t>avg</a:t>
            </a:r>
            <a:r>
              <a:rPr lang="en-US" baseline="0" dirty="0" smtClean="0"/>
              <a:t>, whereas others see 20!</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a:t>
            </a:r>
            <a:r>
              <a:rPr lang="en-US" baseline="0" dirty="0" smtClean="0"/>
              <a:t>  2.4 GHz is crowded for HN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Implications: this may be a cause of bad </a:t>
            </a:r>
            <a:r>
              <a:rPr lang="en-US" baseline="0" dirty="0" err="1" smtClean="0"/>
              <a:t>wifi</a:t>
            </a:r>
            <a:r>
              <a:rPr lang="en-US" baseline="0" dirty="0" smtClean="0"/>
              <a:t> at times.</a:t>
            </a:r>
          </a:p>
        </p:txBody>
      </p:sp>
      <p:sp>
        <p:nvSpPr>
          <p:cNvPr id="4" name="Slide Number Placeholder 3"/>
          <p:cNvSpPr>
            <a:spLocks noGrp="1"/>
          </p:cNvSpPr>
          <p:nvPr>
            <p:ph type="sldNum" sz="quarter" idx="10"/>
          </p:nvPr>
        </p:nvSpPr>
        <p:spPr/>
        <p:txBody>
          <a:bodyPr/>
          <a:lstStyle/>
          <a:p>
            <a:fld id="{2290DD33-5020-4C7B-B396-567243682C71}" type="slidenum">
              <a:rPr lang="en-US" smtClean="0"/>
              <a:t>14</a:t>
            </a:fld>
            <a:endParaRPr lang="en-US"/>
          </a:p>
        </p:txBody>
      </p:sp>
    </p:spTree>
    <p:extLst>
      <p:ext uri="{BB962C8B-B14F-4D97-AF65-F5344CB8AC3E}">
        <p14:creationId xmlns:p14="http://schemas.microsoft.com/office/powerpoint/2010/main" val="1629868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Connectivity pattern is diurnal on weekdays **google will kill for this info</a:t>
            </a:r>
          </a:p>
          <a:p>
            <a:r>
              <a:rPr lang="en-US" baseline="0" dirty="0" smtClean="0"/>
              <a:t>should I add 2.4 GHz is crowded here? ** yes we can confirm some previous results and numbers, but aim was to show an approach to do these measurements. In fact regulators can deploy </a:t>
            </a:r>
            <a:r>
              <a:rPr lang="en-US" baseline="0" dirty="0" err="1" smtClean="0"/>
              <a:t>bismark</a:t>
            </a:r>
            <a:r>
              <a:rPr lang="en-US" baseline="0" dirty="0" smtClean="0"/>
              <a:t> in a concentrated area to measure the neighborhood, and possibly use the same approach we did to show that the wireless spectrum is too crowded and that there is a need to open the 5 GHz band.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290DD33-5020-4C7B-B396-567243682C71}" type="slidenum">
              <a:rPr lang="en-US" smtClean="0"/>
              <a:t>15</a:t>
            </a:fld>
            <a:endParaRPr lang="en-US"/>
          </a:p>
        </p:txBody>
      </p:sp>
    </p:spTree>
    <p:extLst>
      <p:ext uri="{BB962C8B-B14F-4D97-AF65-F5344CB8AC3E}">
        <p14:creationId xmlns:p14="http://schemas.microsoft.com/office/powerpoint/2010/main" val="2994713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presented</a:t>
            </a:r>
            <a:r>
              <a:rPr lang="en-US" baseline="0" dirty="0" smtClean="0"/>
              <a:t> an approach to measure crowding in the home network which can be used by others in more concentrated studies.</a:t>
            </a:r>
          </a:p>
          <a:p>
            <a:r>
              <a:rPr lang="en-US" dirty="0" smtClean="0"/>
              <a:t>We’ve seen how to measure outside connectivity, how to measure connectivity in the inside, </a:t>
            </a:r>
          </a:p>
          <a:p>
            <a:r>
              <a:rPr lang="en-US" dirty="0" smtClean="0"/>
              <a:t>#But</a:t>
            </a:r>
            <a:r>
              <a:rPr lang="en-US" baseline="0" dirty="0" smtClean="0"/>
              <a:t> just being connected does not mean network is being used by the user. To find how the user uses the HN we need to delve deeper into traffic.</a:t>
            </a:r>
            <a:endParaRPr lang="en-US" dirty="0" smtClean="0"/>
          </a:p>
          <a:p>
            <a:r>
              <a:rPr lang="en-US" baseline="0" dirty="0" smtClean="0"/>
              <a:t>In this final section of the talk, I’ll look at network traffic and patterns we observe, and I’ll show how much a user actually utilizes the link.</a:t>
            </a:r>
            <a:endParaRPr lang="en-US" dirty="0" smtClean="0"/>
          </a:p>
        </p:txBody>
      </p:sp>
      <p:sp>
        <p:nvSpPr>
          <p:cNvPr id="4" name="Slide Number Placeholder 3"/>
          <p:cNvSpPr>
            <a:spLocks noGrp="1"/>
          </p:cNvSpPr>
          <p:nvPr>
            <p:ph type="sldNum" sz="quarter" idx="10"/>
          </p:nvPr>
        </p:nvSpPr>
        <p:spPr/>
        <p:txBody>
          <a:bodyPr/>
          <a:lstStyle/>
          <a:p>
            <a:fld id="{2290DD33-5020-4C7B-B396-567243682C71}" type="slidenum">
              <a:rPr lang="en-US" smtClean="0"/>
              <a:t>16</a:t>
            </a:fld>
            <a:endParaRPr lang="en-US"/>
          </a:p>
        </p:txBody>
      </p:sp>
    </p:spTree>
    <p:extLst>
      <p:ext uri="{BB962C8B-B14F-4D97-AF65-F5344CB8AC3E}">
        <p14:creationId xmlns:p14="http://schemas.microsoft.com/office/powerpoint/2010/main" val="3275639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Why do we want to measure usage characteristics.</a:t>
            </a:r>
            <a:r>
              <a:rPr lang="en-US" baseline="0" dirty="0" smtClean="0"/>
              <a:t>  For one,</a:t>
            </a:r>
            <a:endParaRPr lang="en-US" dirty="0" smtClean="0"/>
          </a:p>
          <a:p>
            <a:pPr marL="228600" indent="-228600">
              <a:buAutoNum type="arabicPeriod"/>
            </a:pPr>
            <a:r>
              <a:rPr lang="en-US" dirty="0" smtClean="0"/>
              <a:t>Important for users to know if their</a:t>
            </a:r>
            <a:r>
              <a:rPr lang="en-US" baseline="0" dirty="0" smtClean="0"/>
              <a:t> bandwidth is sufficient for their usage, or if they are underutilizing the link.</a:t>
            </a:r>
          </a:p>
          <a:p>
            <a:pPr marL="228600" indent="-228600">
              <a:buAutoNum type="arabicPeriod"/>
            </a:pPr>
            <a:r>
              <a:rPr lang="en-US" baseline="0" dirty="0" smtClean="0"/>
              <a:t>ISPs may be interested in seeing usage patterns – </a:t>
            </a:r>
            <a:r>
              <a:rPr lang="en-US" baseline="0" dirty="0" err="1" smtClean="0"/>
              <a:t>esp</a:t>
            </a:r>
            <a:r>
              <a:rPr lang="en-US" baseline="0" dirty="0" smtClean="0"/>
              <a:t> if usage patterns can give us a hint about the device being used.</a:t>
            </a:r>
          </a:p>
          <a:p>
            <a:pPr marL="0" indent="0">
              <a:buNone/>
            </a:pPr>
            <a:r>
              <a:rPr lang="en-US" baseline="0" dirty="0" smtClean="0"/>
              <a:t>To measure the actual traffic usage and characteristics, w</a:t>
            </a:r>
            <a:r>
              <a:rPr lang="en-US" sz="1200" b="0" i="0" kern="1200" dirty="0" smtClean="0">
                <a:solidFill>
                  <a:schemeClr val="tx1"/>
                </a:solidFill>
                <a:effectLst/>
                <a:latin typeface="+mn-lt"/>
                <a:ea typeface="+mn-ea"/>
                <a:cs typeface="+mn-cs"/>
              </a:rPr>
              <a:t>e get consent to collect various kinds of passive usage data (e.g., flow and DNS statistics)</a:t>
            </a:r>
          </a:p>
          <a:p>
            <a:pPr marL="0" indent="0">
              <a:buNone/>
            </a:pPr>
            <a:r>
              <a:rPr lang="en-US" sz="1200" b="0" i="0" kern="1200" dirty="0" smtClean="0">
                <a:solidFill>
                  <a:schemeClr val="tx1"/>
                </a:solidFill>
                <a:effectLst/>
                <a:latin typeface="+mn-lt"/>
                <a:ea typeface="+mn-ea"/>
                <a:cs typeface="+mn-cs"/>
              </a:rPr>
              <a:t>#based</a:t>
            </a:r>
            <a:r>
              <a:rPr lang="en-US" sz="1200" b="0" i="0" kern="1200" baseline="0" dirty="0" smtClean="0">
                <a:solidFill>
                  <a:schemeClr val="tx1"/>
                </a:solidFill>
                <a:effectLst/>
                <a:latin typeface="+mn-lt"/>
                <a:ea typeface="+mn-ea"/>
                <a:cs typeface="+mn-cs"/>
              </a:rPr>
              <a:t> on 25 homes which had enough data in the time periods we considered</a:t>
            </a:r>
            <a:r>
              <a:rPr lang="en-US" dirty="0" smtClean="0"/>
              <a:t/>
            </a:r>
            <a:br>
              <a:rPr lang="en-US" dirty="0" smtClean="0"/>
            </a:br>
            <a:r>
              <a:rPr lang="en-US" sz="1200" dirty="0" smtClean="0"/>
              <a:t>Packet statistics to estimate total traffic utilization of access link, flow statistics to see usage by device,</a:t>
            </a:r>
          </a:p>
          <a:p>
            <a:pPr marL="0" indent="0">
              <a:buNone/>
            </a:pPr>
            <a:r>
              <a:rPr lang="en-US" sz="1200" dirty="0" smtClean="0"/>
              <a:t>We explain the information collected</a:t>
            </a:r>
            <a:r>
              <a:rPr lang="en-US" sz="1200" baseline="0" dirty="0" smtClean="0"/>
              <a:t> by </a:t>
            </a:r>
            <a:r>
              <a:rPr lang="en-US" sz="1200" baseline="0" dirty="0" err="1" smtClean="0"/>
              <a:t>bismark</a:t>
            </a:r>
            <a:r>
              <a:rPr lang="en-US" sz="1200" baseline="0" dirty="0" smtClean="0"/>
              <a:t>-passive in more detail in the paper.</a:t>
            </a:r>
            <a:endParaRPr lang="en-US" dirty="0"/>
          </a:p>
        </p:txBody>
      </p:sp>
      <p:sp>
        <p:nvSpPr>
          <p:cNvPr id="4" name="Slide Number Placeholder 3"/>
          <p:cNvSpPr>
            <a:spLocks noGrp="1"/>
          </p:cNvSpPr>
          <p:nvPr>
            <p:ph type="sldNum" sz="quarter" idx="10"/>
          </p:nvPr>
        </p:nvSpPr>
        <p:spPr/>
        <p:txBody>
          <a:bodyPr/>
          <a:lstStyle/>
          <a:p>
            <a:fld id="{2290DD33-5020-4C7B-B396-567243682C71}" type="slidenum">
              <a:rPr lang="en-US" smtClean="0"/>
              <a:t>17</a:t>
            </a:fld>
            <a:endParaRPr lang="en-US"/>
          </a:p>
        </p:txBody>
      </p:sp>
    </p:spTree>
    <p:extLst>
      <p:ext uri="{BB962C8B-B14F-4D97-AF65-F5344CB8AC3E}">
        <p14:creationId xmlns:p14="http://schemas.microsoft.com/office/powerpoint/2010/main" val="3462975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first,</a:t>
            </a:r>
            <a:r>
              <a:rPr lang="en-US" baseline="0" dirty="0" smtClean="0"/>
              <a:t> we compare the actual traffic in a home network to the estimated capacity of the access link. Using bandwidth measurement tools, we estimated the capacity of the network, for this example in one case it was 100 Mbps. Next looking at precise packet timings and packet lengths, we estimated the traffic utilization of the link in terms of bytes transferred per second. In this toy example I show that the actual traffic usage peaked to only about 20 Mbps, in bursts occasionally. In such cases we see a huge gap between the utilization of the link and the available link capacity.</a:t>
            </a:r>
          </a:p>
          <a:p>
            <a:endParaRPr lang="en-US" dirty="0" smtClean="0"/>
          </a:p>
          <a:p>
            <a:r>
              <a:rPr lang="en-US" dirty="0" smtClean="0"/>
              <a:t>In fact, out</a:t>
            </a:r>
            <a:r>
              <a:rPr lang="en-US" baseline="0" dirty="0" smtClean="0"/>
              <a:t> of the 25 homes with </a:t>
            </a:r>
            <a:r>
              <a:rPr lang="en-US" baseline="0" dirty="0" err="1" smtClean="0"/>
              <a:t>bismark</a:t>
            </a:r>
            <a:r>
              <a:rPr lang="en-US" baseline="0" dirty="0" smtClean="0"/>
              <a:t>-passive installed that we analyzed for this work, 13 used less than half the available capacity in downlink. And only 2 houses actually saturated their uplink, the rest used less than 50% of the capacity in uplink.</a:t>
            </a:r>
            <a:endParaRPr lang="en-US" dirty="0"/>
          </a:p>
        </p:txBody>
      </p:sp>
      <p:sp>
        <p:nvSpPr>
          <p:cNvPr id="4" name="Slide Number Placeholder 3"/>
          <p:cNvSpPr>
            <a:spLocks noGrp="1"/>
          </p:cNvSpPr>
          <p:nvPr>
            <p:ph type="sldNum" sz="quarter" idx="10"/>
          </p:nvPr>
        </p:nvSpPr>
        <p:spPr/>
        <p:txBody>
          <a:bodyPr/>
          <a:lstStyle/>
          <a:p>
            <a:fld id="{2290DD33-5020-4C7B-B396-567243682C71}" type="slidenum">
              <a:rPr lang="en-US" smtClean="0"/>
              <a:t>18</a:t>
            </a:fld>
            <a:endParaRPr lang="en-US"/>
          </a:p>
        </p:txBody>
      </p:sp>
    </p:spTree>
    <p:extLst>
      <p:ext uri="{BB962C8B-B14F-4D97-AF65-F5344CB8AC3E}">
        <p14:creationId xmlns:p14="http://schemas.microsoft.com/office/powerpoint/2010/main" val="15131905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We</a:t>
            </a:r>
            <a:r>
              <a:rPr lang="en-US" b="1" baseline="0" dirty="0" smtClean="0"/>
              <a:t> observed over our dataset that</a:t>
            </a:r>
            <a:endParaRPr lang="en-US" b="1" dirty="0" smtClean="0"/>
          </a:p>
          <a:p>
            <a:r>
              <a:rPr lang="en-US" dirty="0" smtClean="0"/>
              <a:t>#After</a:t>
            </a:r>
            <a:r>
              <a:rPr lang="en-US" baseline="0" dirty="0" smtClean="0"/>
              <a:t> the overall traffic utilization, we analyzed traffic usage by home device. </a:t>
            </a:r>
          </a:p>
          <a:p>
            <a:r>
              <a:rPr lang="en-US" baseline="0" dirty="0" smtClean="0"/>
              <a:t>What we found was that home networks tend to have a “most used device” which contributes to most of the traffic. In our analysis, the most used device in homes accounted for an average of 60% of the total data passing through the access point. The second most used device contributed 20% of the traffic on an average, and this was followed by a long tail depending on the number of devices .</a:t>
            </a:r>
          </a:p>
          <a:p>
            <a:r>
              <a:rPr lang="en-US" baseline="0" dirty="0" smtClean="0"/>
              <a:t>Thus we can say that most traffic in home networks is due to a single usage hungry device.</a:t>
            </a:r>
            <a:endParaRPr lang="en-US" dirty="0"/>
          </a:p>
        </p:txBody>
      </p:sp>
      <p:sp>
        <p:nvSpPr>
          <p:cNvPr id="4" name="Slide Number Placeholder 3"/>
          <p:cNvSpPr>
            <a:spLocks noGrp="1"/>
          </p:cNvSpPr>
          <p:nvPr>
            <p:ph type="sldNum" sz="quarter" idx="10"/>
          </p:nvPr>
        </p:nvSpPr>
        <p:spPr/>
        <p:txBody>
          <a:bodyPr/>
          <a:lstStyle/>
          <a:p>
            <a:fld id="{2290DD33-5020-4C7B-B396-567243682C71}" type="slidenum">
              <a:rPr lang="en-US" smtClean="0"/>
              <a:t>19</a:t>
            </a:fld>
            <a:endParaRPr lang="en-US"/>
          </a:p>
        </p:txBody>
      </p:sp>
    </p:spTree>
    <p:extLst>
      <p:ext uri="{BB962C8B-B14F-4D97-AF65-F5344CB8AC3E}">
        <p14:creationId xmlns:p14="http://schemas.microsoft.com/office/powerpoint/2010/main" val="84073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know what's happening inside the home network.</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Contrary to what you might think, nobody has this visibility today. </a:t>
            </a:r>
          </a:p>
          <a:p>
            <a:r>
              <a:rPr lang="en-US" sz="1200" b="0" i="0" kern="1200" dirty="0" smtClean="0">
                <a:solidFill>
                  <a:schemeClr val="tx1"/>
                </a:solidFill>
                <a:effectLst/>
                <a:latin typeface="+mn-lt"/>
                <a:ea typeface="+mn-ea"/>
                <a:cs typeface="+mn-cs"/>
              </a:rPr>
              <a:t>For example, Google can only see from apps, ISPs can only see on the other side of the NAT, etc.</a:t>
            </a:r>
            <a:endParaRPr lang="en-US" dirty="0" smtClean="0"/>
          </a:p>
        </p:txBody>
      </p:sp>
      <p:sp>
        <p:nvSpPr>
          <p:cNvPr id="4" name="Slide Number Placeholder 3"/>
          <p:cNvSpPr>
            <a:spLocks noGrp="1"/>
          </p:cNvSpPr>
          <p:nvPr>
            <p:ph type="sldNum" sz="quarter" idx="10"/>
          </p:nvPr>
        </p:nvSpPr>
        <p:spPr/>
        <p:txBody>
          <a:bodyPr/>
          <a:lstStyle/>
          <a:p>
            <a:fld id="{2290DD33-5020-4C7B-B396-567243682C71}" type="slidenum">
              <a:rPr lang="en-US" smtClean="0"/>
              <a:t>2</a:t>
            </a:fld>
            <a:endParaRPr lang="en-US"/>
          </a:p>
        </p:txBody>
      </p:sp>
    </p:spTree>
    <p:extLst>
      <p:ext uri="{BB962C8B-B14F-4D97-AF65-F5344CB8AC3E}">
        <p14:creationId xmlns:p14="http://schemas.microsoft.com/office/powerpoint/2010/main" val="37840125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a:t>
            </a:r>
            <a:r>
              <a:rPr lang="en-US" baseline="0" dirty="0" smtClean="0"/>
              <a:t> until now, we’ve counted traffic usage in terms of amount of traffic generated from a particular source. We can also analyze traffic to a particular domain based on the domain responses we can look at. Thus another criteria which we can use to analyze traffic usage is the number of connections to a particular domain.</a:t>
            </a:r>
          </a:p>
          <a:p>
            <a:endParaRPr lang="en-US" baseline="0" dirty="0" smtClean="0"/>
          </a:p>
          <a:p>
            <a:r>
              <a:rPr lang="en-US" baseline="0" dirty="0" smtClean="0"/>
              <a:t>In this graph, we plot the fraction of traffic by volume to the most popular domain, versus the fraction of traffic by number of connections to the same domain. We see that traffic by volume accounts for 38% whereas there were only 14% of the total connections to that same domain. Similarly, traffic to the 2</a:t>
            </a:r>
            <a:r>
              <a:rPr lang="en-US" baseline="30000" dirty="0" smtClean="0"/>
              <a:t>nd</a:t>
            </a:r>
            <a:r>
              <a:rPr lang="en-US" baseline="0" dirty="0" smtClean="0"/>
              <a:t> most popular domain accounts for 1% of the volume but only 7% connections. This implies that popular domains serve streaming content over long-running TCP connections. </a:t>
            </a:r>
          </a:p>
          <a:p>
            <a:endParaRPr lang="en-US" baseline="0" dirty="0" smtClean="0"/>
          </a:p>
          <a:p>
            <a:r>
              <a:rPr lang="en-US" baseline="0" dirty="0" smtClean="0"/>
              <a:t>Note that we use a default whitelist to look at domain responses only from the top 200 </a:t>
            </a:r>
            <a:r>
              <a:rPr lang="en-US" baseline="0" dirty="0" err="1" smtClean="0"/>
              <a:t>alexa</a:t>
            </a:r>
            <a:r>
              <a:rPr lang="en-US" baseline="0" dirty="0" smtClean="0"/>
              <a:t> popular websites. This whitelist is user customizable. Any domain not on the whitelist is anonymized.</a:t>
            </a:r>
          </a:p>
          <a:p>
            <a:endParaRPr lang="en-US" baseline="0" dirty="0" smtClean="0"/>
          </a:p>
          <a:p>
            <a:r>
              <a:rPr lang="en-US" baseline="0" dirty="0" smtClean="0"/>
              <a:t>** top domains in yesterday’s talk</a:t>
            </a:r>
          </a:p>
        </p:txBody>
      </p:sp>
      <p:sp>
        <p:nvSpPr>
          <p:cNvPr id="4" name="Slide Number Placeholder 3"/>
          <p:cNvSpPr>
            <a:spLocks noGrp="1"/>
          </p:cNvSpPr>
          <p:nvPr>
            <p:ph type="sldNum" sz="quarter" idx="10"/>
          </p:nvPr>
        </p:nvSpPr>
        <p:spPr/>
        <p:txBody>
          <a:bodyPr/>
          <a:lstStyle/>
          <a:p>
            <a:fld id="{2290DD33-5020-4C7B-B396-567243682C71}" type="slidenum">
              <a:rPr lang="en-US" smtClean="0"/>
              <a:t>20</a:t>
            </a:fld>
            <a:endParaRPr lang="en-US"/>
          </a:p>
        </p:txBody>
      </p:sp>
    </p:spTree>
    <p:extLst>
      <p:ext uri="{BB962C8B-B14F-4D97-AF65-F5344CB8AC3E}">
        <p14:creationId xmlns:p14="http://schemas.microsoft.com/office/powerpoint/2010/main" val="19539509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Connectivity pattern is diurnal on weekdays **google will kill for this info</a:t>
            </a:r>
          </a:p>
          <a:p>
            <a:r>
              <a:rPr lang="en-US" baseline="0" dirty="0" smtClean="0"/>
              <a:t>should I add 2.4 GHz is crowded here? ** yes we can confirm some previous results and numbers, but aim was to show an approach to do these measurements. In fact regulators can deploy </a:t>
            </a:r>
            <a:r>
              <a:rPr lang="en-US" baseline="0" dirty="0" err="1" smtClean="0"/>
              <a:t>bismark</a:t>
            </a:r>
            <a:r>
              <a:rPr lang="en-US" baseline="0" dirty="0" smtClean="0"/>
              <a:t> in a concentrated area to measure the neighborhood, and possibly use the same approach we did to show that the wireless spectrum is too crowded and that there is a need to open the 5 GHz band.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290DD33-5020-4C7B-B396-567243682C71}" type="slidenum">
              <a:rPr lang="en-US" smtClean="0"/>
              <a:t>21</a:t>
            </a:fld>
            <a:endParaRPr lang="en-US"/>
          </a:p>
        </p:txBody>
      </p:sp>
    </p:spTree>
    <p:extLst>
      <p:ext uri="{BB962C8B-B14F-4D97-AF65-F5344CB8AC3E}">
        <p14:creationId xmlns:p14="http://schemas.microsoft.com/office/powerpoint/2010/main" val="3965489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 domains by volume for a desktop are different than top</a:t>
            </a:r>
            <a:r>
              <a:rPr lang="en-US" baseline="0" dirty="0" smtClean="0"/>
              <a:t> domains for a </a:t>
            </a:r>
            <a:r>
              <a:rPr lang="en-US" baseline="0" dirty="0" err="1" smtClean="0"/>
              <a:t>roku</a:t>
            </a:r>
            <a:r>
              <a:rPr lang="en-US" baseline="0" dirty="0" smtClean="0"/>
              <a:t> box which accesses more streaming content</a:t>
            </a:r>
            <a:endParaRPr lang="en-US" dirty="0"/>
          </a:p>
        </p:txBody>
      </p:sp>
      <p:sp>
        <p:nvSpPr>
          <p:cNvPr id="4" name="Slide Number Placeholder 3"/>
          <p:cNvSpPr>
            <a:spLocks noGrp="1"/>
          </p:cNvSpPr>
          <p:nvPr>
            <p:ph type="sldNum" sz="quarter" idx="10"/>
          </p:nvPr>
        </p:nvSpPr>
        <p:spPr/>
        <p:txBody>
          <a:bodyPr/>
          <a:lstStyle/>
          <a:p>
            <a:fld id="{2290DD33-5020-4C7B-B396-567243682C71}" type="slidenum">
              <a:rPr lang="en-US" smtClean="0"/>
              <a:t>22</a:t>
            </a:fld>
            <a:endParaRPr lang="en-US"/>
          </a:p>
        </p:txBody>
      </p:sp>
    </p:spTree>
    <p:extLst>
      <p:ext uri="{BB962C8B-B14F-4D97-AF65-F5344CB8AC3E}">
        <p14:creationId xmlns:p14="http://schemas.microsoft.com/office/powerpoint/2010/main" val="22278247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home network measurement from routers work – give us some very interesting observations – might be directly useful for providers, users themselves, or even to know behavioral patterns</a:t>
            </a:r>
            <a:endParaRPr lang="en-US" dirty="0" smtClean="0"/>
          </a:p>
          <a:p>
            <a:endParaRPr lang="en-US" dirty="0" smtClean="0"/>
          </a:p>
          <a:p>
            <a:r>
              <a:rPr lang="en-US" dirty="0" smtClean="0"/>
              <a:t>Availability – monitor</a:t>
            </a:r>
            <a:r>
              <a:rPr lang="en-US" baseline="0" dirty="0" smtClean="0"/>
              <a:t> ISPs, design better context aware pervasive applications</a:t>
            </a:r>
          </a:p>
          <a:p>
            <a:r>
              <a:rPr lang="en-US" baseline="0" dirty="0" smtClean="0"/>
              <a:t>Infrastructure – Regulators open 5 GHz spectrum in certain countries, (cognitive radio schemes which switches between channels for one with least interference)</a:t>
            </a:r>
          </a:p>
          <a:p>
            <a:r>
              <a:rPr lang="en-US" baseline="0" dirty="0" smtClean="0"/>
              <a:t>Usage characteristics – cool for users, refutes the claim that only user profiling is important as usage varies across devices, show that home broadband is unsaturated - may be useful for sharing?</a:t>
            </a:r>
          </a:p>
          <a:p>
            <a:endParaRPr lang="en-US" baseline="0" dirty="0" smtClean="0"/>
          </a:p>
        </p:txBody>
      </p:sp>
      <p:sp>
        <p:nvSpPr>
          <p:cNvPr id="4" name="Slide Number Placeholder 3"/>
          <p:cNvSpPr>
            <a:spLocks noGrp="1"/>
          </p:cNvSpPr>
          <p:nvPr>
            <p:ph type="sldNum" sz="quarter" idx="10"/>
          </p:nvPr>
        </p:nvSpPr>
        <p:spPr/>
        <p:txBody>
          <a:bodyPr/>
          <a:lstStyle/>
          <a:p>
            <a:fld id="{2290DD33-5020-4C7B-B396-567243682C71}" type="slidenum">
              <a:rPr lang="en-US" smtClean="0"/>
              <a:t>23</a:t>
            </a:fld>
            <a:endParaRPr lang="en-US"/>
          </a:p>
        </p:txBody>
      </p:sp>
    </p:spTree>
    <p:extLst>
      <p:ext uri="{BB962C8B-B14F-4D97-AF65-F5344CB8AC3E}">
        <p14:creationId xmlns:p14="http://schemas.microsoft.com/office/powerpoint/2010/main" val="35405343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paper gives the</a:t>
            </a:r>
            <a:r>
              <a:rPr lang="en-US" baseline="0" dirty="0" smtClean="0"/>
              <a:t> gory details about each of the datasets we collect</a:t>
            </a:r>
            <a:endParaRPr lang="en-US" dirty="0"/>
          </a:p>
        </p:txBody>
      </p:sp>
      <p:sp>
        <p:nvSpPr>
          <p:cNvPr id="4" name="Slide Number Placeholder 3"/>
          <p:cNvSpPr>
            <a:spLocks noGrp="1"/>
          </p:cNvSpPr>
          <p:nvPr>
            <p:ph type="sldNum" sz="quarter" idx="10"/>
          </p:nvPr>
        </p:nvSpPr>
        <p:spPr/>
        <p:txBody>
          <a:bodyPr/>
          <a:lstStyle/>
          <a:p>
            <a:fld id="{2290DD33-5020-4C7B-B396-567243682C71}" type="slidenum">
              <a:rPr lang="en-US" smtClean="0"/>
              <a:t>24</a:t>
            </a:fld>
            <a:endParaRPr lang="en-US"/>
          </a:p>
        </p:txBody>
      </p:sp>
    </p:spTree>
    <p:extLst>
      <p:ext uri="{BB962C8B-B14F-4D97-AF65-F5344CB8AC3E}">
        <p14:creationId xmlns:p14="http://schemas.microsoft.com/office/powerpoint/2010/main" val="3543426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There has</a:t>
            </a:r>
            <a:r>
              <a:rPr lang="en-US" b="1" baseline="0" dirty="0" smtClean="0"/>
              <a:t> been some previous effort into studying </a:t>
            </a:r>
            <a:r>
              <a:rPr lang="en-US" b="1" baseline="0" dirty="0" err="1" smtClean="0"/>
              <a:t>hns</a:t>
            </a:r>
            <a:r>
              <a:rPr lang="en-US" b="1" baseline="0" dirty="0" smtClean="0"/>
              <a:t>. But they don’t tackle the questions we have asked in this work comprehensively.</a:t>
            </a:r>
          </a:p>
          <a:p>
            <a:pPr marL="228600" indent="-228600">
              <a:buAutoNum type="arabicPeriod"/>
            </a:pPr>
            <a:r>
              <a:rPr lang="en-US" dirty="0" smtClean="0"/>
              <a:t>Approach – uses server side or end host side measurement</a:t>
            </a:r>
            <a:r>
              <a:rPr lang="en-US" baseline="0" dirty="0" smtClean="0"/>
              <a:t> platforms so </a:t>
            </a:r>
            <a:r>
              <a:rPr lang="en-US" dirty="0" smtClean="0"/>
              <a:t>Not continuous measurements</a:t>
            </a:r>
            <a:r>
              <a:rPr lang="en-US" baseline="0" dirty="0" smtClean="0"/>
              <a:t> over time – look at devices inside the NAT</a:t>
            </a:r>
          </a:p>
          <a:p>
            <a:pPr marL="228600" indent="-228600">
              <a:buAutoNum type="arabicPeriod"/>
            </a:pPr>
            <a:r>
              <a:rPr lang="en-US" baseline="0" dirty="0" smtClean="0"/>
              <a:t>automatic quantitative measurements are accurate and can reveal observations which are not obvious to users.</a:t>
            </a:r>
          </a:p>
          <a:p>
            <a:pPr marL="0" indent="0">
              <a:buNone/>
            </a:pPr>
            <a:r>
              <a:rPr lang="en-US" baseline="0" dirty="0" smtClean="0"/>
              <a:t>We’ve tried measuring from clients inside the HN, we’ve tried measuring from server outside, and we’ve tried measuring from the user itself – but there is one device we’ve neglected – the gateway – a device that talks to the outside, inside, and is the gateway for all user online activity!</a:t>
            </a:r>
          </a:p>
          <a:p>
            <a:pPr marL="0" indent="0">
              <a:buNone/>
            </a:pPr>
            <a:r>
              <a:rPr lang="en-US" sz="1200" b="1" i="0" kern="1200" dirty="0" smtClean="0">
                <a:solidFill>
                  <a:schemeClr val="tx1"/>
                </a:solidFill>
                <a:effectLst/>
                <a:latin typeface="+mn-lt"/>
                <a:ea typeface="+mn-ea"/>
                <a:cs typeface="+mn-cs"/>
              </a:rPr>
              <a:t>We claim that we can conduct better home network measurements by collecting measurements from the home router because it offers a solution to both the problems with existing approaches.</a:t>
            </a:r>
            <a:r>
              <a:rPr lang="en-US" sz="1200" b="0" i="0" kern="1200" dirty="0" smtClean="0">
                <a:solidFill>
                  <a:schemeClr val="tx1"/>
                </a:solidFill>
                <a:effectLst/>
                <a:latin typeface="+mn-lt"/>
                <a:ea typeface="+mn-ea"/>
                <a:cs typeface="+mn-cs"/>
              </a:rPr>
              <a:t> In the remainder of this talk I'll introduce the platform we've used for collecting these measurements (</a:t>
            </a:r>
            <a:r>
              <a:rPr lang="en-US" sz="1200" b="0" i="0" kern="1200" dirty="0" err="1" smtClean="0">
                <a:solidFill>
                  <a:schemeClr val="tx1"/>
                </a:solidFill>
                <a:effectLst/>
                <a:latin typeface="+mn-lt"/>
                <a:ea typeface="+mn-ea"/>
                <a:cs typeface="+mn-cs"/>
              </a:rPr>
              <a:t>BISmark</a:t>
            </a:r>
            <a:r>
              <a:rPr lang="en-US" sz="1200" b="0" i="0" kern="1200" dirty="0" smtClean="0">
                <a:solidFill>
                  <a:schemeClr val="tx1"/>
                </a:solidFill>
                <a:effectLst/>
                <a:latin typeface="+mn-lt"/>
                <a:ea typeface="+mn-ea"/>
                <a:cs typeface="+mn-cs"/>
              </a:rPr>
              <a:t>) and give you some examples of the kinds of measurements we can collect</a:t>
            </a:r>
            <a:endParaRPr lang="en-US" dirty="0"/>
          </a:p>
        </p:txBody>
      </p:sp>
      <p:sp>
        <p:nvSpPr>
          <p:cNvPr id="4" name="Slide Number Placeholder 3"/>
          <p:cNvSpPr>
            <a:spLocks noGrp="1"/>
          </p:cNvSpPr>
          <p:nvPr>
            <p:ph type="sldNum" sz="quarter" idx="10"/>
          </p:nvPr>
        </p:nvSpPr>
        <p:spPr/>
        <p:txBody>
          <a:bodyPr/>
          <a:lstStyle/>
          <a:p>
            <a:fld id="{2290DD33-5020-4C7B-B396-567243682C71}" type="slidenum">
              <a:rPr lang="en-US" smtClean="0"/>
              <a:t>3</a:t>
            </a:fld>
            <a:endParaRPr lang="en-US"/>
          </a:p>
        </p:txBody>
      </p:sp>
    </p:spTree>
    <p:extLst>
      <p:ext uri="{BB962C8B-B14F-4D97-AF65-F5344CB8AC3E}">
        <p14:creationId xmlns:p14="http://schemas.microsoft.com/office/powerpoint/2010/main" val="2822839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You’ve already seen 2 talks about project </a:t>
            </a:r>
            <a:r>
              <a:rPr lang="en-US" b="1" dirty="0" err="1" smtClean="0"/>
              <a:t>bismark</a:t>
            </a:r>
            <a:r>
              <a:rPr lang="en-US" b="1" dirty="0" smtClean="0"/>
              <a:t> – so I’ll keep this brief.</a:t>
            </a:r>
          </a:p>
          <a:p>
            <a:r>
              <a:rPr lang="en-US" b="1" dirty="0" smtClean="0"/>
              <a:t>What do want:</a:t>
            </a:r>
            <a:r>
              <a:rPr lang="en-US" b="1" baseline="0" dirty="0" smtClean="0"/>
              <a:t> programmable gateway, Why do we want it: to see all devices and to perform continuous measurements</a:t>
            </a:r>
          </a:p>
          <a:p>
            <a:r>
              <a:rPr lang="en-US" baseline="0" dirty="0" smtClean="0"/>
              <a:t>We want to observe the properties of the HN over time – we want to see the connectivity to the outside, all the devices inside, and we want to see user traffic too.</a:t>
            </a:r>
            <a:endParaRPr lang="en-US" dirty="0" smtClean="0"/>
          </a:p>
          <a:p>
            <a:r>
              <a:rPr lang="en-US" baseline="0" dirty="0" smtClean="0"/>
              <a:t>And project </a:t>
            </a:r>
            <a:r>
              <a:rPr lang="en-US" baseline="0" dirty="0" err="1" smtClean="0"/>
              <a:t>bismark</a:t>
            </a:r>
            <a:r>
              <a:rPr lang="en-US" baseline="0" dirty="0" smtClean="0"/>
              <a:t> gives me the perfect platform to perform these measurements throughout the world.</a:t>
            </a:r>
          </a:p>
          <a:p>
            <a:r>
              <a:rPr lang="en-US" baseline="0" dirty="0" smtClean="0"/>
              <a:t>For this work we had around 140 routers in over 30 countries throughout the world. </a:t>
            </a:r>
          </a:p>
          <a:p>
            <a:r>
              <a:rPr lang="en-US" b="1" dirty="0" smtClean="0"/>
              <a:t>We</a:t>
            </a:r>
            <a:r>
              <a:rPr lang="en-US" b="1" baseline="0" dirty="0" smtClean="0"/>
              <a:t> used data from about an year of measurements </a:t>
            </a:r>
            <a:r>
              <a:rPr lang="en-US" b="1" dirty="0" smtClean="0"/>
              <a:t>to </a:t>
            </a:r>
            <a:r>
              <a:rPr lang="en-US" b="1" baseline="0" dirty="0" smtClean="0"/>
              <a:t>study some interesting questions about home networks</a:t>
            </a:r>
            <a:endParaRPr lang="en-US" b="1" dirty="0"/>
          </a:p>
        </p:txBody>
      </p:sp>
      <p:sp>
        <p:nvSpPr>
          <p:cNvPr id="4" name="Slide Number Placeholder 3"/>
          <p:cNvSpPr>
            <a:spLocks noGrp="1"/>
          </p:cNvSpPr>
          <p:nvPr>
            <p:ph type="sldNum" sz="quarter" idx="10"/>
          </p:nvPr>
        </p:nvSpPr>
        <p:spPr/>
        <p:txBody>
          <a:bodyPr/>
          <a:lstStyle/>
          <a:p>
            <a:fld id="{2290DD33-5020-4C7B-B396-567243682C71}" type="slidenum">
              <a:rPr lang="en-US" smtClean="0"/>
              <a:t>4</a:t>
            </a:fld>
            <a:endParaRPr lang="en-US"/>
          </a:p>
        </p:txBody>
      </p:sp>
    </p:spTree>
    <p:extLst>
      <p:ext uri="{BB962C8B-B14F-4D97-AF65-F5344CB8AC3E}">
        <p14:creationId xmlns:p14="http://schemas.microsoft.com/office/powerpoint/2010/main" val="3756456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I've organized this talk in three main sections based on which aspect of the H.N. we study.</a:t>
            </a:r>
          </a:p>
          <a:p>
            <a:r>
              <a:rPr lang="en-US" dirty="0" smtClean="0"/>
              <a:t>1. Availability - connectivity of the network to the internet</a:t>
            </a:r>
          </a:p>
          <a:p>
            <a:r>
              <a:rPr lang="en-US" dirty="0" smtClean="0"/>
              <a:t>	&gt; how </a:t>
            </a:r>
            <a:r>
              <a:rPr lang="en-US" dirty="0" err="1" smtClean="0"/>
              <a:t>disconnencted</a:t>
            </a:r>
            <a:r>
              <a:rPr lang="en-US" dirty="0" smtClean="0"/>
              <a:t> a HN is</a:t>
            </a:r>
          </a:p>
          <a:p>
            <a:r>
              <a:rPr lang="en-US" dirty="0" smtClean="0"/>
              <a:t>2. Infrastructure - connectivity of the devices which make up the HN</a:t>
            </a:r>
          </a:p>
          <a:p>
            <a:r>
              <a:rPr lang="en-US" dirty="0" smtClean="0"/>
              <a:t>	&gt; how device connectivity varies, how crowded is the </a:t>
            </a:r>
            <a:r>
              <a:rPr lang="en-US" dirty="0" err="1" smtClean="0"/>
              <a:t>wifi</a:t>
            </a:r>
            <a:endParaRPr lang="en-US" dirty="0" smtClean="0"/>
          </a:p>
          <a:p>
            <a:r>
              <a:rPr lang="en-US" b="1" dirty="0" smtClean="0"/>
              <a:t>knowing the connectivity of devices doesn't really mean that a user is using the device - so we want to go deeper - we want to see</a:t>
            </a:r>
          </a:p>
          <a:p>
            <a:r>
              <a:rPr lang="en-US" dirty="0" smtClean="0"/>
              <a:t>3. Usage characteristics - usage across devices to different destinations</a:t>
            </a:r>
          </a:p>
          <a:p>
            <a:r>
              <a:rPr lang="en-US" dirty="0" smtClean="0"/>
              <a:t>	&gt; do users saturate the link?, which device is most used? which domains are most popular?</a:t>
            </a:r>
          </a:p>
        </p:txBody>
      </p:sp>
      <p:sp>
        <p:nvSpPr>
          <p:cNvPr id="4" name="Slide Number Placeholder 3"/>
          <p:cNvSpPr>
            <a:spLocks noGrp="1"/>
          </p:cNvSpPr>
          <p:nvPr>
            <p:ph type="sldNum" sz="quarter" idx="10"/>
          </p:nvPr>
        </p:nvSpPr>
        <p:spPr/>
        <p:txBody>
          <a:bodyPr/>
          <a:lstStyle/>
          <a:p>
            <a:fld id="{2290DD33-5020-4C7B-B396-567243682C71}" type="slidenum">
              <a:rPr lang="en-US" smtClean="0"/>
              <a:t>5</a:t>
            </a:fld>
            <a:endParaRPr lang="en-US"/>
          </a:p>
        </p:txBody>
      </p:sp>
    </p:spTree>
    <p:extLst>
      <p:ext uri="{BB962C8B-B14F-4D97-AF65-F5344CB8AC3E}">
        <p14:creationId xmlns:p14="http://schemas.microsoft.com/office/powerpoint/2010/main" val="3431488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a few</a:t>
            </a:r>
            <a:r>
              <a:rPr lang="en-US" baseline="0" dirty="0" smtClean="0"/>
              <a:t> interesting highlights from the paper. I’ll start with a l</a:t>
            </a:r>
            <a:r>
              <a:rPr lang="en-US" dirty="0" smtClean="0"/>
              <a:t>ook</a:t>
            </a:r>
            <a:r>
              <a:rPr lang="en-US" baseline="0" dirty="0" smtClean="0"/>
              <a:t> at the connectivity towards the outside</a:t>
            </a:r>
            <a:endParaRPr lang="en-US" dirty="0"/>
          </a:p>
        </p:txBody>
      </p:sp>
      <p:sp>
        <p:nvSpPr>
          <p:cNvPr id="4" name="Slide Number Placeholder 3"/>
          <p:cNvSpPr>
            <a:spLocks noGrp="1"/>
          </p:cNvSpPr>
          <p:nvPr>
            <p:ph type="sldNum" sz="quarter" idx="10"/>
          </p:nvPr>
        </p:nvSpPr>
        <p:spPr/>
        <p:txBody>
          <a:bodyPr/>
          <a:lstStyle/>
          <a:p>
            <a:fld id="{2290DD33-5020-4C7B-B396-567243682C71}" type="slidenum">
              <a:rPr lang="en-US" smtClean="0"/>
              <a:t>6</a:t>
            </a:fld>
            <a:endParaRPr lang="en-US"/>
          </a:p>
        </p:txBody>
      </p:sp>
    </p:spTree>
    <p:extLst>
      <p:ext uri="{BB962C8B-B14F-4D97-AF65-F5344CB8AC3E}">
        <p14:creationId xmlns:p14="http://schemas.microsoft.com/office/powerpoint/2010/main" val="2479062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Why do we want to measure avail of home gateways?</a:t>
            </a:r>
          </a:p>
          <a:p>
            <a:pPr marL="228600" indent="-228600">
              <a:buAutoNum type="arabicPeriod"/>
            </a:pPr>
            <a:r>
              <a:rPr lang="en-US" baseline="0" dirty="0" smtClean="0"/>
              <a:t>Regulators and users want to monitor ISP performance</a:t>
            </a:r>
            <a:r>
              <a:rPr lang="en-US" b="1" baseline="0" dirty="0" smtClean="0"/>
              <a:t>, connectivity is an important parameter</a:t>
            </a:r>
            <a:endParaRPr lang="en-US" baseline="0" dirty="0" smtClean="0"/>
          </a:p>
          <a:p>
            <a:pPr marL="0" indent="0">
              <a:buNone/>
            </a:pPr>
            <a:r>
              <a:rPr lang="en-US" baseline="0" dirty="0" smtClean="0"/>
              <a:t>How we do this – simply ping the server, measure the times you can’t hear the ping – right? Well NO. Not right.</a:t>
            </a:r>
          </a:p>
          <a:p>
            <a:pPr marL="0" indent="0">
              <a:buNone/>
            </a:pPr>
            <a:r>
              <a:rPr lang="en-US" baseline="0" dirty="0" smtClean="0"/>
              <a:t>If we don’t get pings for 10 </a:t>
            </a:r>
            <a:r>
              <a:rPr lang="en-US" baseline="0" dirty="0" err="1" smtClean="0"/>
              <a:t>mins</a:t>
            </a:r>
            <a:r>
              <a:rPr lang="en-US" baseline="0" dirty="0" smtClean="0"/>
              <a:t> we say that a downtime has occurred – and this can happen due to the network being offline or due to the router being offline.</a:t>
            </a:r>
            <a:endParaRPr lang="en-US" dirty="0"/>
          </a:p>
        </p:txBody>
      </p:sp>
      <p:sp>
        <p:nvSpPr>
          <p:cNvPr id="4" name="Slide Number Placeholder 3"/>
          <p:cNvSpPr>
            <a:spLocks noGrp="1"/>
          </p:cNvSpPr>
          <p:nvPr>
            <p:ph type="sldNum" sz="quarter" idx="10"/>
          </p:nvPr>
        </p:nvSpPr>
        <p:spPr/>
        <p:txBody>
          <a:bodyPr/>
          <a:lstStyle/>
          <a:p>
            <a:fld id="{2290DD33-5020-4C7B-B396-567243682C71}" type="slidenum">
              <a:rPr lang="en-US" smtClean="0"/>
              <a:t>7</a:t>
            </a:fld>
            <a:endParaRPr lang="en-US"/>
          </a:p>
        </p:txBody>
      </p:sp>
    </p:spTree>
    <p:extLst>
      <p:ext uri="{BB962C8B-B14F-4D97-AF65-F5344CB8AC3E}">
        <p14:creationId xmlns:p14="http://schemas.microsoft.com/office/powerpoint/2010/main" val="3995971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Now</a:t>
            </a:r>
            <a:r>
              <a:rPr lang="en-US" b="1" baseline="0" dirty="0" smtClean="0"/>
              <a:t> that we’ve defined downtime, we can analyze the frequency of downtimes for each </a:t>
            </a:r>
            <a:r>
              <a:rPr lang="en-US" b="1" baseline="0" dirty="0" err="1" smtClean="0"/>
              <a:t>bismark</a:t>
            </a:r>
            <a:r>
              <a:rPr lang="en-US" b="1" baseline="0" dirty="0" smtClean="0"/>
              <a:t> router.</a:t>
            </a:r>
            <a:r>
              <a:rPr lang="en-US" sz="1200" b="0" i="0" kern="1200" dirty="0" smtClean="0">
                <a:solidFill>
                  <a:schemeClr val="tx1"/>
                </a:solidFill>
                <a:effectLst/>
                <a:latin typeface="+mn-lt"/>
                <a:ea typeface="+mn-ea"/>
                <a:cs typeface="+mn-cs"/>
              </a:rPr>
              <a:t> routers).  median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num</a:t>
            </a:r>
            <a:r>
              <a:rPr lang="en-US" sz="1200" b="0" i="0" kern="1200" baseline="0" dirty="0" smtClean="0">
                <a:solidFill>
                  <a:schemeClr val="tx1"/>
                </a:solidFill>
                <a:effectLst/>
                <a:latin typeface="+mn-lt"/>
                <a:ea typeface="+mn-ea"/>
                <a:cs typeface="+mn-cs"/>
              </a:rPr>
              <a:t> of </a:t>
            </a:r>
            <a:r>
              <a:rPr lang="en-US" sz="1200" b="0" i="0" kern="1200" baseline="0" dirty="0" err="1" smtClean="0">
                <a:solidFill>
                  <a:schemeClr val="tx1"/>
                </a:solidFill>
                <a:effectLst/>
                <a:latin typeface="+mn-lt"/>
                <a:ea typeface="+mn-ea"/>
                <a:cs typeface="+mn-cs"/>
              </a:rPr>
              <a:t>dt</a:t>
            </a:r>
            <a:r>
              <a:rPr lang="en-US" sz="1200" b="0" i="0" kern="1200" baseline="0" dirty="0" smtClean="0">
                <a:solidFill>
                  <a:schemeClr val="tx1"/>
                </a:solidFill>
                <a:effectLst/>
                <a:latin typeface="+mn-lt"/>
                <a:ea typeface="+mn-ea"/>
                <a:cs typeface="+mn-cs"/>
              </a:rPr>
              <a:t> per day = 0.11, so downtime every 9 days.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But</a:t>
            </a:r>
            <a:r>
              <a:rPr lang="en-US" sz="1200" b="0" i="0" kern="1200" baseline="0" dirty="0" smtClean="0">
                <a:solidFill>
                  <a:schemeClr val="tx1"/>
                </a:solidFill>
                <a:effectLst/>
                <a:latin typeface="+mn-lt"/>
                <a:ea typeface="+mn-ea"/>
                <a:cs typeface="+mn-cs"/>
              </a:rPr>
              <a:t> this seemed really high to us as a user, so we tried slicing the data to make sense of it and one of the groupings we considered was developed nations </a:t>
            </a:r>
            <a:r>
              <a:rPr lang="en-US" sz="1200" b="0" i="0" kern="1200" baseline="0" dirty="0" err="1" smtClean="0">
                <a:solidFill>
                  <a:schemeClr val="tx1"/>
                </a:solidFill>
                <a:effectLst/>
                <a:latin typeface="+mn-lt"/>
                <a:ea typeface="+mn-ea"/>
                <a:cs typeface="+mn-cs"/>
              </a:rPr>
              <a:t>v.s</a:t>
            </a:r>
            <a:r>
              <a:rPr lang="en-US" sz="1200" b="0" i="0" kern="1200" baseline="0" dirty="0" smtClean="0">
                <a:solidFill>
                  <a:schemeClr val="tx1"/>
                </a:solidFill>
                <a:effectLst/>
                <a:latin typeface="+mn-lt"/>
                <a:ea typeface="+mn-ea"/>
                <a:cs typeface="+mn-cs"/>
              </a:rPr>
              <a:t>. developing nations, defined based on their GDP per capita. So we plotted a distribution of the frequency of downtimes which I show here.</a:t>
            </a:r>
          </a:p>
          <a:p>
            <a:r>
              <a:rPr lang="en-US" sz="1200" b="0" i="0" kern="1200" baseline="0" dirty="0" smtClean="0">
                <a:solidFill>
                  <a:schemeClr val="tx1"/>
                </a:solidFill>
                <a:effectLst/>
                <a:latin typeface="+mn-lt"/>
                <a:ea typeface="+mn-ea"/>
                <a:cs typeface="+mn-cs"/>
              </a:rPr>
              <a:t>This seems like a huge difference, and one of the reasons could be the access network, but we don’t know. What we ended up finding was a very interesting other reason.</a:t>
            </a:r>
          </a:p>
          <a:p>
            <a:endParaRPr lang="en-US" b="1" baseline="0" dirty="0" smtClean="0"/>
          </a:p>
          <a:p>
            <a:r>
              <a:rPr lang="en-US" baseline="0" dirty="0" smtClean="0"/>
              <a:t>We group these measurements into those from developing nations v/s those from developed, and we do this because there has been previous work indicating that network conditions (such as network infrastructure) varies a lot across these two groups.</a:t>
            </a:r>
          </a:p>
          <a:p>
            <a:r>
              <a:rPr lang="en-US" baseline="0" dirty="0" smtClean="0"/>
              <a:t>So</a:t>
            </a:r>
            <a:r>
              <a:rPr lang="en-US" dirty="0" smtClean="0"/>
              <a:t> we plotted distributions</a:t>
            </a:r>
            <a:r>
              <a:rPr lang="en-US" baseline="0" dirty="0" smtClean="0"/>
              <a:t> of downtimes and found that, on an average there are 30 days between consecutive downtimes </a:t>
            </a:r>
            <a:endParaRPr lang="en-US" b="1" baseline="0" dirty="0" smtClean="0"/>
          </a:p>
          <a:p>
            <a:r>
              <a:rPr lang="en-US" sz="1200" b="0" i="0" kern="1200" dirty="0" smtClean="0">
                <a:solidFill>
                  <a:schemeClr val="tx1"/>
                </a:solidFill>
                <a:effectLst/>
                <a:latin typeface="+mn-lt"/>
                <a:ea typeface="+mn-ea"/>
                <a:cs typeface="+mn-cs"/>
              </a:rPr>
              <a:t> first report some aggregate statistic (downtime for *all* </a:t>
            </a:r>
            <a:r>
              <a:rPr lang="en-US" baseline="0" dirty="0" smtClean="0"/>
              <a:t>for a developed nation. In contrast, routers in developing nations suffered downtime almost every day on average. But why was there such a large difference in the number of days between 2 downtimes? Is it really because access network conditions differ between the two?</a:t>
            </a:r>
            <a:endParaRPr lang="en-US" dirty="0"/>
          </a:p>
        </p:txBody>
      </p:sp>
      <p:sp>
        <p:nvSpPr>
          <p:cNvPr id="4" name="Slide Number Placeholder 3"/>
          <p:cNvSpPr>
            <a:spLocks noGrp="1"/>
          </p:cNvSpPr>
          <p:nvPr>
            <p:ph type="sldNum" sz="quarter" idx="10"/>
          </p:nvPr>
        </p:nvSpPr>
        <p:spPr/>
        <p:txBody>
          <a:bodyPr/>
          <a:lstStyle/>
          <a:p>
            <a:fld id="{2290DD33-5020-4C7B-B396-567243682C71}" type="slidenum">
              <a:rPr lang="en-US" smtClean="0"/>
              <a:t>8</a:t>
            </a:fld>
            <a:endParaRPr lang="en-US"/>
          </a:p>
        </p:txBody>
      </p:sp>
    </p:spTree>
    <p:extLst>
      <p:ext uri="{BB962C8B-B14F-4D97-AF65-F5344CB8AC3E}">
        <p14:creationId xmlns:p14="http://schemas.microsoft.com/office/powerpoint/2010/main" val="3197935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explore</a:t>
            </a:r>
            <a:r>
              <a:rPr lang="en-US" baseline="0" dirty="0" smtClean="0"/>
              <a:t> this in more depth we studied connectivity of the routers over a few days.. Here I’ll show a sample of the patterns we saw. Let gray denote night hours, weird olive-green weekends. We could basically classify the access link availability into 3 categories:</a:t>
            </a:r>
          </a:p>
          <a:p>
            <a:pPr marL="228600" indent="-228600">
              <a:buAutoNum type="arabicPeriod"/>
            </a:pPr>
            <a:r>
              <a:rPr lang="en-US" baseline="0" dirty="0" smtClean="0"/>
              <a:t>Most routers in developed nations had a link which was always connected</a:t>
            </a:r>
          </a:p>
          <a:p>
            <a:pPr marL="228600" indent="-228600">
              <a:buAutoNum type="arabicPeriod"/>
            </a:pPr>
            <a:r>
              <a:rPr lang="en-US" baseline="0" dirty="0" smtClean="0"/>
              <a:t>Sometimes we saw that the link had intermittent connectivity, and we confirmed that this was due to a problem in the network.</a:t>
            </a:r>
          </a:p>
          <a:p>
            <a:pPr marL="228600" indent="-228600">
              <a:buAutoNum type="arabicPeriod"/>
            </a:pPr>
            <a:r>
              <a:rPr lang="en-US" baseline="0" dirty="0" smtClean="0"/>
              <a:t>Some routers from developing nations showed us a curious pattern in downtimes – connectivity was observed during evening hours, and on the weekends – i.e. a diurnal connectivity pattern. Turns out, the network was not at fault here but in fact router was being switched off when not in use. The point is, that </a:t>
            </a:r>
            <a:r>
              <a:rPr lang="en-US" dirty="0" smtClean="0"/>
              <a:t>users may be using</a:t>
            </a:r>
            <a:r>
              <a:rPr lang="en-US" baseline="0" dirty="0" smtClean="0"/>
              <a:t> home gateways as an electrical appliance – switching it off to save electricity or due to data caps, and this can cause so called downtime.</a:t>
            </a:r>
            <a:endParaRPr lang="en-US" dirty="0"/>
          </a:p>
        </p:txBody>
      </p:sp>
      <p:sp>
        <p:nvSpPr>
          <p:cNvPr id="4" name="Slide Number Placeholder 3"/>
          <p:cNvSpPr>
            <a:spLocks noGrp="1"/>
          </p:cNvSpPr>
          <p:nvPr>
            <p:ph type="sldNum" sz="quarter" idx="10"/>
          </p:nvPr>
        </p:nvSpPr>
        <p:spPr/>
        <p:txBody>
          <a:bodyPr/>
          <a:lstStyle/>
          <a:p>
            <a:fld id="{2290DD33-5020-4C7B-B396-567243682C71}" type="slidenum">
              <a:rPr lang="en-US" smtClean="0"/>
              <a:t>9</a:t>
            </a:fld>
            <a:endParaRPr lang="en-US"/>
          </a:p>
        </p:txBody>
      </p:sp>
    </p:spTree>
    <p:extLst>
      <p:ext uri="{BB962C8B-B14F-4D97-AF65-F5344CB8AC3E}">
        <p14:creationId xmlns:p14="http://schemas.microsoft.com/office/powerpoint/2010/main" val="1392432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9EF1ADBF-FD5A-4C83-80E3-04DB1CA333CF}" type="datetime1">
              <a:rPr lang="en-US" smtClean="0"/>
              <a:t>11/1/2013</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94781495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8F48DC-2682-4C8D-A6C7-CB62CF074A8C}" type="datetime1">
              <a:rPr lang="en-US" smtClean="0"/>
              <a:t>11/1/2013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78945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5F9E57-6CA2-4058-9E86-FFBF765A5F6F}" type="datetime1">
              <a:rPr lang="en-US" smtClean="0"/>
              <a:t>11/1/2013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7804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200"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a:lvl1pPr>
            <a:lvl2pPr>
              <a:defRPr sz="2800"/>
            </a:lvl2pPr>
            <a:lvl3pPr>
              <a:defRPr sz="24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1CA70DA-618B-4A3D-9D25-709C6B485635}" type="datetime1">
              <a:rPr lang="en-US" smtClean="0"/>
              <a:t>11/1/2013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763926" y="5876413"/>
            <a:ext cx="2926080" cy="981588"/>
          </a:xfrm>
        </p:spPr>
        <p:txBody>
          <a:bodyPr/>
          <a:lstStyle>
            <a:lvl1pPr>
              <a:defRPr sz="1800">
                <a:solidFill>
                  <a:schemeClr val="accent1"/>
                </a:solidFill>
                <a:effectLst>
                  <a:glow>
                    <a:schemeClr val="accent1"/>
                  </a:glow>
                </a:effectLst>
              </a:defRPr>
            </a:lvl1pPr>
          </a:lstStyle>
          <a:p>
            <a:fld id="{6113E31D-E2AB-40D1-8B51-AFA5AFEF393A}" type="slidenum">
              <a:rPr lang="en-US" smtClean="0"/>
              <a:pPr/>
              <a:t>‹#›</a:t>
            </a:fld>
            <a:endParaRPr lang="en-US" dirty="0"/>
          </a:p>
        </p:txBody>
      </p:sp>
    </p:spTree>
    <p:extLst>
      <p:ext uri="{BB962C8B-B14F-4D97-AF65-F5344CB8AC3E}">
        <p14:creationId xmlns:p14="http://schemas.microsoft.com/office/powerpoint/2010/main" val="571010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5ACE00-6C77-4647-A204-05E400844DF1}" type="datetime1">
              <a:rPr lang="en-US" smtClean="0"/>
              <a:t>11/1/2013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2318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5BC1C41-C1D6-4243-ADD0-CB7E3F425667}" type="datetime1">
              <a:rPr lang="en-US" smtClean="0"/>
              <a:t>11/1/2013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67983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5BDF57-1F1F-4352-8F7B-D80985230F34}" type="datetime1">
              <a:rPr lang="en-US" smtClean="0"/>
              <a:t>11/1/2013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53507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B8861C-BD3F-482A-8D85-ECF31CE4D857}" type="datetime1">
              <a:rPr lang="en-US" smtClean="0"/>
              <a:t>11/1/2013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9768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8A2EED-5E71-4D5F-936F-355701F87C44}" type="datetime1">
              <a:rPr lang="en-US" smtClean="0"/>
              <a:t>11/1/2013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70204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9EFC8C92-B210-4ECF-BDC5-35D76E107F53}" type="datetime1">
              <a:rPr lang="en-US" smtClean="0"/>
              <a:t>11/1/2013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22426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2891656-5983-46F5-977A-D831320584F7}" type="datetime1">
              <a:rPr lang="en-US" smtClean="0"/>
              <a:t>11/1/2013</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210431355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B303FC4A-CE01-40FD-BF11-377583BF719A}" type="datetime1">
              <a:rPr lang="en-US" smtClean="0"/>
              <a:t>11/1/2013</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1914916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12.emf"/><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3.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uploads.projectbismark.net/"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hyperlink" Target="http://projectbismark.github.io/"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8.gif"/><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10.wmf"/><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800968"/>
            <a:ext cx="12192000" cy="9024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p:txBody>
          <a:bodyPr/>
          <a:lstStyle/>
          <a:p>
            <a:r>
              <a:rPr lang="en-US" b="1" dirty="0" smtClean="0"/>
              <a:t>Peeking Behind the NAT</a:t>
            </a:r>
            <a:br>
              <a:rPr lang="en-US" b="1" dirty="0" smtClean="0"/>
            </a:br>
            <a:r>
              <a:rPr lang="en-US" sz="4800" b="1" dirty="0" smtClean="0"/>
              <a:t>An Empirical Study of Home Networks</a:t>
            </a:r>
            <a:endParaRPr lang="en-US" b="1" dirty="0"/>
          </a:p>
        </p:txBody>
      </p:sp>
      <p:sp>
        <p:nvSpPr>
          <p:cNvPr id="3" name="Subtitle 2"/>
          <p:cNvSpPr>
            <a:spLocks noGrp="1"/>
          </p:cNvSpPr>
          <p:nvPr>
            <p:ph type="subTitle" idx="1"/>
          </p:nvPr>
        </p:nvSpPr>
        <p:spPr>
          <a:xfrm>
            <a:off x="667512" y="4206876"/>
            <a:ext cx="10488168" cy="1543929"/>
          </a:xfrm>
        </p:spPr>
        <p:txBody>
          <a:bodyPr>
            <a:normAutofit/>
          </a:bodyPr>
          <a:lstStyle/>
          <a:p>
            <a:r>
              <a:rPr lang="en-US" sz="2800" dirty="0"/>
              <a:t>Sarthak Grover, </a:t>
            </a:r>
            <a:r>
              <a:rPr lang="en-US" sz="2800" dirty="0" err="1"/>
              <a:t>Mi</a:t>
            </a:r>
            <a:r>
              <a:rPr lang="en-US" sz="2800" dirty="0"/>
              <a:t> </a:t>
            </a:r>
            <a:r>
              <a:rPr lang="en-US" sz="2800" dirty="0" err="1"/>
              <a:t>Seon</a:t>
            </a:r>
            <a:r>
              <a:rPr lang="en-US" sz="2800" dirty="0"/>
              <a:t> Park, </a:t>
            </a:r>
            <a:r>
              <a:rPr lang="en-US" sz="2800" dirty="0" err="1"/>
              <a:t>Srikanth</a:t>
            </a:r>
            <a:r>
              <a:rPr lang="en-US" sz="2800" dirty="0"/>
              <a:t> </a:t>
            </a:r>
            <a:r>
              <a:rPr lang="en-US" sz="2800" dirty="0" err="1" smtClean="0"/>
              <a:t>Sundaresan</a:t>
            </a:r>
            <a:r>
              <a:rPr lang="en-US" sz="2800" dirty="0" smtClean="0"/>
              <a:t>, Sam </a:t>
            </a:r>
            <a:r>
              <a:rPr lang="en-US" sz="2800" dirty="0"/>
              <a:t>Burnett, </a:t>
            </a:r>
            <a:r>
              <a:rPr lang="en-US" sz="2800" dirty="0" err="1"/>
              <a:t>Hyojoon</a:t>
            </a:r>
            <a:r>
              <a:rPr lang="en-US" sz="2800" dirty="0"/>
              <a:t> Kim, </a:t>
            </a:r>
            <a:r>
              <a:rPr lang="en-US" sz="2800" dirty="0" err="1"/>
              <a:t>Bharath</a:t>
            </a:r>
            <a:r>
              <a:rPr lang="en-US" sz="2800" dirty="0"/>
              <a:t> Ravi, Nick Feamster</a:t>
            </a:r>
          </a:p>
          <a:p>
            <a:r>
              <a:rPr lang="en-US" sz="2800" dirty="0" smtClean="0"/>
              <a:t>Georgia Tech</a:t>
            </a:r>
            <a:endParaRPr lang="en-US" sz="2800" dirty="0"/>
          </a:p>
        </p:txBody>
      </p:sp>
      <p:grpSp>
        <p:nvGrpSpPr>
          <p:cNvPr id="7" name="Group 6"/>
          <p:cNvGrpSpPr/>
          <p:nvPr/>
        </p:nvGrpSpPr>
        <p:grpSpPr>
          <a:xfrm>
            <a:off x="9086351" y="800968"/>
            <a:ext cx="2000400" cy="902429"/>
            <a:chOff x="9086351" y="758949"/>
            <a:chExt cx="2000400" cy="902429"/>
          </a:xfrm>
          <a:solidFill>
            <a:schemeClr val="bg1"/>
          </a:solidFill>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6351" y="758949"/>
              <a:ext cx="825078" cy="902429"/>
            </a:xfrm>
            <a:prstGeom prst="rect">
              <a:avLst/>
            </a:prstGeom>
            <a:grpFill/>
          </p:spPr>
        </p:pic>
        <p:sp>
          <p:nvSpPr>
            <p:cNvPr id="6" name="TextBox 5"/>
            <p:cNvSpPr txBox="1"/>
            <p:nvPr/>
          </p:nvSpPr>
          <p:spPr>
            <a:xfrm>
              <a:off x="9911429" y="979329"/>
              <a:ext cx="1175322" cy="461665"/>
            </a:xfrm>
            <a:prstGeom prst="rect">
              <a:avLst/>
            </a:prstGeom>
            <a:grpFill/>
          </p:spPr>
          <p:txBody>
            <a:bodyPr wrap="none" rtlCol="0">
              <a:spAutoFit/>
            </a:bodyPr>
            <a:lstStyle/>
            <a:p>
              <a:r>
                <a:rPr lang="en-US" sz="2400" b="1" dirty="0" err="1" smtClean="0">
                  <a:solidFill>
                    <a:srgbClr val="008FC8"/>
                  </a:solidFill>
                </a:rPr>
                <a:t>BISmark</a:t>
              </a:r>
              <a:endParaRPr lang="en-US" sz="2400" b="1" dirty="0">
                <a:solidFill>
                  <a:srgbClr val="008FC8"/>
                </a:solidFill>
              </a:endParaRPr>
            </a:p>
          </p:txBody>
        </p:sp>
      </p:gr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512" y="800968"/>
            <a:ext cx="4460223" cy="902427"/>
          </a:xfrm>
          <a:prstGeom prst="rect">
            <a:avLst/>
          </a:prstGeom>
        </p:spPr>
      </p:pic>
    </p:spTree>
    <p:extLst>
      <p:ext uri="{BB962C8B-B14F-4D97-AF65-F5344CB8AC3E}">
        <p14:creationId xmlns:p14="http://schemas.microsoft.com/office/powerpoint/2010/main" val="2782583018"/>
      </p:ext>
    </p:extLst>
  </p:cSld>
  <p:clrMapOvr>
    <a:masterClrMapping/>
  </p:clrMapOvr>
  <mc:AlternateContent xmlns:mc="http://schemas.openxmlformats.org/markup-compatibility/2006" xmlns:p14="http://schemas.microsoft.com/office/powerpoint/2010/main">
    <mc:Choice Requires="p14">
      <p:transition spd="slow" p14:dur="16000"/>
    </mc:Choice>
    <mc:Fallback xmlns="">
      <p:transition spd="slow"/>
    </mc:Fallback>
  </mc:AlternateContent>
  <p:timing>
    <p:tnLst>
      <p:par>
        <p:cTn id="1" dur="indefinite" restart="never" nodeType="tmRoot"/>
      </p:par>
    </p:tnLst>
  </p:timing>
  <p:extLst mod="1"/>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Highlights of the Talk</a:t>
            </a:r>
            <a:endParaRPr lang="en-US" b="1" dirty="0"/>
          </a:p>
        </p:txBody>
      </p:sp>
      <p:sp>
        <p:nvSpPr>
          <p:cNvPr id="3" name="Content Placeholder 2"/>
          <p:cNvSpPr>
            <a:spLocks noGrp="1"/>
          </p:cNvSpPr>
          <p:nvPr>
            <p:ph idx="1"/>
          </p:nvPr>
        </p:nvSpPr>
        <p:spPr/>
        <p:txBody>
          <a:bodyPr/>
          <a:lstStyle/>
          <a:p>
            <a:pPr marL="91440" lvl="1" indent="-91440">
              <a:spcBef>
                <a:spcPts val="1300"/>
              </a:spcBef>
            </a:pPr>
            <a:r>
              <a:rPr lang="en-US" sz="3000" dirty="0">
                <a:solidFill>
                  <a:schemeClr val="tx2"/>
                </a:solidFill>
              </a:rPr>
              <a:t>Some users </a:t>
            </a:r>
            <a:r>
              <a:rPr lang="en-US" sz="3000" b="1" dirty="0">
                <a:solidFill>
                  <a:srgbClr val="C00000"/>
                </a:solidFill>
              </a:rPr>
              <a:t>switch off their routers </a:t>
            </a:r>
            <a:r>
              <a:rPr lang="en-US" sz="3000" dirty="0">
                <a:solidFill>
                  <a:schemeClr val="tx2"/>
                </a:solidFill>
              </a:rPr>
              <a:t>causing </a:t>
            </a:r>
            <a:r>
              <a:rPr lang="en-US" sz="3000" dirty="0" smtClean="0">
                <a:solidFill>
                  <a:schemeClr val="tx2"/>
                </a:solidFill>
              </a:rPr>
              <a:t>downtime</a:t>
            </a:r>
            <a:endParaRPr lang="en-US" sz="3000" dirty="0">
              <a:solidFill>
                <a:schemeClr val="tx2"/>
              </a:solidFill>
            </a:endParaRPr>
          </a:p>
        </p:txBody>
      </p:sp>
      <p:sp>
        <p:nvSpPr>
          <p:cNvPr id="4" name="Slide Number Placeholder 3"/>
          <p:cNvSpPr>
            <a:spLocks noGrp="1"/>
          </p:cNvSpPr>
          <p:nvPr>
            <p:ph type="sldNum" sz="quarter" idx="12"/>
          </p:nvPr>
        </p:nvSpPr>
        <p:spPr/>
        <p:txBody>
          <a:bodyPr/>
          <a:lstStyle/>
          <a:p>
            <a:fld id="{6113E31D-E2AB-40D1-8B51-AFA5AFEF393A}" type="slidenum">
              <a:rPr lang="en-US" smtClean="0"/>
              <a:pPr/>
              <a:t>10</a:t>
            </a:fld>
            <a:endParaRPr lang="en-US" dirty="0"/>
          </a:p>
        </p:txBody>
      </p:sp>
    </p:spTree>
    <p:extLst>
      <p:ext uri="{BB962C8B-B14F-4D97-AF65-F5344CB8AC3E}">
        <p14:creationId xmlns:p14="http://schemas.microsoft.com/office/powerpoint/2010/main" val="32587823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00" b="1" dirty="0" smtClean="0"/>
              <a:t>Outline</a:t>
            </a:r>
            <a:endParaRPr lang="en-US" sz="5200" b="1" dirty="0"/>
          </a:p>
        </p:txBody>
      </p:sp>
      <p:sp>
        <p:nvSpPr>
          <p:cNvPr id="3" name="Content Placeholder 2"/>
          <p:cNvSpPr>
            <a:spLocks noGrp="1"/>
          </p:cNvSpPr>
          <p:nvPr>
            <p:ph idx="1"/>
          </p:nvPr>
        </p:nvSpPr>
        <p:spPr>
          <a:xfrm>
            <a:off x="657224" y="1845733"/>
            <a:ext cx="10498456" cy="4614052"/>
          </a:xfrm>
        </p:spPr>
        <p:txBody>
          <a:bodyPr>
            <a:normAutofit/>
          </a:bodyPr>
          <a:lstStyle/>
          <a:p>
            <a:r>
              <a:rPr lang="en-US" dirty="0"/>
              <a:t>Availability</a:t>
            </a:r>
          </a:p>
          <a:p>
            <a:pPr lvl="1"/>
            <a:r>
              <a:rPr lang="en-US" dirty="0"/>
              <a:t>Analyze Internet </a:t>
            </a:r>
            <a:r>
              <a:rPr lang="en-US" b="1" dirty="0">
                <a:solidFill>
                  <a:schemeClr val="tx2"/>
                </a:solidFill>
              </a:rPr>
              <a:t>connectivity</a:t>
            </a:r>
            <a:r>
              <a:rPr lang="en-US" dirty="0">
                <a:solidFill>
                  <a:srgbClr val="C00000"/>
                </a:solidFill>
              </a:rPr>
              <a:t> </a:t>
            </a:r>
            <a:r>
              <a:rPr lang="en-US" dirty="0"/>
              <a:t>to home networks</a:t>
            </a:r>
          </a:p>
          <a:p>
            <a:pPr lvl="1"/>
            <a:r>
              <a:rPr lang="en-US" i="1" dirty="0"/>
              <a:t>User behavior </a:t>
            </a:r>
            <a:r>
              <a:rPr lang="en-US" dirty="0"/>
              <a:t>affects access link connectivity</a:t>
            </a:r>
          </a:p>
          <a:p>
            <a:r>
              <a:rPr lang="en-US" dirty="0">
                <a:solidFill>
                  <a:schemeClr val="bg1">
                    <a:lumMod val="85000"/>
                  </a:schemeClr>
                </a:solidFill>
              </a:rPr>
              <a:t>Infrastructure</a:t>
            </a:r>
          </a:p>
          <a:p>
            <a:pPr lvl="1"/>
            <a:r>
              <a:rPr lang="en-US" dirty="0">
                <a:solidFill>
                  <a:schemeClr val="bg1">
                    <a:lumMod val="85000"/>
                  </a:schemeClr>
                </a:solidFill>
              </a:rPr>
              <a:t>Study the </a:t>
            </a:r>
            <a:r>
              <a:rPr lang="en-US" b="1" dirty="0">
                <a:solidFill>
                  <a:schemeClr val="bg1">
                    <a:lumMod val="85000"/>
                  </a:schemeClr>
                </a:solidFill>
              </a:rPr>
              <a:t>wireless spectrum </a:t>
            </a:r>
            <a:r>
              <a:rPr lang="en-US" dirty="0">
                <a:solidFill>
                  <a:schemeClr val="bg1">
                    <a:lumMod val="85000"/>
                  </a:schemeClr>
                </a:solidFill>
              </a:rPr>
              <a:t>usage in homes</a:t>
            </a:r>
          </a:p>
          <a:p>
            <a:pPr lvl="1"/>
            <a:r>
              <a:rPr lang="en-US" dirty="0">
                <a:solidFill>
                  <a:schemeClr val="bg1">
                    <a:lumMod val="85000"/>
                  </a:schemeClr>
                </a:solidFill>
              </a:rPr>
              <a:t>Wireless device connectivity has a </a:t>
            </a:r>
            <a:r>
              <a:rPr lang="en-US" i="1" dirty="0">
                <a:solidFill>
                  <a:schemeClr val="bg1">
                    <a:lumMod val="85000"/>
                  </a:schemeClr>
                </a:solidFill>
              </a:rPr>
              <a:t>diurnal pattern</a:t>
            </a:r>
          </a:p>
          <a:p>
            <a:r>
              <a:rPr lang="en-US" dirty="0">
                <a:solidFill>
                  <a:schemeClr val="bg1">
                    <a:lumMod val="85000"/>
                  </a:schemeClr>
                </a:solidFill>
              </a:rPr>
              <a:t>Usage characteristics</a:t>
            </a:r>
          </a:p>
          <a:p>
            <a:pPr lvl="1"/>
            <a:r>
              <a:rPr lang="en-US" dirty="0">
                <a:solidFill>
                  <a:schemeClr val="bg1">
                    <a:lumMod val="85000"/>
                  </a:schemeClr>
                </a:solidFill>
              </a:rPr>
              <a:t>Analyze </a:t>
            </a:r>
            <a:r>
              <a:rPr lang="en-US" b="1" dirty="0">
                <a:solidFill>
                  <a:schemeClr val="bg1">
                    <a:lumMod val="85000"/>
                  </a:schemeClr>
                </a:solidFill>
              </a:rPr>
              <a:t>traffic patterns </a:t>
            </a:r>
            <a:r>
              <a:rPr lang="en-US" dirty="0">
                <a:solidFill>
                  <a:schemeClr val="bg1">
                    <a:lumMod val="85000"/>
                  </a:schemeClr>
                </a:solidFill>
              </a:rPr>
              <a:t>by device and domains</a:t>
            </a:r>
          </a:p>
          <a:p>
            <a:pPr lvl="1"/>
            <a:r>
              <a:rPr lang="en-US" dirty="0">
                <a:solidFill>
                  <a:schemeClr val="bg1">
                    <a:lumMod val="85000"/>
                  </a:schemeClr>
                </a:solidFill>
              </a:rPr>
              <a:t>Users </a:t>
            </a:r>
            <a:r>
              <a:rPr lang="en-US" i="1" dirty="0">
                <a:solidFill>
                  <a:schemeClr val="bg1">
                    <a:lumMod val="85000"/>
                  </a:schemeClr>
                </a:solidFill>
              </a:rPr>
              <a:t>don’t saturate </a:t>
            </a:r>
            <a:r>
              <a:rPr lang="en-US" dirty="0">
                <a:solidFill>
                  <a:schemeClr val="bg1">
                    <a:lumMod val="85000"/>
                  </a:schemeClr>
                </a:solidFill>
              </a:rPr>
              <a:t>their links</a:t>
            </a:r>
          </a:p>
          <a:p>
            <a:endParaRPr lang="en-US" sz="3200" dirty="0" smtClean="0"/>
          </a:p>
          <a:p>
            <a:pPr lvl="1"/>
            <a:endParaRPr lang="en-US" sz="3000"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11</a:t>
            </a:fld>
            <a:endParaRPr lang="en-US" dirty="0"/>
          </a:p>
        </p:txBody>
      </p:sp>
    </p:spTree>
    <p:custDataLst>
      <p:tags r:id="rId1"/>
    </p:custDataLst>
    <p:extLst>
      <p:ext uri="{BB962C8B-B14F-4D97-AF65-F5344CB8AC3E}">
        <p14:creationId xmlns:p14="http://schemas.microsoft.com/office/powerpoint/2010/main" val="903910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D8D8D8"/>
                                      </p:to>
                                    </p:animClr>
                                  </p:childTnLst>
                                </p:cTn>
                              </p:par>
                              <p:par>
                                <p:cTn id="7" presetID="3" presetClass="emph" presetSubtype="2" fill="hold" grpId="0" nodeType="withEffect">
                                  <p:stCondLst>
                                    <p:cond delay="0"/>
                                  </p:stCondLst>
                                  <p:childTnLst>
                                    <p:animClr clrSpc="rgb" dir="cw">
                                      <p:cBhvr override="childStyle">
                                        <p:cTn id="8" dur="2000" fill="hold"/>
                                        <p:tgtEl>
                                          <p:spTgt spid="3">
                                            <p:txEl>
                                              <p:pRg st="1" end="1"/>
                                            </p:txEl>
                                          </p:spTgt>
                                        </p:tgtEl>
                                        <p:attrNameLst>
                                          <p:attrName>style.color</p:attrName>
                                        </p:attrNameLst>
                                      </p:cBhvr>
                                      <p:to>
                                        <a:srgbClr val="D8D8D8"/>
                                      </p:to>
                                    </p:animClr>
                                  </p:childTnLst>
                                </p:cTn>
                              </p:par>
                              <p:par>
                                <p:cTn id="9" presetID="3" presetClass="emph" presetSubtype="2" fill="hold" grpId="0" nodeType="withEffect">
                                  <p:stCondLst>
                                    <p:cond delay="0"/>
                                  </p:stCondLst>
                                  <p:childTnLst>
                                    <p:animClr clrSpc="rgb" dir="cw">
                                      <p:cBhvr override="childStyle">
                                        <p:cTn id="10" dur="2000" fill="hold"/>
                                        <p:tgtEl>
                                          <p:spTgt spid="3">
                                            <p:txEl>
                                              <p:pRg st="2" end="2"/>
                                            </p:txEl>
                                          </p:spTgt>
                                        </p:tgtEl>
                                        <p:attrNameLst>
                                          <p:attrName>style.color</p:attrName>
                                        </p:attrNameLst>
                                      </p:cBhvr>
                                      <p:to>
                                        <a:srgbClr val="D8D8D8"/>
                                      </p:to>
                                    </p:animClr>
                                  </p:childTnLst>
                                </p:cTn>
                              </p:par>
                              <p:par>
                                <p:cTn id="11" presetID="3" presetClass="emph" presetSubtype="2" fill="hold" nodeType="withEffect">
                                  <p:stCondLst>
                                    <p:cond delay="0"/>
                                  </p:stCondLst>
                                  <p:childTnLst>
                                    <p:animClr clrSpc="rgb" dir="cw">
                                      <p:cBhvr override="childStyle">
                                        <p:cTn id="12" dur="2000" fill="hold"/>
                                        <p:tgtEl>
                                          <p:spTgt spid="3">
                                            <p:txEl>
                                              <p:pRg st="3" end="3"/>
                                            </p:txEl>
                                          </p:spTgt>
                                        </p:tgtEl>
                                        <p:attrNameLst>
                                          <p:attrName>style.color</p:attrName>
                                        </p:attrNameLst>
                                      </p:cBhvr>
                                      <p:to>
                                        <a:srgbClr val="162F33"/>
                                      </p:to>
                                    </p:animClr>
                                  </p:childTnLst>
                                </p:cTn>
                              </p:par>
                              <p:par>
                                <p:cTn id="13" presetID="3" presetClass="emph" presetSubtype="2" fill="hold" nodeType="withEffect">
                                  <p:stCondLst>
                                    <p:cond delay="0"/>
                                  </p:stCondLst>
                                  <p:childTnLst>
                                    <p:animClr clrSpc="rgb" dir="cw">
                                      <p:cBhvr override="childStyle">
                                        <p:cTn id="14" dur="2000" fill="hold"/>
                                        <p:tgtEl>
                                          <p:spTgt spid="3">
                                            <p:txEl>
                                              <p:pRg st="4" end="4"/>
                                            </p:txEl>
                                          </p:spTgt>
                                        </p:tgtEl>
                                        <p:attrNameLst>
                                          <p:attrName>style.color</p:attrName>
                                        </p:attrNameLst>
                                      </p:cBhvr>
                                      <p:to>
                                        <a:srgbClr val="162F33"/>
                                      </p:to>
                                    </p:animClr>
                                  </p:childTnLst>
                                </p:cTn>
                              </p:par>
                              <p:par>
                                <p:cTn id="15" presetID="3" presetClass="emph" presetSubtype="2" fill="hold" nodeType="withEffect">
                                  <p:stCondLst>
                                    <p:cond delay="0"/>
                                  </p:stCondLst>
                                  <p:childTnLst>
                                    <p:animClr clrSpc="rgb" dir="cw">
                                      <p:cBhvr override="childStyle">
                                        <p:cTn id="16" dur="2000" fill="hold"/>
                                        <p:tgtEl>
                                          <p:spTgt spid="3">
                                            <p:txEl>
                                              <p:pRg st="5" end="5"/>
                                            </p:txEl>
                                          </p:spTgt>
                                        </p:tgtEl>
                                        <p:attrNameLst>
                                          <p:attrName>style.color</p:attrName>
                                        </p:attrNameLst>
                                      </p:cBhvr>
                                      <p:to>
                                        <a:srgbClr val="162F33"/>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extLst mod="1"/>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200" b="1" dirty="0" smtClean="0"/>
              <a:t>Infrastructure in Home </a:t>
            </a:r>
            <a:r>
              <a:rPr lang="en-US" sz="5200" b="1" dirty="0"/>
              <a:t>N</a:t>
            </a:r>
            <a:r>
              <a:rPr lang="en-US" sz="5200" b="1" dirty="0" smtClean="0"/>
              <a:t>etworks</a:t>
            </a:r>
            <a:endParaRPr lang="en-US" sz="5200" b="1" dirty="0"/>
          </a:p>
        </p:txBody>
      </p:sp>
      <p:sp>
        <p:nvSpPr>
          <p:cNvPr id="3" name="Content Placeholder 2"/>
          <p:cNvSpPr>
            <a:spLocks noGrp="1"/>
          </p:cNvSpPr>
          <p:nvPr>
            <p:ph idx="1"/>
          </p:nvPr>
        </p:nvSpPr>
        <p:spPr>
          <a:xfrm>
            <a:off x="657224" y="1845733"/>
            <a:ext cx="10498456" cy="4483099"/>
          </a:xfrm>
        </p:spPr>
        <p:txBody>
          <a:bodyPr>
            <a:normAutofit/>
          </a:bodyPr>
          <a:lstStyle/>
          <a:p>
            <a:r>
              <a:rPr lang="en-US" dirty="0" smtClean="0"/>
              <a:t>Why study devices and technologies used inside the home network?</a:t>
            </a:r>
          </a:p>
          <a:p>
            <a:pPr lvl="1"/>
            <a:r>
              <a:rPr lang="en-US" dirty="0" smtClean="0"/>
              <a:t>Reveal </a:t>
            </a:r>
            <a:r>
              <a:rPr lang="en-US" b="1" dirty="0" smtClean="0">
                <a:solidFill>
                  <a:srgbClr val="C00000"/>
                </a:solidFill>
              </a:rPr>
              <a:t>connectivity patterns</a:t>
            </a:r>
            <a:endParaRPr lang="en-US" dirty="0" smtClean="0">
              <a:solidFill>
                <a:srgbClr val="C00000"/>
              </a:solidFill>
            </a:endParaRPr>
          </a:p>
          <a:p>
            <a:pPr lvl="1"/>
            <a:r>
              <a:rPr lang="en-US" dirty="0"/>
              <a:t>M</a:t>
            </a:r>
            <a:r>
              <a:rPr lang="en-US" dirty="0" smtClean="0"/>
              <a:t>easure how </a:t>
            </a:r>
            <a:r>
              <a:rPr lang="en-US" b="1" dirty="0" smtClean="0">
                <a:solidFill>
                  <a:srgbClr val="C00000"/>
                </a:solidFill>
              </a:rPr>
              <a:t>crowded</a:t>
            </a:r>
            <a:r>
              <a:rPr lang="en-US" b="1" dirty="0" smtClean="0"/>
              <a:t> </a:t>
            </a:r>
            <a:r>
              <a:rPr lang="en-US" dirty="0" smtClean="0"/>
              <a:t>the spectrum is</a:t>
            </a:r>
          </a:p>
          <a:p>
            <a:pPr marL="201168" lvl="1" indent="0">
              <a:buNone/>
            </a:pPr>
            <a:endParaRPr lang="en-US" sz="3000" dirty="0"/>
          </a:p>
          <a:p>
            <a:r>
              <a:rPr lang="en-US" dirty="0" smtClean="0"/>
              <a:t>Infrastructure can be studied by monitoring</a:t>
            </a:r>
          </a:p>
          <a:p>
            <a:pPr lvl="1"/>
            <a:r>
              <a:rPr lang="en-US" dirty="0" smtClean="0"/>
              <a:t>Devices connected to home router</a:t>
            </a:r>
          </a:p>
          <a:p>
            <a:pPr lvl="1"/>
            <a:r>
              <a:rPr lang="en-US" dirty="0" smtClean="0"/>
              <a:t>Other APs seen on the same channel</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12</a:t>
            </a:fld>
            <a:endParaRPr lang="en-US" dirty="0"/>
          </a:p>
        </p:txBody>
      </p:sp>
    </p:spTree>
    <p:custDataLst>
      <p:tags r:id="rId1"/>
    </p:custDataLst>
    <p:extLst>
      <p:ext uri="{BB962C8B-B14F-4D97-AF65-F5344CB8AC3E}">
        <p14:creationId xmlns:p14="http://schemas.microsoft.com/office/powerpoint/2010/main" val="3094847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4"/>
          <a:stretch>
            <a:fillRect/>
          </a:stretch>
        </p:blipFill>
        <p:spPr>
          <a:xfrm>
            <a:off x="2653498" y="1903731"/>
            <a:ext cx="6885001" cy="3678401"/>
          </a:xfrm>
          <a:prstGeom prst="rect">
            <a:avLst/>
          </a:prstGeom>
        </p:spPr>
      </p:pic>
      <p:sp>
        <p:nvSpPr>
          <p:cNvPr id="2" name="Title 1"/>
          <p:cNvSpPr>
            <a:spLocks noGrp="1"/>
          </p:cNvSpPr>
          <p:nvPr>
            <p:ph type="title"/>
          </p:nvPr>
        </p:nvSpPr>
        <p:spPr/>
        <p:txBody>
          <a:bodyPr>
            <a:normAutofit/>
          </a:bodyPr>
          <a:lstStyle/>
          <a:p>
            <a:r>
              <a:rPr lang="en-US" sz="5200" b="1" dirty="0" smtClean="0"/>
              <a:t>Are there Connectivity Patterns?</a:t>
            </a:r>
            <a:endParaRPr lang="en-US" sz="5200" b="1"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13</a:t>
            </a:fld>
            <a:endParaRPr lang="en-US" dirty="0"/>
          </a:p>
        </p:txBody>
      </p:sp>
      <p:sp>
        <p:nvSpPr>
          <p:cNvPr id="19" name="TextBox 18"/>
          <p:cNvSpPr txBox="1"/>
          <p:nvPr/>
        </p:nvSpPr>
        <p:spPr>
          <a:xfrm>
            <a:off x="2057400" y="5253081"/>
            <a:ext cx="474810" cy="369332"/>
          </a:xfrm>
          <a:prstGeom prst="rect">
            <a:avLst/>
          </a:prstGeom>
          <a:noFill/>
        </p:spPr>
        <p:txBody>
          <a:bodyPr wrap="none" rtlCol="0">
            <a:spAutoFit/>
          </a:bodyPr>
          <a:lstStyle/>
          <a:p>
            <a:r>
              <a:rPr lang="en-US" dirty="0" smtClean="0"/>
              <a:t>1.0</a:t>
            </a:r>
            <a:endParaRPr lang="en-US" dirty="0"/>
          </a:p>
        </p:txBody>
      </p:sp>
      <p:sp>
        <p:nvSpPr>
          <p:cNvPr id="25" name="TextBox 24"/>
          <p:cNvSpPr txBox="1"/>
          <p:nvPr/>
        </p:nvSpPr>
        <p:spPr>
          <a:xfrm>
            <a:off x="2057400" y="4440281"/>
            <a:ext cx="474810" cy="369332"/>
          </a:xfrm>
          <a:prstGeom prst="rect">
            <a:avLst/>
          </a:prstGeom>
          <a:noFill/>
        </p:spPr>
        <p:txBody>
          <a:bodyPr wrap="none" rtlCol="0">
            <a:spAutoFit/>
          </a:bodyPr>
          <a:lstStyle/>
          <a:p>
            <a:r>
              <a:rPr lang="en-US" dirty="0" smtClean="0"/>
              <a:t>1.5</a:t>
            </a:r>
            <a:endParaRPr lang="en-US" dirty="0"/>
          </a:p>
        </p:txBody>
      </p:sp>
      <p:sp>
        <p:nvSpPr>
          <p:cNvPr id="26" name="TextBox 25"/>
          <p:cNvSpPr txBox="1"/>
          <p:nvPr/>
        </p:nvSpPr>
        <p:spPr>
          <a:xfrm>
            <a:off x="2057400" y="3568746"/>
            <a:ext cx="474810" cy="369332"/>
          </a:xfrm>
          <a:prstGeom prst="rect">
            <a:avLst/>
          </a:prstGeom>
          <a:noFill/>
        </p:spPr>
        <p:txBody>
          <a:bodyPr wrap="none" rtlCol="0">
            <a:spAutoFit/>
          </a:bodyPr>
          <a:lstStyle/>
          <a:p>
            <a:r>
              <a:rPr lang="en-US" dirty="0"/>
              <a:t>2</a:t>
            </a:r>
            <a:r>
              <a:rPr lang="en-US" dirty="0" smtClean="0"/>
              <a:t>.0</a:t>
            </a:r>
            <a:endParaRPr lang="en-US" dirty="0"/>
          </a:p>
        </p:txBody>
      </p:sp>
      <p:sp>
        <p:nvSpPr>
          <p:cNvPr id="27" name="TextBox 26"/>
          <p:cNvSpPr txBox="1"/>
          <p:nvPr/>
        </p:nvSpPr>
        <p:spPr>
          <a:xfrm>
            <a:off x="2057400" y="2650320"/>
            <a:ext cx="474810" cy="369332"/>
          </a:xfrm>
          <a:prstGeom prst="rect">
            <a:avLst/>
          </a:prstGeom>
          <a:noFill/>
        </p:spPr>
        <p:txBody>
          <a:bodyPr wrap="none" rtlCol="0">
            <a:spAutoFit/>
          </a:bodyPr>
          <a:lstStyle/>
          <a:p>
            <a:r>
              <a:rPr lang="en-US" dirty="0" smtClean="0"/>
              <a:t>2.5</a:t>
            </a:r>
            <a:endParaRPr lang="en-US" dirty="0"/>
          </a:p>
        </p:txBody>
      </p:sp>
      <p:sp>
        <p:nvSpPr>
          <p:cNvPr id="28" name="TextBox 27"/>
          <p:cNvSpPr txBox="1"/>
          <p:nvPr/>
        </p:nvSpPr>
        <p:spPr>
          <a:xfrm>
            <a:off x="2057400" y="1778785"/>
            <a:ext cx="474810" cy="369332"/>
          </a:xfrm>
          <a:prstGeom prst="rect">
            <a:avLst/>
          </a:prstGeom>
          <a:noFill/>
        </p:spPr>
        <p:txBody>
          <a:bodyPr wrap="none" rtlCol="0">
            <a:spAutoFit/>
          </a:bodyPr>
          <a:lstStyle/>
          <a:p>
            <a:r>
              <a:rPr lang="en-US" dirty="0" smtClean="0"/>
              <a:t>3.0</a:t>
            </a:r>
            <a:endParaRPr lang="en-US" dirty="0"/>
          </a:p>
        </p:txBody>
      </p:sp>
      <p:sp>
        <p:nvSpPr>
          <p:cNvPr id="29" name="TextBox 28"/>
          <p:cNvSpPr txBox="1"/>
          <p:nvPr/>
        </p:nvSpPr>
        <p:spPr>
          <a:xfrm>
            <a:off x="3393094" y="5637916"/>
            <a:ext cx="340158" cy="461665"/>
          </a:xfrm>
          <a:prstGeom prst="rect">
            <a:avLst/>
          </a:prstGeom>
          <a:noFill/>
        </p:spPr>
        <p:txBody>
          <a:bodyPr wrap="none" rtlCol="0">
            <a:spAutoFit/>
          </a:bodyPr>
          <a:lstStyle/>
          <a:p>
            <a:r>
              <a:rPr lang="en-US" sz="2400" dirty="0"/>
              <a:t>2</a:t>
            </a:r>
          </a:p>
        </p:txBody>
      </p:sp>
      <p:sp>
        <p:nvSpPr>
          <p:cNvPr id="30" name="TextBox 29"/>
          <p:cNvSpPr txBox="1"/>
          <p:nvPr/>
        </p:nvSpPr>
        <p:spPr>
          <a:xfrm>
            <a:off x="3946350" y="5638800"/>
            <a:ext cx="340158" cy="461665"/>
          </a:xfrm>
          <a:prstGeom prst="rect">
            <a:avLst/>
          </a:prstGeom>
          <a:noFill/>
        </p:spPr>
        <p:txBody>
          <a:bodyPr wrap="none" rtlCol="0">
            <a:spAutoFit/>
          </a:bodyPr>
          <a:lstStyle/>
          <a:p>
            <a:r>
              <a:rPr lang="en-US" sz="2400" dirty="0" smtClean="0"/>
              <a:t>4</a:t>
            </a:r>
            <a:endParaRPr lang="en-US" sz="2400" dirty="0"/>
          </a:p>
        </p:txBody>
      </p:sp>
      <p:sp>
        <p:nvSpPr>
          <p:cNvPr id="31" name="TextBox 30"/>
          <p:cNvSpPr txBox="1"/>
          <p:nvPr/>
        </p:nvSpPr>
        <p:spPr>
          <a:xfrm>
            <a:off x="4511386" y="5653811"/>
            <a:ext cx="340158" cy="461665"/>
          </a:xfrm>
          <a:prstGeom prst="rect">
            <a:avLst/>
          </a:prstGeom>
          <a:noFill/>
        </p:spPr>
        <p:txBody>
          <a:bodyPr wrap="none" rtlCol="0">
            <a:spAutoFit/>
          </a:bodyPr>
          <a:lstStyle/>
          <a:p>
            <a:r>
              <a:rPr lang="en-US" sz="2400" dirty="0" smtClean="0"/>
              <a:t>6</a:t>
            </a:r>
            <a:endParaRPr lang="en-US" sz="2400" dirty="0"/>
          </a:p>
        </p:txBody>
      </p:sp>
      <p:sp>
        <p:nvSpPr>
          <p:cNvPr id="32" name="TextBox 31"/>
          <p:cNvSpPr txBox="1"/>
          <p:nvPr/>
        </p:nvSpPr>
        <p:spPr>
          <a:xfrm>
            <a:off x="5076422" y="5627543"/>
            <a:ext cx="340158" cy="461665"/>
          </a:xfrm>
          <a:prstGeom prst="rect">
            <a:avLst/>
          </a:prstGeom>
          <a:noFill/>
        </p:spPr>
        <p:txBody>
          <a:bodyPr wrap="none" rtlCol="0">
            <a:spAutoFit/>
          </a:bodyPr>
          <a:lstStyle/>
          <a:p>
            <a:r>
              <a:rPr lang="en-US" sz="2400" dirty="0" smtClean="0"/>
              <a:t>8</a:t>
            </a:r>
            <a:endParaRPr lang="en-US" sz="2400" dirty="0"/>
          </a:p>
        </p:txBody>
      </p:sp>
      <p:sp>
        <p:nvSpPr>
          <p:cNvPr id="33" name="TextBox 32"/>
          <p:cNvSpPr txBox="1"/>
          <p:nvPr/>
        </p:nvSpPr>
        <p:spPr>
          <a:xfrm>
            <a:off x="5629678" y="5653811"/>
            <a:ext cx="495649" cy="461665"/>
          </a:xfrm>
          <a:prstGeom prst="rect">
            <a:avLst/>
          </a:prstGeom>
          <a:noFill/>
        </p:spPr>
        <p:txBody>
          <a:bodyPr wrap="none" rtlCol="0">
            <a:spAutoFit/>
          </a:bodyPr>
          <a:lstStyle/>
          <a:p>
            <a:r>
              <a:rPr lang="en-US" sz="2400" dirty="0" smtClean="0"/>
              <a:t>10</a:t>
            </a:r>
            <a:endParaRPr lang="en-US" sz="2400" dirty="0"/>
          </a:p>
        </p:txBody>
      </p:sp>
      <p:sp>
        <p:nvSpPr>
          <p:cNvPr id="34" name="TextBox 33"/>
          <p:cNvSpPr txBox="1"/>
          <p:nvPr/>
        </p:nvSpPr>
        <p:spPr>
          <a:xfrm>
            <a:off x="6194714" y="5668822"/>
            <a:ext cx="495649" cy="461665"/>
          </a:xfrm>
          <a:prstGeom prst="rect">
            <a:avLst/>
          </a:prstGeom>
          <a:noFill/>
        </p:spPr>
        <p:txBody>
          <a:bodyPr wrap="none" rtlCol="0">
            <a:spAutoFit/>
          </a:bodyPr>
          <a:lstStyle/>
          <a:p>
            <a:r>
              <a:rPr lang="en-US" sz="2400" dirty="0" smtClean="0"/>
              <a:t>12</a:t>
            </a:r>
            <a:endParaRPr lang="en-US" sz="2400" dirty="0"/>
          </a:p>
        </p:txBody>
      </p:sp>
      <p:sp>
        <p:nvSpPr>
          <p:cNvPr id="35" name="TextBox 34"/>
          <p:cNvSpPr txBox="1"/>
          <p:nvPr/>
        </p:nvSpPr>
        <p:spPr>
          <a:xfrm>
            <a:off x="6750294" y="5671821"/>
            <a:ext cx="495649" cy="461665"/>
          </a:xfrm>
          <a:prstGeom prst="rect">
            <a:avLst/>
          </a:prstGeom>
          <a:noFill/>
        </p:spPr>
        <p:txBody>
          <a:bodyPr wrap="none" rtlCol="0">
            <a:spAutoFit/>
          </a:bodyPr>
          <a:lstStyle/>
          <a:p>
            <a:r>
              <a:rPr lang="en-US" sz="2400" dirty="0" smtClean="0"/>
              <a:t>14</a:t>
            </a:r>
            <a:endParaRPr lang="en-US" sz="2400" dirty="0"/>
          </a:p>
        </p:txBody>
      </p:sp>
      <p:sp>
        <p:nvSpPr>
          <p:cNvPr id="36" name="TextBox 35"/>
          <p:cNvSpPr txBox="1"/>
          <p:nvPr/>
        </p:nvSpPr>
        <p:spPr>
          <a:xfrm>
            <a:off x="7313006" y="5638800"/>
            <a:ext cx="495649" cy="461665"/>
          </a:xfrm>
          <a:prstGeom prst="rect">
            <a:avLst/>
          </a:prstGeom>
          <a:noFill/>
        </p:spPr>
        <p:txBody>
          <a:bodyPr wrap="none" rtlCol="0">
            <a:spAutoFit/>
          </a:bodyPr>
          <a:lstStyle/>
          <a:p>
            <a:r>
              <a:rPr lang="en-US" sz="2400" dirty="0" smtClean="0"/>
              <a:t>16</a:t>
            </a:r>
            <a:endParaRPr lang="en-US" sz="2400" dirty="0"/>
          </a:p>
        </p:txBody>
      </p:sp>
      <p:sp>
        <p:nvSpPr>
          <p:cNvPr id="37" name="TextBox 36"/>
          <p:cNvSpPr txBox="1"/>
          <p:nvPr/>
        </p:nvSpPr>
        <p:spPr>
          <a:xfrm>
            <a:off x="7871784" y="5638800"/>
            <a:ext cx="495649" cy="461665"/>
          </a:xfrm>
          <a:prstGeom prst="rect">
            <a:avLst/>
          </a:prstGeom>
          <a:noFill/>
        </p:spPr>
        <p:txBody>
          <a:bodyPr wrap="none" rtlCol="0">
            <a:spAutoFit/>
          </a:bodyPr>
          <a:lstStyle/>
          <a:p>
            <a:r>
              <a:rPr lang="en-US" sz="2400" dirty="0" smtClean="0"/>
              <a:t>18</a:t>
            </a:r>
            <a:endParaRPr lang="en-US" sz="2400" dirty="0"/>
          </a:p>
        </p:txBody>
      </p:sp>
      <p:sp>
        <p:nvSpPr>
          <p:cNvPr id="38" name="TextBox 37"/>
          <p:cNvSpPr txBox="1"/>
          <p:nvPr/>
        </p:nvSpPr>
        <p:spPr>
          <a:xfrm>
            <a:off x="8381059" y="5637916"/>
            <a:ext cx="495649" cy="461665"/>
          </a:xfrm>
          <a:prstGeom prst="rect">
            <a:avLst/>
          </a:prstGeom>
          <a:noFill/>
        </p:spPr>
        <p:txBody>
          <a:bodyPr wrap="none" rtlCol="0">
            <a:spAutoFit/>
          </a:bodyPr>
          <a:lstStyle/>
          <a:p>
            <a:r>
              <a:rPr lang="en-US" sz="2400" dirty="0" smtClean="0"/>
              <a:t>20</a:t>
            </a:r>
            <a:endParaRPr lang="en-US" sz="2400" dirty="0"/>
          </a:p>
        </p:txBody>
      </p:sp>
      <p:sp>
        <p:nvSpPr>
          <p:cNvPr id="39" name="TextBox 38"/>
          <p:cNvSpPr txBox="1"/>
          <p:nvPr/>
        </p:nvSpPr>
        <p:spPr>
          <a:xfrm>
            <a:off x="9004301" y="5632008"/>
            <a:ext cx="495649" cy="461665"/>
          </a:xfrm>
          <a:prstGeom prst="rect">
            <a:avLst/>
          </a:prstGeom>
          <a:noFill/>
        </p:spPr>
        <p:txBody>
          <a:bodyPr wrap="none" rtlCol="0">
            <a:spAutoFit/>
          </a:bodyPr>
          <a:lstStyle/>
          <a:p>
            <a:r>
              <a:rPr lang="en-US" sz="2400" dirty="0" smtClean="0"/>
              <a:t>22</a:t>
            </a:r>
            <a:endParaRPr lang="en-US" sz="2400" dirty="0"/>
          </a:p>
        </p:txBody>
      </p:sp>
      <p:sp>
        <p:nvSpPr>
          <p:cNvPr id="41" name="TextBox 40"/>
          <p:cNvSpPr txBox="1"/>
          <p:nvPr/>
        </p:nvSpPr>
        <p:spPr>
          <a:xfrm>
            <a:off x="2823324" y="5653810"/>
            <a:ext cx="340158" cy="461665"/>
          </a:xfrm>
          <a:prstGeom prst="rect">
            <a:avLst/>
          </a:prstGeom>
          <a:noFill/>
        </p:spPr>
        <p:txBody>
          <a:bodyPr wrap="none" rtlCol="0">
            <a:spAutoFit/>
          </a:bodyPr>
          <a:lstStyle/>
          <a:p>
            <a:r>
              <a:rPr lang="en-US" sz="2400" dirty="0" smtClean="0"/>
              <a:t>0</a:t>
            </a:r>
            <a:endParaRPr lang="en-US" sz="2400" dirty="0"/>
          </a:p>
        </p:txBody>
      </p:sp>
      <p:sp>
        <p:nvSpPr>
          <p:cNvPr id="47" name="TextBox 46"/>
          <p:cNvSpPr txBox="1"/>
          <p:nvPr/>
        </p:nvSpPr>
        <p:spPr>
          <a:xfrm>
            <a:off x="1569719" y="2512499"/>
            <a:ext cx="553998" cy="2400785"/>
          </a:xfrm>
          <a:prstGeom prst="rect">
            <a:avLst/>
          </a:prstGeom>
          <a:noFill/>
        </p:spPr>
        <p:txBody>
          <a:bodyPr vert="vert270" wrap="none" rtlCol="0">
            <a:spAutoFit/>
          </a:bodyPr>
          <a:lstStyle/>
          <a:p>
            <a:r>
              <a:rPr lang="en-US" sz="2400" b="1" dirty="0" smtClean="0"/>
              <a:t>Number of Devices</a:t>
            </a:r>
            <a:endParaRPr lang="en-US" sz="2400" b="1" dirty="0"/>
          </a:p>
        </p:txBody>
      </p:sp>
      <p:sp>
        <p:nvSpPr>
          <p:cNvPr id="48" name="TextBox 47"/>
          <p:cNvSpPr txBox="1"/>
          <p:nvPr/>
        </p:nvSpPr>
        <p:spPr>
          <a:xfrm>
            <a:off x="5227750" y="6089208"/>
            <a:ext cx="1622945" cy="461665"/>
          </a:xfrm>
          <a:prstGeom prst="rect">
            <a:avLst/>
          </a:prstGeom>
          <a:noFill/>
        </p:spPr>
        <p:txBody>
          <a:bodyPr vert="horz" wrap="none" rtlCol="0">
            <a:spAutoFit/>
          </a:bodyPr>
          <a:lstStyle/>
          <a:p>
            <a:r>
              <a:rPr lang="en-US" sz="2400" b="1" dirty="0" smtClean="0"/>
              <a:t>Time of Day</a:t>
            </a:r>
            <a:endParaRPr lang="en-US" sz="2400" b="1" dirty="0"/>
          </a:p>
        </p:txBody>
      </p:sp>
      <p:sp>
        <p:nvSpPr>
          <p:cNvPr id="49" name="TextBox 48"/>
          <p:cNvSpPr txBox="1"/>
          <p:nvPr/>
        </p:nvSpPr>
        <p:spPr>
          <a:xfrm>
            <a:off x="3733252" y="2157731"/>
            <a:ext cx="4717445" cy="523220"/>
          </a:xfrm>
          <a:prstGeom prst="rect">
            <a:avLst/>
          </a:prstGeom>
          <a:solidFill>
            <a:schemeClr val="bg1">
              <a:lumMod val="95000"/>
            </a:schemeClr>
          </a:solidFill>
        </p:spPr>
        <p:txBody>
          <a:bodyPr wrap="none" rtlCol="0">
            <a:spAutoFit/>
          </a:bodyPr>
          <a:lstStyle/>
          <a:p>
            <a:r>
              <a:rPr lang="en-US" sz="2800" dirty="0" smtClean="0">
                <a:solidFill>
                  <a:srgbClr val="C00000"/>
                </a:solidFill>
              </a:rPr>
              <a:t>Weekday connectivity is diurnal</a:t>
            </a:r>
            <a:endParaRPr lang="en-US" sz="2800" dirty="0">
              <a:solidFill>
                <a:srgbClr val="C00000"/>
              </a:solidFill>
            </a:endParaRPr>
          </a:p>
        </p:txBody>
      </p:sp>
      <p:pic>
        <p:nvPicPr>
          <p:cNvPr id="18" name="Picture 17"/>
          <p:cNvPicPr>
            <a:picLocks noChangeAspect="1"/>
          </p:cNvPicPr>
          <p:nvPr/>
        </p:nvPicPr>
        <p:blipFill>
          <a:blip r:embed="rId5"/>
          <a:stretch>
            <a:fillRect/>
          </a:stretch>
        </p:blipFill>
        <p:spPr>
          <a:xfrm>
            <a:off x="2638199" y="1903731"/>
            <a:ext cx="6915601" cy="3708801"/>
          </a:xfrm>
          <a:prstGeom prst="rect">
            <a:avLst/>
          </a:prstGeom>
        </p:spPr>
      </p:pic>
      <p:sp>
        <p:nvSpPr>
          <p:cNvPr id="21" name="TextBox 20"/>
          <p:cNvSpPr txBox="1"/>
          <p:nvPr/>
        </p:nvSpPr>
        <p:spPr>
          <a:xfrm>
            <a:off x="3428058" y="2163238"/>
            <a:ext cx="5222327" cy="523220"/>
          </a:xfrm>
          <a:prstGeom prst="rect">
            <a:avLst/>
          </a:prstGeom>
          <a:solidFill>
            <a:schemeClr val="bg1">
              <a:lumMod val="95000"/>
            </a:schemeClr>
          </a:solidFill>
        </p:spPr>
        <p:txBody>
          <a:bodyPr wrap="none" rtlCol="0">
            <a:spAutoFit/>
          </a:bodyPr>
          <a:lstStyle/>
          <a:p>
            <a:r>
              <a:rPr lang="en-US" sz="2800" dirty="0" smtClean="0">
                <a:solidFill>
                  <a:srgbClr val="C00000"/>
                </a:solidFill>
              </a:rPr>
              <a:t>Weekend connectivity is consistent</a:t>
            </a:r>
            <a:endParaRPr lang="en-US" sz="2800" dirty="0">
              <a:solidFill>
                <a:srgbClr val="C00000"/>
              </a:solidFill>
            </a:endParaRPr>
          </a:p>
        </p:txBody>
      </p:sp>
    </p:spTree>
    <p:custDataLst>
      <p:tags r:id="rId1"/>
    </p:custDataLst>
    <p:extLst>
      <p:ext uri="{BB962C8B-B14F-4D97-AF65-F5344CB8AC3E}">
        <p14:creationId xmlns:p14="http://schemas.microsoft.com/office/powerpoint/2010/main" val="672537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21" grpId="0" animBg="1"/>
    </p:bldLst>
  </p:timing>
  <p:extLst mod="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644638" y="4525513"/>
            <a:ext cx="696503" cy="9664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26" name="Rectangle 25"/>
          <p:cNvSpPr/>
          <p:nvPr/>
        </p:nvSpPr>
        <p:spPr>
          <a:xfrm>
            <a:off x="7594783" y="4775202"/>
            <a:ext cx="691642" cy="705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2" name="Title 1"/>
          <p:cNvSpPr>
            <a:spLocks noGrp="1"/>
          </p:cNvSpPr>
          <p:nvPr>
            <p:ph type="title"/>
          </p:nvPr>
        </p:nvSpPr>
        <p:spPr/>
        <p:txBody>
          <a:bodyPr>
            <a:normAutofit/>
          </a:bodyPr>
          <a:lstStyle/>
          <a:p>
            <a:r>
              <a:rPr lang="en-US" sz="5200" b="1" dirty="0" smtClean="0"/>
              <a:t>2.4 GHz Spectrum is Crowded</a:t>
            </a:r>
            <a:endParaRPr lang="en-US" sz="5200" b="1" dirty="0"/>
          </a:p>
        </p:txBody>
      </p:sp>
      <p:sp>
        <p:nvSpPr>
          <p:cNvPr id="7" name="Slide Number Placeholder 6"/>
          <p:cNvSpPr>
            <a:spLocks noGrp="1"/>
          </p:cNvSpPr>
          <p:nvPr>
            <p:ph type="sldNum" sz="quarter" idx="12"/>
          </p:nvPr>
        </p:nvSpPr>
        <p:spPr/>
        <p:txBody>
          <a:bodyPr/>
          <a:lstStyle/>
          <a:p>
            <a:fld id="{6113E31D-E2AB-40D1-8B51-AFA5AFEF393A}" type="slidenum">
              <a:rPr lang="en-US" smtClean="0"/>
              <a:pPr/>
              <a:t>14</a:t>
            </a:fld>
            <a:endParaRPr lang="en-US" dirty="0"/>
          </a:p>
        </p:txBody>
      </p:sp>
      <p:grpSp>
        <p:nvGrpSpPr>
          <p:cNvPr id="10" name="Group 9"/>
          <p:cNvGrpSpPr/>
          <p:nvPr/>
        </p:nvGrpSpPr>
        <p:grpSpPr>
          <a:xfrm>
            <a:off x="1684648" y="3033331"/>
            <a:ext cx="2706012" cy="2474657"/>
            <a:chOff x="2295512" y="3250895"/>
            <a:chExt cx="5391937" cy="2090447"/>
          </a:xfrm>
        </p:grpSpPr>
        <p:cxnSp>
          <p:nvCxnSpPr>
            <p:cNvPr id="11" name="Straight Arrow Connector 10"/>
            <p:cNvCxnSpPr/>
            <p:nvPr/>
          </p:nvCxnSpPr>
          <p:spPr>
            <a:xfrm>
              <a:off x="2296306" y="5327832"/>
              <a:ext cx="5391143" cy="13510"/>
            </a:xfrm>
            <a:prstGeom prst="straightConnector1">
              <a:avLst/>
            </a:prstGeom>
            <a:ln w="4127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2295512" y="3250895"/>
              <a:ext cx="0" cy="2077732"/>
            </a:xfrm>
            <a:prstGeom prst="straightConnector1">
              <a:avLst/>
            </a:prstGeom>
            <a:ln w="41275">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grpSp>
      <p:sp>
        <p:nvSpPr>
          <p:cNvPr id="16" name="TextBox 15"/>
          <p:cNvSpPr txBox="1"/>
          <p:nvPr/>
        </p:nvSpPr>
        <p:spPr>
          <a:xfrm>
            <a:off x="1184993" y="3747386"/>
            <a:ext cx="553998" cy="1017394"/>
          </a:xfrm>
          <a:prstGeom prst="rect">
            <a:avLst/>
          </a:prstGeom>
          <a:noFill/>
        </p:spPr>
        <p:txBody>
          <a:bodyPr vert="vert270" wrap="none" rtlCol="0">
            <a:spAutoFit/>
          </a:bodyPr>
          <a:lstStyle/>
          <a:p>
            <a:r>
              <a:rPr lang="en-US" sz="2400" b="1" dirty="0" smtClean="0"/>
              <a:t>Devices</a:t>
            </a:r>
            <a:endParaRPr lang="en-US" sz="2400" b="1" dirty="0"/>
          </a:p>
        </p:txBody>
      </p:sp>
      <p:sp>
        <p:nvSpPr>
          <p:cNvPr id="17" name="TextBox 16"/>
          <p:cNvSpPr txBox="1"/>
          <p:nvPr/>
        </p:nvSpPr>
        <p:spPr>
          <a:xfrm>
            <a:off x="6191972" y="3081210"/>
            <a:ext cx="553998" cy="2349746"/>
          </a:xfrm>
          <a:prstGeom prst="rect">
            <a:avLst/>
          </a:prstGeom>
          <a:noFill/>
        </p:spPr>
        <p:txBody>
          <a:bodyPr vert="vert270" wrap="none" rtlCol="0">
            <a:spAutoFit/>
          </a:bodyPr>
          <a:lstStyle/>
          <a:p>
            <a:r>
              <a:rPr lang="en-US" sz="2400" b="1" dirty="0" smtClean="0"/>
              <a:t>Neighborhood APs</a:t>
            </a:r>
            <a:endParaRPr lang="en-US" sz="2400" b="1" dirty="0"/>
          </a:p>
        </p:txBody>
      </p:sp>
      <p:sp>
        <p:nvSpPr>
          <p:cNvPr id="24" name="TextBox 23"/>
          <p:cNvSpPr txBox="1"/>
          <p:nvPr/>
        </p:nvSpPr>
        <p:spPr>
          <a:xfrm>
            <a:off x="2716128" y="3102524"/>
            <a:ext cx="550151" cy="523220"/>
          </a:xfrm>
          <a:prstGeom prst="rect">
            <a:avLst/>
          </a:prstGeom>
          <a:noFill/>
        </p:spPr>
        <p:txBody>
          <a:bodyPr wrap="none" rtlCol="0">
            <a:spAutoFit/>
          </a:bodyPr>
          <a:lstStyle/>
          <a:p>
            <a:r>
              <a:rPr lang="en-US" sz="2800" dirty="0" smtClean="0"/>
              <a:t>10</a:t>
            </a:r>
            <a:endParaRPr lang="en-US" sz="2800" dirty="0"/>
          </a:p>
        </p:txBody>
      </p:sp>
      <p:sp>
        <p:nvSpPr>
          <p:cNvPr id="29" name="Rectangle 28"/>
          <p:cNvSpPr/>
          <p:nvPr/>
        </p:nvSpPr>
        <p:spPr>
          <a:xfrm>
            <a:off x="7594783" y="5330761"/>
            <a:ext cx="691642" cy="16123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27" name="TextBox 26"/>
          <p:cNvSpPr txBox="1"/>
          <p:nvPr/>
        </p:nvSpPr>
        <p:spPr>
          <a:xfrm>
            <a:off x="7594783" y="2895128"/>
            <a:ext cx="729687" cy="523220"/>
          </a:xfrm>
          <a:prstGeom prst="rect">
            <a:avLst/>
          </a:prstGeom>
          <a:noFill/>
        </p:spPr>
        <p:txBody>
          <a:bodyPr wrap="none" rtlCol="0">
            <a:spAutoFit/>
          </a:bodyPr>
          <a:lstStyle/>
          <a:p>
            <a:r>
              <a:rPr lang="en-US" sz="2800" dirty="0" smtClean="0"/>
              <a:t>&gt;60</a:t>
            </a:r>
            <a:endParaRPr lang="en-US" sz="2800" dirty="0"/>
          </a:p>
        </p:txBody>
      </p:sp>
      <p:grpSp>
        <p:nvGrpSpPr>
          <p:cNvPr id="13" name="Group 12"/>
          <p:cNvGrpSpPr/>
          <p:nvPr/>
        </p:nvGrpSpPr>
        <p:grpSpPr>
          <a:xfrm>
            <a:off x="6745970" y="3033331"/>
            <a:ext cx="2687340" cy="2474657"/>
            <a:chOff x="2295512" y="3250895"/>
            <a:chExt cx="5391937" cy="2090447"/>
          </a:xfrm>
        </p:grpSpPr>
        <p:cxnSp>
          <p:nvCxnSpPr>
            <p:cNvPr id="14" name="Straight Arrow Connector 13"/>
            <p:cNvCxnSpPr/>
            <p:nvPr/>
          </p:nvCxnSpPr>
          <p:spPr>
            <a:xfrm>
              <a:off x="2296306" y="5327832"/>
              <a:ext cx="5391143" cy="13510"/>
            </a:xfrm>
            <a:prstGeom prst="straightConnector1">
              <a:avLst/>
            </a:prstGeom>
            <a:ln w="4127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2295512" y="3250895"/>
              <a:ext cx="0" cy="2077732"/>
            </a:xfrm>
            <a:prstGeom prst="straightConnector1">
              <a:avLst/>
            </a:prstGeom>
            <a:ln w="41275">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grpSp>
      <p:sp>
        <p:nvSpPr>
          <p:cNvPr id="30" name="TextBox 29"/>
          <p:cNvSpPr txBox="1"/>
          <p:nvPr/>
        </p:nvSpPr>
        <p:spPr>
          <a:xfrm>
            <a:off x="7639880" y="4675254"/>
            <a:ext cx="601447" cy="584775"/>
          </a:xfrm>
          <a:prstGeom prst="rect">
            <a:avLst/>
          </a:prstGeom>
          <a:noFill/>
        </p:spPr>
        <p:txBody>
          <a:bodyPr wrap="square" rtlCol="0">
            <a:spAutoFit/>
          </a:bodyPr>
          <a:lstStyle/>
          <a:p>
            <a:r>
              <a:rPr lang="en-US" sz="3200" dirty="0" smtClean="0">
                <a:solidFill>
                  <a:schemeClr val="bg1"/>
                </a:solidFill>
              </a:rPr>
              <a:t>20</a:t>
            </a:r>
            <a:endParaRPr lang="en-US" sz="3200" dirty="0">
              <a:solidFill>
                <a:schemeClr val="bg1"/>
              </a:solidFill>
            </a:endParaRPr>
          </a:p>
        </p:txBody>
      </p:sp>
      <p:cxnSp>
        <p:nvCxnSpPr>
          <p:cNvPr id="34" name="Straight Arrow Connector 33"/>
          <p:cNvCxnSpPr>
            <a:stCxn id="42" idx="1"/>
          </p:cNvCxnSpPr>
          <p:nvPr/>
        </p:nvCxnSpPr>
        <p:spPr>
          <a:xfrm flipH="1">
            <a:off x="8331522" y="5030805"/>
            <a:ext cx="747806" cy="2999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9079328" y="4553751"/>
            <a:ext cx="1940044" cy="954107"/>
          </a:xfrm>
          <a:prstGeom prst="rect">
            <a:avLst/>
          </a:prstGeom>
          <a:noFill/>
        </p:spPr>
        <p:txBody>
          <a:bodyPr wrap="square" rtlCol="0">
            <a:spAutoFit/>
          </a:bodyPr>
          <a:lstStyle/>
          <a:p>
            <a:r>
              <a:rPr lang="en-US" sz="2800" dirty="0" smtClean="0"/>
              <a:t>Bi-modal distribution</a:t>
            </a:r>
            <a:endParaRPr lang="en-US" sz="2800" dirty="0"/>
          </a:p>
        </p:txBody>
      </p:sp>
      <p:sp>
        <p:nvSpPr>
          <p:cNvPr id="47" name="TextBox 46"/>
          <p:cNvSpPr txBox="1"/>
          <p:nvPr/>
        </p:nvSpPr>
        <p:spPr>
          <a:xfrm>
            <a:off x="2802052" y="4434293"/>
            <a:ext cx="464227" cy="584775"/>
          </a:xfrm>
          <a:prstGeom prst="rect">
            <a:avLst/>
          </a:prstGeom>
          <a:noFill/>
        </p:spPr>
        <p:txBody>
          <a:bodyPr wrap="square" rtlCol="0">
            <a:spAutoFit/>
          </a:bodyPr>
          <a:lstStyle/>
          <a:p>
            <a:r>
              <a:rPr lang="en-US" sz="3200" dirty="0" smtClean="0">
                <a:solidFill>
                  <a:schemeClr val="bg1"/>
                </a:solidFill>
              </a:rPr>
              <a:t>5</a:t>
            </a:r>
            <a:endParaRPr lang="en-US" sz="3200" dirty="0">
              <a:solidFill>
                <a:schemeClr val="bg1"/>
              </a:solidFill>
            </a:endParaRPr>
          </a:p>
        </p:txBody>
      </p:sp>
      <p:cxnSp>
        <p:nvCxnSpPr>
          <p:cNvPr id="28" name="Straight Arrow Connector 27"/>
          <p:cNvCxnSpPr>
            <a:stCxn id="42" idx="1"/>
          </p:cNvCxnSpPr>
          <p:nvPr/>
        </p:nvCxnSpPr>
        <p:spPr>
          <a:xfrm flipH="1" flipV="1">
            <a:off x="8331524" y="4718429"/>
            <a:ext cx="747804" cy="3123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2832762" y="3562047"/>
            <a:ext cx="329821" cy="991280"/>
            <a:chOff x="3301620" y="2719865"/>
            <a:chExt cx="329821" cy="991280"/>
          </a:xfrm>
        </p:grpSpPr>
        <p:cxnSp>
          <p:nvCxnSpPr>
            <p:cNvPr id="6" name="Straight Connector 5"/>
            <p:cNvCxnSpPr/>
            <p:nvPr/>
          </p:nvCxnSpPr>
          <p:spPr>
            <a:xfrm>
              <a:off x="3466531" y="2733513"/>
              <a:ext cx="0" cy="977632"/>
            </a:xfrm>
            <a:prstGeom prst="line">
              <a:avLst/>
            </a:prstGeom>
            <a:ln w="57150">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301620" y="2719865"/>
              <a:ext cx="329821" cy="0"/>
            </a:xfrm>
            <a:prstGeom prst="line">
              <a:avLst/>
            </a:prstGeom>
            <a:ln w="57150">
              <a:prstDash val="solid"/>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7773158" y="3349545"/>
            <a:ext cx="329821" cy="1425656"/>
            <a:chOff x="7493758" y="2507363"/>
            <a:chExt cx="329821" cy="1175968"/>
          </a:xfrm>
        </p:grpSpPr>
        <p:cxnSp>
          <p:nvCxnSpPr>
            <p:cNvPr id="31" name="Straight Connector 30"/>
            <p:cNvCxnSpPr/>
            <p:nvPr/>
          </p:nvCxnSpPr>
          <p:spPr>
            <a:xfrm flipH="1">
              <a:off x="7658669" y="2514776"/>
              <a:ext cx="2535" cy="1168555"/>
            </a:xfrm>
            <a:prstGeom prst="line">
              <a:avLst/>
            </a:prstGeom>
            <a:ln w="57150">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7493758" y="2507363"/>
              <a:ext cx="329821" cy="0"/>
            </a:xfrm>
            <a:prstGeom prst="line">
              <a:avLst/>
            </a:prstGeom>
            <a:ln w="57150">
              <a:prstDash val="solid"/>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1377555" y="2173563"/>
            <a:ext cx="3661452" cy="523220"/>
          </a:xfrm>
          <a:prstGeom prst="rect">
            <a:avLst/>
          </a:prstGeom>
          <a:noFill/>
        </p:spPr>
        <p:txBody>
          <a:bodyPr vert="horz" wrap="none" rtlCol="0">
            <a:spAutoFit/>
          </a:bodyPr>
          <a:lstStyle/>
          <a:p>
            <a:r>
              <a:rPr lang="en-US" sz="2800" dirty="0" smtClean="0"/>
              <a:t>Number of </a:t>
            </a:r>
            <a:r>
              <a:rPr lang="en-US" sz="2800" dirty="0"/>
              <a:t>d</a:t>
            </a:r>
            <a:r>
              <a:rPr lang="en-US" sz="2800" dirty="0" smtClean="0"/>
              <a:t>evices seen</a:t>
            </a:r>
            <a:endParaRPr lang="en-US" sz="2800" dirty="0"/>
          </a:p>
        </p:txBody>
      </p:sp>
      <p:sp>
        <p:nvSpPr>
          <p:cNvPr id="37" name="TextBox 36"/>
          <p:cNvSpPr txBox="1"/>
          <p:nvPr/>
        </p:nvSpPr>
        <p:spPr>
          <a:xfrm>
            <a:off x="6548194" y="2178004"/>
            <a:ext cx="3109569" cy="523220"/>
          </a:xfrm>
          <a:prstGeom prst="rect">
            <a:avLst/>
          </a:prstGeom>
          <a:noFill/>
        </p:spPr>
        <p:txBody>
          <a:bodyPr vert="horz" wrap="none" rtlCol="0">
            <a:spAutoFit/>
          </a:bodyPr>
          <a:lstStyle/>
          <a:p>
            <a:r>
              <a:rPr lang="en-US" sz="2800" dirty="0" smtClean="0"/>
              <a:t>Number of APs seen</a:t>
            </a:r>
            <a:endParaRPr lang="en-US" sz="2800" dirty="0"/>
          </a:p>
        </p:txBody>
      </p:sp>
      <p:sp>
        <p:nvSpPr>
          <p:cNvPr id="46" name="TextBox 45"/>
          <p:cNvSpPr txBox="1"/>
          <p:nvPr/>
        </p:nvSpPr>
        <p:spPr>
          <a:xfrm>
            <a:off x="2432453" y="5519557"/>
            <a:ext cx="1130438" cy="461665"/>
          </a:xfrm>
          <a:prstGeom prst="rect">
            <a:avLst/>
          </a:prstGeom>
          <a:noFill/>
        </p:spPr>
        <p:txBody>
          <a:bodyPr vert="horz" wrap="none" rtlCol="0">
            <a:spAutoFit/>
          </a:bodyPr>
          <a:lstStyle/>
          <a:p>
            <a:r>
              <a:rPr lang="en-US" sz="2400" b="1" dirty="0" smtClean="0"/>
              <a:t>2.4 GHz</a:t>
            </a:r>
            <a:endParaRPr lang="en-US" sz="2400" b="1" dirty="0"/>
          </a:p>
        </p:txBody>
      </p:sp>
      <p:sp>
        <p:nvSpPr>
          <p:cNvPr id="49" name="TextBox 48"/>
          <p:cNvSpPr txBox="1"/>
          <p:nvPr/>
        </p:nvSpPr>
        <p:spPr>
          <a:xfrm>
            <a:off x="7359411" y="5480426"/>
            <a:ext cx="1130438" cy="461665"/>
          </a:xfrm>
          <a:prstGeom prst="rect">
            <a:avLst/>
          </a:prstGeom>
          <a:noFill/>
        </p:spPr>
        <p:txBody>
          <a:bodyPr vert="horz" wrap="none" rtlCol="0">
            <a:spAutoFit/>
          </a:bodyPr>
          <a:lstStyle/>
          <a:p>
            <a:r>
              <a:rPr lang="en-US" sz="2400" b="1" dirty="0" smtClean="0"/>
              <a:t>2.4 GHz</a:t>
            </a:r>
            <a:endParaRPr lang="en-US" sz="2400" b="1" dirty="0"/>
          </a:p>
        </p:txBody>
      </p:sp>
    </p:spTree>
    <p:custDataLst>
      <p:tags r:id="rId1"/>
    </p:custDataLst>
    <p:extLst>
      <p:ext uri="{BB962C8B-B14F-4D97-AF65-F5344CB8AC3E}">
        <p14:creationId xmlns:p14="http://schemas.microsoft.com/office/powerpoint/2010/main" val="3466226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6" grpId="0" animBg="1"/>
      <p:bldP spid="24" grpId="0"/>
      <p:bldP spid="29" grpId="0" animBg="1"/>
      <p:bldP spid="27" grpId="0"/>
      <p:bldP spid="42" grpId="0"/>
      <p:bldP spid="47" grpId="0"/>
    </p:bldLst>
  </p:timing>
  <p:extLst mod="1"/>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Highlights of the Talk</a:t>
            </a:r>
            <a:endParaRPr lang="en-US" b="1" dirty="0"/>
          </a:p>
        </p:txBody>
      </p:sp>
      <p:sp>
        <p:nvSpPr>
          <p:cNvPr id="3" name="Content Placeholder 2"/>
          <p:cNvSpPr>
            <a:spLocks noGrp="1"/>
          </p:cNvSpPr>
          <p:nvPr>
            <p:ph idx="1"/>
          </p:nvPr>
        </p:nvSpPr>
        <p:spPr/>
        <p:txBody>
          <a:bodyPr/>
          <a:lstStyle/>
          <a:p>
            <a:pPr marL="91440" lvl="1" indent="-91440">
              <a:spcBef>
                <a:spcPts val="1300"/>
              </a:spcBef>
            </a:pPr>
            <a:r>
              <a:rPr lang="en-US" sz="3000" dirty="0">
                <a:solidFill>
                  <a:schemeClr val="tx2"/>
                </a:solidFill>
              </a:rPr>
              <a:t>Some users </a:t>
            </a:r>
            <a:r>
              <a:rPr lang="en-US" sz="3000" b="1" dirty="0">
                <a:solidFill>
                  <a:srgbClr val="C00000"/>
                </a:solidFill>
              </a:rPr>
              <a:t>switch off their routers </a:t>
            </a:r>
            <a:r>
              <a:rPr lang="en-US" sz="3000" dirty="0">
                <a:solidFill>
                  <a:schemeClr val="tx2"/>
                </a:solidFill>
              </a:rPr>
              <a:t>causing </a:t>
            </a:r>
            <a:r>
              <a:rPr lang="en-US" sz="3000" dirty="0" smtClean="0">
                <a:solidFill>
                  <a:schemeClr val="tx2"/>
                </a:solidFill>
              </a:rPr>
              <a:t>downtime</a:t>
            </a:r>
          </a:p>
          <a:p>
            <a:pPr marL="91440" lvl="1" indent="-91440">
              <a:spcBef>
                <a:spcPts val="1300"/>
              </a:spcBef>
            </a:pPr>
            <a:endParaRPr lang="en-US" sz="3000" dirty="0" smtClean="0">
              <a:solidFill>
                <a:schemeClr val="tx2"/>
              </a:solidFill>
            </a:endParaRPr>
          </a:p>
          <a:p>
            <a:pPr marL="91440" lvl="1" indent="-91440">
              <a:spcBef>
                <a:spcPts val="1300"/>
              </a:spcBef>
            </a:pPr>
            <a:r>
              <a:rPr lang="en-US" sz="3000" dirty="0" smtClean="0">
                <a:solidFill>
                  <a:schemeClr val="tx2"/>
                </a:solidFill>
              </a:rPr>
              <a:t>Wireless </a:t>
            </a:r>
            <a:r>
              <a:rPr lang="en-US" sz="3000" b="1" dirty="0" smtClean="0">
                <a:solidFill>
                  <a:srgbClr val="C00000"/>
                </a:solidFill>
              </a:rPr>
              <a:t>connectivity is diurnal </a:t>
            </a:r>
            <a:r>
              <a:rPr lang="en-US" sz="3000" dirty="0" smtClean="0">
                <a:solidFill>
                  <a:schemeClr val="tx2"/>
                </a:solidFill>
              </a:rPr>
              <a:t>on weekdays</a:t>
            </a:r>
          </a:p>
          <a:p>
            <a:pPr marL="91440" lvl="1" indent="-91440">
              <a:spcBef>
                <a:spcPts val="1300"/>
              </a:spcBef>
            </a:pPr>
            <a:r>
              <a:rPr lang="en-US" sz="3000" dirty="0" smtClean="0">
                <a:solidFill>
                  <a:schemeClr val="tx2"/>
                </a:solidFill>
              </a:rPr>
              <a:t>2.4 GHz is </a:t>
            </a:r>
            <a:r>
              <a:rPr lang="en-US" sz="3000" b="1" dirty="0" smtClean="0">
                <a:solidFill>
                  <a:srgbClr val="C00000"/>
                </a:solidFill>
              </a:rPr>
              <a:t>crowded</a:t>
            </a:r>
            <a:r>
              <a:rPr lang="en-US" sz="3000" dirty="0" smtClean="0">
                <a:solidFill>
                  <a:schemeClr val="tx2"/>
                </a:solidFill>
              </a:rPr>
              <a:t> compared to 5 GHz</a:t>
            </a:r>
            <a:endParaRPr lang="en-US" sz="3000" dirty="0">
              <a:solidFill>
                <a:schemeClr val="tx2"/>
              </a:solidFill>
            </a:endParaRPr>
          </a:p>
        </p:txBody>
      </p:sp>
      <p:sp>
        <p:nvSpPr>
          <p:cNvPr id="4" name="Slide Number Placeholder 3"/>
          <p:cNvSpPr>
            <a:spLocks noGrp="1"/>
          </p:cNvSpPr>
          <p:nvPr>
            <p:ph type="sldNum" sz="quarter" idx="12"/>
          </p:nvPr>
        </p:nvSpPr>
        <p:spPr/>
        <p:txBody>
          <a:bodyPr/>
          <a:lstStyle/>
          <a:p>
            <a:fld id="{6113E31D-E2AB-40D1-8B51-AFA5AFEF393A}" type="slidenum">
              <a:rPr lang="en-US" smtClean="0"/>
              <a:pPr/>
              <a:t>15</a:t>
            </a:fld>
            <a:endParaRPr lang="en-US" dirty="0"/>
          </a:p>
        </p:txBody>
      </p:sp>
    </p:spTree>
    <p:extLst>
      <p:ext uri="{BB962C8B-B14F-4D97-AF65-F5344CB8AC3E}">
        <p14:creationId xmlns:p14="http://schemas.microsoft.com/office/powerpoint/2010/main" val="18001259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00" b="1" dirty="0" smtClean="0"/>
              <a:t>Outline</a:t>
            </a:r>
            <a:endParaRPr lang="en-US" sz="5200" b="1" dirty="0"/>
          </a:p>
        </p:txBody>
      </p:sp>
      <p:sp>
        <p:nvSpPr>
          <p:cNvPr id="3" name="Content Placeholder 2"/>
          <p:cNvSpPr>
            <a:spLocks noGrp="1"/>
          </p:cNvSpPr>
          <p:nvPr>
            <p:ph idx="1"/>
          </p:nvPr>
        </p:nvSpPr>
        <p:spPr>
          <a:xfrm>
            <a:off x="657224" y="1845733"/>
            <a:ext cx="10498456" cy="4614052"/>
          </a:xfrm>
        </p:spPr>
        <p:txBody>
          <a:bodyPr>
            <a:normAutofit/>
          </a:bodyPr>
          <a:lstStyle/>
          <a:p>
            <a:r>
              <a:rPr lang="en-US" dirty="0">
                <a:solidFill>
                  <a:schemeClr val="bg1">
                    <a:lumMod val="85000"/>
                  </a:schemeClr>
                </a:solidFill>
              </a:rPr>
              <a:t>Availability</a:t>
            </a:r>
          </a:p>
          <a:p>
            <a:pPr lvl="1"/>
            <a:r>
              <a:rPr lang="en-US" dirty="0">
                <a:solidFill>
                  <a:schemeClr val="bg1">
                    <a:lumMod val="85000"/>
                  </a:schemeClr>
                </a:solidFill>
              </a:rPr>
              <a:t>Analyze Internet </a:t>
            </a:r>
            <a:r>
              <a:rPr lang="en-US" b="1" dirty="0">
                <a:solidFill>
                  <a:schemeClr val="bg1">
                    <a:lumMod val="85000"/>
                  </a:schemeClr>
                </a:solidFill>
              </a:rPr>
              <a:t>connectivity</a:t>
            </a:r>
            <a:r>
              <a:rPr lang="en-US" dirty="0">
                <a:solidFill>
                  <a:schemeClr val="bg1">
                    <a:lumMod val="85000"/>
                  </a:schemeClr>
                </a:solidFill>
              </a:rPr>
              <a:t> to home networks</a:t>
            </a:r>
          </a:p>
          <a:p>
            <a:pPr lvl="1"/>
            <a:r>
              <a:rPr lang="en-US" i="1" dirty="0">
                <a:solidFill>
                  <a:schemeClr val="bg1">
                    <a:lumMod val="85000"/>
                  </a:schemeClr>
                </a:solidFill>
              </a:rPr>
              <a:t>User behavior </a:t>
            </a:r>
            <a:r>
              <a:rPr lang="en-US" dirty="0">
                <a:solidFill>
                  <a:schemeClr val="bg1">
                    <a:lumMod val="85000"/>
                  </a:schemeClr>
                </a:solidFill>
              </a:rPr>
              <a:t>affects access link connectivity</a:t>
            </a:r>
          </a:p>
          <a:p>
            <a:r>
              <a:rPr lang="en-US" dirty="0">
                <a:solidFill>
                  <a:schemeClr val="tx2"/>
                </a:solidFill>
              </a:rPr>
              <a:t>Infrastructure</a:t>
            </a:r>
          </a:p>
          <a:p>
            <a:pPr lvl="1"/>
            <a:r>
              <a:rPr lang="en-US" dirty="0">
                <a:solidFill>
                  <a:schemeClr val="tx2"/>
                </a:solidFill>
              </a:rPr>
              <a:t>Study the </a:t>
            </a:r>
            <a:r>
              <a:rPr lang="en-US" b="1" dirty="0">
                <a:solidFill>
                  <a:schemeClr val="tx2"/>
                </a:solidFill>
              </a:rPr>
              <a:t>wireless spectrum </a:t>
            </a:r>
            <a:r>
              <a:rPr lang="en-US" dirty="0">
                <a:solidFill>
                  <a:schemeClr val="tx2"/>
                </a:solidFill>
              </a:rPr>
              <a:t>usage in homes</a:t>
            </a:r>
          </a:p>
          <a:p>
            <a:pPr lvl="1"/>
            <a:r>
              <a:rPr lang="en-US" dirty="0">
                <a:solidFill>
                  <a:schemeClr val="tx2"/>
                </a:solidFill>
              </a:rPr>
              <a:t>Wireless device connectivity has a </a:t>
            </a:r>
            <a:r>
              <a:rPr lang="en-US" i="1" dirty="0">
                <a:solidFill>
                  <a:schemeClr val="tx2"/>
                </a:solidFill>
              </a:rPr>
              <a:t>diurnal pattern</a:t>
            </a:r>
          </a:p>
          <a:p>
            <a:r>
              <a:rPr lang="en-US" dirty="0">
                <a:solidFill>
                  <a:schemeClr val="bg1">
                    <a:lumMod val="85000"/>
                  </a:schemeClr>
                </a:solidFill>
              </a:rPr>
              <a:t>Usage characteristics</a:t>
            </a:r>
          </a:p>
          <a:p>
            <a:pPr lvl="1"/>
            <a:r>
              <a:rPr lang="en-US" dirty="0">
                <a:solidFill>
                  <a:schemeClr val="bg1">
                    <a:lumMod val="85000"/>
                  </a:schemeClr>
                </a:solidFill>
              </a:rPr>
              <a:t>Analyze </a:t>
            </a:r>
            <a:r>
              <a:rPr lang="en-US" b="1" dirty="0">
                <a:solidFill>
                  <a:schemeClr val="bg1">
                    <a:lumMod val="85000"/>
                  </a:schemeClr>
                </a:solidFill>
              </a:rPr>
              <a:t>traffic patterns </a:t>
            </a:r>
            <a:r>
              <a:rPr lang="en-US" dirty="0">
                <a:solidFill>
                  <a:schemeClr val="bg1">
                    <a:lumMod val="85000"/>
                  </a:schemeClr>
                </a:solidFill>
              </a:rPr>
              <a:t>by device and domains</a:t>
            </a:r>
          </a:p>
          <a:p>
            <a:pPr lvl="1"/>
            <a:r>
              <a:rPr lang="en-US" dirty="0">
                <a:solidFill>
                  <a:schemeClr val="bg1">
                    <a:lumMod val="85000"/>
                  </a:schemeClr>
                </a:solidFill>
              </a:rPr>
              <a:t>Users </a:t>
            </a:r>
            <a:r>
              <a:rPr lang="en-US" i="1" dirty="0">
                <a:solidFill>
                  <a:schemeClr val="bg1">
                    <a:lumMod val="85000"/>
                  </a:schemeClr>
                </a:solidFill>
              </a:rPr>
              <a:t>don’t saturate </a:t>
            </a:r>
            <a:r>
              <a:rPr lang="en-US" dirty="0">
                <a:solidFill>
                  <a:schemeClr val="bg1">
                    <a:lumMod val="85000"/>
                  </a:schemeClr>
                </a:solidFill>
              </a:rPr>
              <a:t>their links</a:t>
            </a:r>
          </a:p>
          <a:p>
            <a:endParaRPr lang="en-US" sz="3200" dirty="0" smtClean="0"/>
          </a:p>
          <a:p>
            <a:pPr lvl="1"/>
            <a:endParaRPr lang="en-US" sz="3000"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16</a:t>
            </a:fld>
            <a:endParaRPr lang="en-US" dirty="0"/>
          </a:p>
        </p:txBody>
      </p:sp>
    </p:spTree>
    <p:custDataLst>
      <p:tags r:id="rId1"/>
    </p:custDataLst>
    <p:extLst>
      <p:ext uri="{BB962C8B-B14F-4D97-AF65-F5344CB8AC3E}">
        <p14:creationId xmlns:p14="http://schemas.microsoft.com/office/powerpoint/2010/main" val="3698927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rgbClr val="D8D8D8"/>
                                      </p:to>
                                    </p:animClr>
                                  </p:childTnLst>
                                </p:cTn>
                              </p:par>
                              <p:par>
                                <p:cTn id="7" presetID="3" presetClass="emph" presetSubtype="2" fill="hold" nodeType="withEffect">
                                  <p:stCondLst>
                                    <p:cond delay="0"/>
                                  </p:stCondLst>
                                  <p:childTnLst>
                                    <p:animClr clrSpc="rgb" dir="cw">
                                      <p:cBhvr override="childStyle">
                                        <p:cTn id="8" dur="2000" fill="hold"/>
                                        <p:tgtEl>
                                          <p:spTgt spid="3">
                                            <p:txEl>
                                              <p:pRg st="4" end="4"/>
                                            </p:txEl>
                                          </p:spTgt>
                                        </p:tgtEl>
                                        <p:attrNameLst>
                                          <p:attrName>style.color</p:attrName>
                                        </p:attrNameLst>
                                      </p:cBhvr>
                                      <p:to>
                                        <a:srgbClr val="D8D8D8"/>
                                      </p:to>
                                    </p:animClr>
                                  </p:childTnLst>
                                </p:cTn>
                              </p:par>
                              <p:par>
                                <p:cTn id="9" presetID="3" presetClass="emph" presetSubtype="2" fill="hold" nodeType="withEffect">
                                  <p:stCondLst>
                                    <p:cond delay="0"/>
                                  </p:stCondLst>
                                  <p:childTnLst>
                                    <p:animClr clrSpc="rgb" dir="cw">
                                      <p:cBhvr override="childStyle">
                                        <p:cTn id="10" dur="2000" fill="hold"/>
                                        <p:tgtEl>
                                          <p:spTgt spid="3">
                                            <p:txEl>
                                              <p:pRg st="5" end="5"/>
                                            </p:txEl>
                                          </p:spTgt>
                                        </p:tgtEl>
                                        <p:attrNameLst>
                                          <p:attrName>style.color</p:attrName>
                                        </p:attrNameLst>
                                      </p:cBhvr>
                                      <p:to>
                                        <a:srgbClr val="D8D8D8"/>
                                      </p:to>
                                    </p:animClr>
                                  </p:childTnLst>
                                </p:cTn>
                              </p:par>
                              <p:par>
                                <p:cTn id="11" presetID="3" presetClass="emph" presetSubtype="2" fill="hold" nodeType="withEffect">
                                  <p:stCondLst>
                                    <p:cond delay="0"/>
                                  </p:stCondLst>
                                  <p:childTnLst>
                                    <p:animClr clrSpc="rgb" dir="cw">
                                      <p:cBhvr override="childStyle">
                                        <p:cTn id="12" dur="2000" fill="hold"/>
                                        <p:tgtEl>
                                          <p:spTgt spid="3">
                                            <p:txEl>
                                              <p:pRg st="6" end="6"/>
                                            </p:txEl>
                                          </p:spTgt>
                                        </p:tgtEl>
                                        <p:attrNameLst>
                                          <p:attrName>style.color</p:attrName>
                                        </p:attrNameLst>
                                      </p:cBhvr>
                                      <p:to>
                                        <a:srgbClr val="162F33"/>
                                      </p:to>
                                    </p:animClr>
                                  </p:childTnLst>
                                </p:cTn>
                              </p:par>
                              <p:par>
                                <p:cTn id="13" presetID="3" presetClass="emph" presetSubtype="2" fill="hold" nodeType="withEffect">
                                  <p:stCondLst>
                                    <p:cond delay="0"/>
                                  </p:stCondLst>
                                  <p:childTnLst>
                                    <p:animClr clrSpc="rgb" dir="cw">
                                      <p:cBhvr override="childStyle">
                                        <p:cTn id="14" dur="2000" fill="hold"/>
                                        <p:tgtEl>
                                          <p:spTgt spid="3">
                                            <p:txEl>
                                              <p:pRg st="7" end="7"/>
                                            </p:txEl>
                                          </p:spTgt>
                                        </p:tgtEl>
                                        <p:attrNameLst>
                                          <p:attrName>style.color</p:attrName>
                                        </p:attrNameLst>
                                      </p:cBhvr>
                                      <p:to>
                                        <a:srgbClr val="162F33"/>
                                      </p:to>
                                    </p:animClr>
                                  </p:childTnLst>
                                </p:cTn>
                              </p:par>
                              <p:par>
                                <p:cTn id="15" presetID="3" presetClass="emph" presetSubtype="2" fill="hold" nodeType="withEffect">
                                  <p:stCondLst>
                                    <p:cond delay="0"/>
                                  </p:stCondLst>
                                  <p:childTnLst>
                                    <p:animClr clrSpc="rgb" dir="cw">
                                      <p:cBhvr override="childStyle">
                                        <p:cTn id="16" dur="2000" fill="hold"/>
                                        <p:tgtEl>
                                          <p:spTgt spid="3">
                                            <p:txEl>
                                              <p:pRg st="8" end="8"/>
                                            </p:txEl>
                                          </p:spTgt>
                                        </p:tgtEl>
                                        <p:attrNameLst>
                                          <p:attrName>style.color</p:attrName>
                                        </p:attrNameLst>
                                      </p:cBhvr>
                                      <p:to>
                                        <a:srgbClr val="162F33"/>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200" b="1" dirty="0" smtClean="0"/>
              <a:t>Home Network Usage </a:t>
            </a:r>
            <a:r>
              <a:rPr lang="en-US" sz="5200" b="1" dirty="0"/>
              <a:t>C</a:t>
            </a:r>
            <a:r>
              <a:rPr lang="en-US" sz="5200" b="1" dirty="0" smtClean="0"/>
              <a:t>haracteristics</a:t>
            </a:r>
            <a:endParaRPr lang="en-US" sz="5200" b="1" dirty="0"/>
          </a:p>
        </p:txBody>
      </p:sp>
      <p:sp>
        <p:nvSpPr>
          <p:cNvPr id="3" name="Content Placeholder 2"/>
          <p:cNvSpPr>
            <a:spLocks noGrp="1"/>
          </p:cNvSpPr>
          <p:nvPr>
            <p:ph idx="1"/>
          </p:nvPr>
        </p:nvSpPr>
        <p:spPr>
          <a:xfrm>
            <a:off x="657224" y="1938970"/>
            <a:ext cx="10773157" cy="3838896"/>
          </a:xfrm>
        </p:spPr>
        <p:txBody>
          <a:bodyPr>
            <a:normAutofit/>
          </a:bodyPr>
          <a:lstStyle/>
          <a:p>
            <a:r>
              <a:rPr lang="en-US" sz="3200" dirty="0" smtClean="0"/>
              <a:t>Why measure home network traffic?</a:t>
            </a:r>
          </a:p>
          <a:p>
            <a:pPr lvl="1"/>
            <a:r>
              <a:rPr lang="en-US" sz="3000" dirty="0" smtClean="0"/>
              <a:t>Compare total traffic </a:t>
            </a:r>
            <a:r>
              <a:rPr lang="en-US" sz="3000" b="1" dirty="0" smtClean="0">
                <a:solidFill>
                  <a:srgbClr val="C00000"/>
                </a:solidFill>
              </a:rPr>
              <a:t>utilization</a:t>
            </a:r>
            <a:r>
              <a:rPr lang="en-US" sz="3000" dirty="0" smtClean="0">
                <a:solidFill>
                  <a:srgbClr val="C00000"/>
                </a:solidFill>
              </a:rPr>
              <a:t> </a:t>
            </a:r>
            <a:r>
              <a:rPr lang="en-US" sz="3000" dirty="0" smtClean="0"/>
              <a:t>to access link </a:t>
            </a:r>
            <a:r>
              <a:rPr lang="en-US" sz="3000" b="1" dirty="0" smtClean="0">
                <a:solidFill>
                  <a:srgbClr val="C00000"/>
                </a:solidFill>
              </a:rPr>
              <a:t>capacity</a:t>
            </a:r>
          </a:p>
          <a:p>
            <a:pPr lvl="1"/>
            <a:r>
              <a:rPr lang="en-US" sz="3000" dirty="0"/>
              <a:t>R</a:t>
            </a:r>
            <a:r>
              <a:rPr lang="en-US" sz="3000" dirty="0" smtClean="0"/>
              <a:t>eveal </a:t>
            </a:r>
            <a:r>
              <a:rPr lang="en-US" sz="3000" b="1" dirty="0" smtClean="0">
                <a:solidFill>
                  <a:srgbClr val="C00000"/>
                </a:solidFill>
              </a:rPr>
              <a:t>usage patterns </a:t>
            </a:r>
            <a:r>
              <a:rPr lang="en-US" sz="3000" dirty="0" smtClean="0"/>
              <a:t>differ by source or by destination</a:t>
            </a:r>
            <a:endParaRPr lang="en-US" sz="3000" dirty="0"/>
          </a:p>
          <a:p>
            <a:r>
              <a:rPr lang="en-US" sz="3200" dirty="0" smtClean="0"/>
              <a:t>Passive monitoring of traffic (with explicit consent)</a:t>
            </a:r>
            <a:endParaRPr lang="en-US" sz="3200" dirty="0" smtClean="0">
              <a:solidFill>
                <a:schemeClr val="tx1"/>
              </a:solidFill>
            </a:endParaRPr>
          </a:p>
          <a:p>
            <a:pPr lvl="1"/>
            <a:r>
              <a:rPr lang="en-US" sz="3000" dirty="0" smtClean="0"/>
              <a:t>Packet and flow statistics</a:t>
            </a:r>
          </a:p>
          <a:p>
            <a:pPr lvl="1"/>
            <a:r>
              <a:rPr lang="en-US" sz="3000" dirty="0" smtClean="0"/>
              <a:t>DNS responses to a user customizable whitelist</a:t>
            </a:r>
            <a:endParaRPr lang="en-US" sz="3200" b="1" dirty="0" smtClean="0">
              <a:solidFill>
                <a:schemeClr val="tx1"/>
              </a:solidFill>
            </a:endParaRPr>
          </a:p>
          <a:p>
            <a:pPr lvl="1"/>
            <a:endParaRPr lang="en-US" sz="3000" b="1" dirty="0" smtClean="0">
              <a:solidFill>
                <a:schemeClr val="tx1"/>
              </a:solidFill>
            </a:endParaRPr>
          </a:p>
          <a:p>
            <a:endParaRPr lang="en-US" sz="3200" dirty="0" smtClean="0">
              <a:solidFill>
                <a:schemeClr val="tx1"/>
              </a:solidFill>
            </a:endParaRPr>
          </a:p>
        </p:txBody>
      </p:sp>
      <p:sp>
        <p:nvSpPr>
          <p:cNvPr id="6" name="Slide Number Placeholder 5"/>
          <p:cNvSpPr>
            <a:spLocks noGrp="1"/>
          </p:cNvSpPr>
          <p:nvPr>
            <p:ph type="sldNum" sz="quarter" idx="12"/>
          </p:nvPr>
        </p:nvSpPr>
        <p:spPr/>
        <p:txBody>
          <a:bodyPr/>
          <a:lstStyle/>
          <a:p>
            <a:fld id="{6113E31D-E2AB-40D1-8B51-AFA5AFEF393A}" type="slidenum">
              <a:rPr lang="en-US" smtClean="0"/>
              <a:pPr/>
              <a:t>17</a:t>
            </a:fld>
            <a:endParaRPr lang="en-US" dirty="0"/>
          </a:p>
        </p:txBody>
      </p:sp>
    </p:spTree>
    <p:custDataLst>
      <p:tags r:id="rId1"/>
    </p:custDataLst>
    <p:extLst>
      <p:ext uri="{BB962C8B-B14F-4D97-AF65-F5344CB8AC3E}">
        <p14:creationId xmlns:p14="http://schemas.microsoft.com/office/powerpoint/2010/main" val="4258026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200" b="1" dirty="0" smtClean="0"/>
              <a:t>Do Users Saturate their Links?</a:t>
            </a:r>
            <a:endParaRPr lang="en-US" sz="5200" b="1"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18</a:t>
            </a:fld>
            <a:endParaRPr lang="en-US" dirty="0"/>
          </a:p>
        </p:txBody>
      </p:sp>
      <p:sp>
        <p:nvSpPr>
          <p:cNvPr id="12" name="TextBox 11"/>
          <p:cNvSpPr txBox="1"/>
          <p:nvPr/>
        </p:nvSpPr>
        <p:spPr>
          <a:xfrm>
            <a:off x="2254044" y="2108186"/>
            <a:ext cx="1217000" cy="461665"/>
          </a:xfrm>
          <a:prstGeom prst="rect">
            <a:avLst/>
          </a:prstGeom>
          <a:noFill/>
        </p:spPr>
        <p:txBody>
          <a:bodyPr wrap="none" rtlCol="0">
            <a:spAutoFit/>
          </a:bodyPr>
          <a:lstStyle/>
          <a:p>
            <a:r>
              <a:rPr lang="en-US" sz="2400" b="1" dirty="0" smtClean="0"/>
              <a:t>Capacity</a:t>
            </a:r>
            <a:endParaRPr lang="en-US" sz="2400" b="1" dirty="0"/>
          </a:p>
        </p:txBody>
      </p:sp>
      <p:sp>
        <p:nvSpPr>
          <p:cNvPr id="13" name="TextBox 12"/>
          <p:cNvSpPr txBox="1"/>
          <p:nvPr/>
        </p:nvSpPr>
        <p:spPr>
          <a:xfrm>
            <a:off x="1972905" y="3682841"/>
            <a:ext cx="1498139" cy="830997"/>
          </a:xfrm>
          <a:prstGeom prst="rect">
            <a:avLst/>
          </a:prstGeom>
          <a:noFill/>
        </p:spPr>
        <p:txBody>
          <a:bodyPr wrap="square" rtlCol="0">
            <a:spAutoFit/>
          </a:bodyPr>
          <a:lstStyle/>
          <a:p>
            <a:pPr algn="ctr"/>
            <a:r>
              <a:rPr lang="en-US" sz="2400" b="1" dirty="0" smtClean="0"/>
              <a:t>Traffic Utilization</a:t>
            </a:r>
            <a:endParaRPr lang="en-US" sz="2400" b="1" dirty="0"/>
          </a:p>
        </p:txBody>
      </p:sp>
      <p:pic>
        <p:nvPicPr>
          <p:cNvPr id="14" name="Picture 13"/>
          <p:cNvPicPr>
            <a:picLocks noChangeAspect="1"/>
          </p:cNvPicPr>
          <p:nvPr/>
        </p:nvPicPr>
        <p:blipFill>
          <a:blip r:embed="rId4"/>
          <a:stretch>
            <a:fillRect/>
          </a:stretch>
        </p:blipFill>
        <p:spPr>
          <a:xfrm>
            <a:off x="1567069" y="1643878"/>
            <a:ext cx="7527601" cy="4689201"/>
          </a:xfrm>
          <a:prstGeom prst="rect">
            <a:avLst/>
          </a:prstGeom>
        </p:spPr>
      </p:pic>
      <p:sp>
        <p:nvSpPr>
          <p:cNvPr id="24" name="Up-Down Arrow 23"/>
          <p:cNvSpPr/>
          <p:nvPr/>
        </p:nvSpPr>
        <p:spPr>
          <a:xfrm>
            <a:off x="5117644" y="2569851"/>
            <a:ext cx="532311" cy="272604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806428" y="2736654"/>
            <a:ext cx="5860869" cy="1077218"/>
          </a:xfrm>
          <a:prstGeom prst="rect">
            <a:avLst/>
          </a:prstGeom>
          <a:solidFill>
            <a:schemeClr val="bg1">
              <a:lumMod val="85000"/>
            </a:schemeClr>
          </a:solidFill>
        </p:spPr>
        <p:txBody>
          <a:bodyPr wrap="square" rtlCol="0">
            <a:spAutoFit/>
          </a:bodyPr>
          <a:lstStyle/>
          <a:p>
            <a:r>
              <a:rPr lang="en-US" sz="3200" b="1" dirty="0" smtClean="0">
                <a:solidFill>
                  <a:srgbClr val="C00000"/>
                </a:solidFill>
              </a:rPr>
              <a:t>Large difference </a:t>
            </a:r>
            <a:r>
              <a:rPr lang="en-US" sz="3200" dirty="0" smtClean="0">
                <a:solidFill>
                  <a:srgbClr val="C00000"/>
                </a:solidFill>
              </a:rPr>
              <a:t>between traffic utilization and access link capacity</a:t>
            </a:r>
          </a:p>
        </p:txBody>
      </p:sp>
      <p:sp>
        <p:nvSpPr>
          <p:cNvPr id="3" name="Content Placeholder 2"/>
          <p:cNvSpPr>
            <a:spLocks noGrp="1"/>
          </p:cNvSpPr>
          <p:nvPr>
            <p:ph idx="1"/>
          </p:nvPr>
        </p:nvSpPr>
        <p:spPr>
          <a:xfrm>
            <a:off x="5806428" y="4022061"/>
            <a:ext cx="5801290" cy="977380"/>
          </a:xfrm>
          <a:solidFill>
            <a:schemeClr val="bg1">
              <a:lumMod val="85000"/>
            </a:schemeClr>
          </a:solidFill>
        </p:spPr>
        <p:txBody>
          <a:bodyPr>
            <a:noAutofit/>
          </a:bodyPr>
          <a:lstStyle/>
          <a:p>
            <a:r>
              <a:rPr lang="en-US" sz="3200" dirty="0">
                <a:solidFill>
                  <a:srgbClr val="C00000"/>
                </a:solidFill>
              </a:rPr>
              <a:t>H</a:t>
            </a:r>
            <a:r>
              <a:rPr lang="en-US" sz="3200" dirty="0" smtClean="0">
                <a:solidFill>
                  <a:srgbClr val="C00000"/>
                </a:solidFill>
              </a:rPr>
              <a:t>alf the houses saturate </a:t>
            </a:r>
            <a:r>
              <a:rPr lang="en-US" sz="3200" b="1" dirty="0" smtClean="0">
                <a:solidFill>
                  <a:srgbClr val="C00000"/>
                </a:solidFill>
              </a:rPr>
              <a:t>less than 50%</a:t>
            </a:r>
            <a:r>
              <a:rPr lang="en-US" sz="3200" dirty="0" smtClean="0">
                <a:solidFill>
                  <a:srgbClr val="C00000"/>
                </a:solidFill>
              </a:rPr>
              <a:t> of the available capacity</a:t>
            </a:r>
            <a:endParaRPr lang="en-US" sz="3200" dirty="0">
              <a:solidFill>
                <a:srgbClr val="C00000"/>
              </a:solidFill>
            </a:endParaRPr>
          </a:p>
        </p:txBody>
      </p:sp>
      <p:sp>
        <p:nvSpPr>
          <p:cNvPr id="18" name="TextBox 17"/>
          <p:cNvSpPr txBox="1"/>
          <p:nvPr/>
        </p:nvSpPr>
        <p:spPr>
          <a:xfrm>
            <a:off x="1091561" y="5275700"/>
            <a:ext cx="495649" cy="461665"/>
          </a:xfrm>
          <a:prstGeom prst="rect">
            <a:avLst/>
          </a:prstGeom>
          <a:noFill/>
        </p:spPr>
        <p:txBody>
          <a:bodyPr wrap="none" rtlCol="0">
            <a:spAutoFit/>
          </a:bodyPr>
          <a:lstStyle/>
          <a:p>
            <a:r>
              <a:rPr lang="en-US" sz="2400" dirty="0" smtClean="0"/>
              <a:t>20</a:t>
            </a:r>
            <a:endParaRPr lang="en-US" sz="2400" dirty="0"/>
          </a:p>
        </p:txBody>
      </p:sp>
      <p:sp>
        <p:nvSpPr>
          <p:cNvPr id="23" name="TextBox 22"/>
          <p:cNvSpPr txBox="1"/>
          <p:nvPr/>
        </p:nvSpPr>
        <p:spPr>
          <a:xfrm>
            <a:off x="1091561" y="4515090"/>
            <a:ext cx="495649" cy="461665"/>
          </a:xfrm>
          <a:prstGeom prst="rect">
            <a:avLst/>
          </a:prstGeom>
          <a:noFill/>
        </p:spPr>
        <p:txBody>
          <a:bodyPr wrap="none" rtlCol="0">
            <a:spAutoFit/>
          </a:bodyPr>
          <a:lstStyle/>
          <a:p>
            <a:r>
              <a:rPr lang="en-US" sz="2400" dirty="0"/>
              <a:t>4</a:t>
            </a:r>
            <a:r>
              <a:rPr lang="en-US" sz="2400" dirty="0" smtClean="0"/>
              <a:t>0</a:t>
            </a:r>
            <a:endParaRPr lang="en-US" sz="2400" dirty="0"/>
          </a:p>
        </p:txBody>
      </p:sp>
      <p:sp>
        <p:nvSpPr>
          <p:cNvPr id="26" name="TextBox 25"/>
          <p:cNvSpPr txBox="1"/>
          <p:nvPr/>
        </p:nvSpPr>
        <p:spPr>
          <a:xfrm>
            <a:off x="1091561" y="3754481"/>
            <a:ext cx="495649" cy="461665"/>
          </a:xfrm>
          <a:prstGeom prst="rect">
            <a:avLst/>
          </a:prstGeom>
          <a:noFill/>
        </p:spPr>
        <p:txBody>
          <a:bodyPr wrap="none" rtlCol="0">
            <a:spAutoFit/>
          </a:bodyPr>
          <a:lstStyle/>
          <a:p>
            <a:r>
              <a:rPr lang="en-US" sz="2400" dirty="0"/>
              <a:t>6</a:t>
            </a:r>
            <a:r>
              <a:rPr lang="en-US" sz="2400" dirty="0" smtClean="0"/>
              <a:t>0</a:t>
            </a:r>
            <a:endParaRPr lang="en-US" sz="2400" dirty="0"/>
          </a:p>
        </p:txBody>
      </p:sp>
      <p:sp>
        <p:nvSpPr>
          <p:cNvPr id="27" name="TextBox 26"/>
          <p:cNvSpPr txBox="1"/>
          <p:nvPr/>
        </p:nvSpPr>
        <p:spPr>
          <a:xfrm>
            <a:off x="1091561" y="2992481"/>
            <a:ext cx="495649" cy="461665"/>
          </a:xfrm>
          <a:prstGeom prst="rect">
            <a:avLst/>
          </a:prstGeom>
          <a:noFill/>
        </p:spPr>
        <p:txBody>
          <a:bodyPr wrap="none" rtlCol="0">
            <a:spAutoFit/>
          </a:bodyPr>
          <a:lstStyle/>
          <a:p>
            <a:r>
              <a:rPr lang="en-US" sz="2400" dirty="0"/>
              <a:t>8</a:t>
            </a:r>
            <a:r>
              <a:rPr lang="en-US" sz="2400" dirty="0" smtClean="0"/>
              <a:t>0</a:t>
            </a:r>
            <a:endParaRPr lang="en-US" sz="2400" dirty="0"/>
          </a:p>
        </p:txBody>
      </p:sp>
      <p:sp>
        <p:nvSpPr>
          <p:cNvPr id="28" name="TextBox 27"/>
          <p:cNvSpPr txBox="1"/>
          <p:nvPr/>
        </p:nvSpPr>
        <p:spPr>
          <a:xfrm>
            <a:off x="915929" y="2230481"/>
            <a:ext cx="651140" cy="461665"/>
          </a:xfrm>
          <a:prstGeom prst="rect">
            <a:avLst/>
          </a:prstGeom>
          <a:noFill/>
        </p:spPr>
        <p:txBody>
          <a:bodyPr wrap="none" rtlCol="0">
            <a:spAutoFit/>
          </a:bodyPr>
          <a:lstStyle/>
          <a:p>
            <a:r>
              <a:rPr lang="en-US" sz="2400" dirty="0" smtClean="0"/>
              <a:t>100</a:t>
            </a:r>
            <a:endParaRPr lang="en-US" sz="2400" dirty="0"/>
          </a:p>
        </p:txBody>
      </p:sp>
      <p:sp>
        <p:nvSpPr>
          <p:cNvPr id="20" name="TextBox 19"/>
          <p:cNvSpPr txBox="1"/>
          <p:nvPr/>
        </p:nvSpPr>
        <p:spPr>
          <a:xfrm>
            <a:off x="1907227" y="6260552"/>
            <a:ext cx="901209" cy="461665"/>
          </a:xfrm>
          <a:prstGeom prst="rect">
            <a:avLst/>
          </a:prstGeom>
          <a:noFill/>
        </p:spPr>
        <p:txBody>
          <a:bodyPr wrap="none" rtlCol="0">
            <a:spAutoFit/>
          </a:bodyPr>
          <a:lstStyle/>
          <a:p>
            <a:r>
              <a:rPr lang="en-US" sz="2400" dirty="0" smtClean="0"/>
              <a:t>04-02</a:t>
            </a:r>
            <a:endParaRPr lang="en-US" sz="2400" dirty="0"/>
          </a:p>
        </p:txBody>
      </p:sp>
      <p:sp>
        <p:nvSpPr>
          <p:cNvPr id="29" name="TextBox 28"/>
          <p:cNvSpPr txBox="1"/>
          <p:nvPr/>
        </p:nvSpPr>
        <p:spPr>
          <a:xfrm>
            <a:off x="1226911" y="6029720"/>
            <a:ext cx="340158" cy="461665"/>
          </a:xfrm>
          <a:prstGeom prst="rect">
            <a:avLst/>
          </a:prstGeom>
          <a:noFill/>
        </p:spPr>
        <p:txBody>
          <a:bodyPr wrap="none" rtlCol="0">
            <a:spAutoFit/>
          </a:bodyPr>
          <a:lstStyle/>
          <a:p>
            <a:r>
              <a:rPr lang="en-US" sz="2400" dirty="0" smtClean="0"/>
              <a:t>0</a:t>
            </a:r>
            <a:endParaRPr lang="en-US" sz="2400" dirty="0"/>
          </a:p>
        </p:txBody>
      </p:sp>
      <p:sp>
        <p:nvSpPr>
          <p:cNvPr id="30" name="TextBox 29"/>
          <p:cNvSpPr txBox="1"/>
          <p:nvPr/>
        </p:nvSpPr>
        <p:spPr>
          <a:xfrm>
            <a:off x="2834327" y="6260552"/>
            <a:ext cx="901209" cy="461665"/>
          </a:xfrm>
          <a:prstGeom prst="rect">
            <a:avLst/>
          </a:prstGeom>
          <a:noFill/>
        </p:spPr>
        <p:txBody>
          <a:bodyPr wrap="none" rtlCol="0">
            <a:spAutoFit/>
          </a:bodyPr>
          <a:lstStyle/>
          <a:p>
            <a:r>
              <a:rPr lang="en-US" sz="2400" dirty="0" smtClean="0"/>
              <a:t>04-04</a:t>
            </a:r>
            <a:endParaRPr lang="en-US" sz="2400" dirty="0"/>
          </a:p>
        </p:txBody>
      </p:sp>
      <p:sp>
        <p:nvSpPr>
          <p:cNvPr id="31" name="TextBox 30"/>
          <p:cNvSpPr txBox="1"/>
          <p:nvPr/>
        </p:nvSpPr>
        <p:spPr>
          <a:xfrm>
            <a:off x="3964627" y="6260552"/>
            <a:ext cx="901209" cy="461665"/>
          </a:xfrm>
          <a:prstGeom prst="rect">
            <a:avLst/>
          </a:prstGeom>
          <a:noFill/>
        </p:spPr>
        <p:txBody>
          <a:bodyPr wrap="none" rtlCol="0">
            <a:spAutoFit/>
          </a:bodyPr>
          <a:lstStyle/>
          <a:p>
            <a:r>
              <a:rPr lang="en-US" sz="2400" dirty="0" smtClean="0"/>
              <a:t>04-06</a:t>
            </a:r>
            <a:endParaRPr lang="en-US" sz="2400" dirty="0"/>
          </a:p>
        </p:txBody>
      </p:sp>
      <p:sp>
        <p:nvSpPr>
          <p:cNvPr id="32" name="TextBox 31"/>
          <p:cNvSpPr txBox="1"/>
          <p:nvPr/>
        </p:nvSpPr>
        <p:spPr>
          <a:xfrm>
            <a:off x="5031427" y="6273252"/>
            <a:ext cx="901209" cy="461665"/>
          </a:xfrm>
          <a:prstGeom prst="rect">
            <a:avLst/>
          </a:prstGeom>
          <a:noFill/>
        </p:spPr>
        <p:txBody>
          <a:bodyPr wrap="none" rtlCol="0">
            <a:spAutoFit/>
          </a:bodyPr>
          <a:lstStyle/>
          <a:p>
            <a:r>
              <a:rPr lang="en-US" sz="2400" dirty="0" smtClean="0"/>
              <a:t>04-08</a:t>
            </a:r>
            <a:endParaRPr lang="en-US" sz="2400" dirty="0"/>
          </a:p>
        </p:txBody>
      </p:sp>
      <p:sp>
        <p:nvSpPr>
          <p:cNvPr id="33" name="TextBox 32"/>
          <p:cNvSpPr txBox="1"/>
          <p:nvPr/>
        </p:nvSpPr>
        <p:spPr>
          <a:xfrm>
            <a:off x="6098227" y="6273252"/>
            <a:ext cx="901209" cy="461665"/>
          </a:xfrm>
          <a:prstGeom prst="rect">
            <a:avLst/>
          </a:prstGeom>
          <a:noFill/>
        </p:spPr>
        <p:txBody>
          <a:bodyPr wrap="none" rtlCol="0">
            <a:spAutoFit/>
          </a:bodyPr>
          <a:lstStyle/>
          <a:p>
            <a:r>
              <a:rPr lang="en-US" sz="2400" dirty="0" smtClean="0"/>
              <a:t>04-10</a:t>
            </a:r>
            <a:endParaRPr lang="en-US" sz="2400" dirty="0"/>
          </a:p>
        </p:txBody>
      </p:sp>
      <p:sp>
        <p:nvSpPr>
          <p:cNvPr id="34" name="TextBox 33"/>
          <p:cNvSpPr txBox="1"/>
          <p:nvPr/>
        </p:nvSpPr>
        <p:spPr>
          <a:xfrm>
            <a:off x="7139627" y="6273252"/>
            <a:ext cx="901209" cy="461665"/>
          </a:xfrm>
          <a:prstGeom prst="rect">
            <a:avLst/>
          </a:prstGeom>
          <a:noFill/>
        </p:spPr>
        <p:txBody>
          <a:bodyPr wrap="none" rtlCol="0">
            <a:spAutoFit/>
          </a:bodyPr>
          <a:lstStyle/>
          <a:p>
            <a:r>
              <a:rPr lang="en-US" sz="2400" dirty="0" smtClean="0"/>
              <a:t>04-12</a:t>
            </a:r>
            <a:endParaRPr lang="en-US" sz="2400" dirty="0"/>
          </a:p>
        </p:txBody>
      </p:sp>
      <p:sp>
        <p:nvSpPr>
          <p:cNvPr id="35" name="TextBox 34"/>
          <p:cNvSpPr txBox="1"/>
          <p:nvPr/>
        </p:nvSpPr>
        <p:spPr>
          <a:xfrm>
            <a:off x="8181027" y="6273252"/>
            <a:ext cx="901209" cy="461665"/>
          </a:xfrm>
          <a:prstGeom prst="rect">
            <a:avLst/>
          </a:prstGeom>
          <a:noFill/>
        </p:spPr>
        <p:txBody>
          <a:bodyPr wrap="none" rtlCol="0">
            <a:spAutoFit/>
          </a:bodyPr>
          <a:lstStyle/>
          <a:p>
            <a:r>
              <a:rPr lang="en-US" sz="2400" dirty="0" smtClean="0"/>
              <a:t>04-14</a:t>
            </a:r>
            <a:endParaRPr lang="en-US" sz="2400" dirty="0"/>
          </a:p>
        </p:txBody>
      </p:sp>
      <p:sp>
        <p:nvSpPr>
          <p:cNvPr id="22" name="Rectangle 21"/>
          <p:cNvSpPr/>
          <p:nvPr/>
        </p:nvSpPr>
        <p:spPr>
          <a:xfrm>
            <a:off x="1662600" y="2582551"/>
            <a:ext cx="7303600" cy="36526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p:nvPr/>
        </p:nvCxnSpPr>
        <p:spPr>
          <a:xfrm flipH="1">
            <a:off x="1699991" y="2506351"/>
            <a:ext cx="7253509"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61870" y="2849664"/>
            <a:ext cx="553998" cy="2497350"/>
          </a:xfrm>
          <a:prstGeom prst="rect">
            <a:avLst/>
          </a:prstGeom>
          <a:noFill/>
        </p:spPr>
        <p:txBody>
          <a:bodyPr vert="vert270" wrap="none" rtlCol="0">
            <a:spAutoFit/>
          </a:bodyPr>
          <a:lstStyle/>
          <a:p>
            <a:r>
              <a:rPr lang="en-US" sz="2400" dirty="0" smtClean="0"/>
              <a:t>Throughput (Mbps)</a:t>
            </a:r>
            <a:endParaRPr lang="en-US" sz="2400" dirty="0"/>
          </a:p>
        </p:txBody>
      </p:sp>
    </p:spTree>
    <p:custDataLst>
      <p:tags r:id="rId1"/>
    </p:custDataLst>
    <p:extLst>
      <p:ext uri="{BB962C8B-B14F-4D97-AF65-F5344CB8AC3E}">
        <p14:creationId xmlns:p14="http://schemas.microsoft.com/office/powerpoint/2010/main" val="1757000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3" grpId="0" uiExpand="1" build="p" animBg="1"/>
      <p:bldP spid="22" grpId="0" animBg="1"/>
    </p:bldLst>
  </p:timing>
  <p:extLst mod="1"/>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607994" y="3048197"/>
            <a:ext cx="696503" cy="2122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3" name="Rectangle 12"/>
          <p:cNvSpPr/>
          <p:nvPr/>
        </p:nvSpPr>
        <p:spPr>
          <a:xfrm>
            <a:off x="3821126" y="4588222"/>
            <a:ext cx="696503" cy="593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2" name="Title 1"/>
          <p:cNvSpPr>
            <a:spLocks noGrp="1"/>
          </p:cNvSpPr>
          <p:nvPr>
            <p:ph type="title"/>
          </p:nvPr>
        </p:nvSpPr>
        <p:spPr/>
        <p:txBody>
          <a:bodyPr>
            <a:normAutofit/>
          </a:bodyPr>
          <a:lstStyle/>
          <a:p>
            <a:r>
              <a:rPr lang="en-US" sz="5200" b="1" dirty="0" smtClean="0"/>
              <a:t>One Device </a:t>
            </a:r>
            <a:r>
              <a:rPr lang="en-US" sz="5200" b="1" dirty="0"/>
              <a:t>G</a:t>
            </a:r>
            <a:r>
              <a:rPr lang="en-US" sz="5200" b="1" dirty="0" smtClean="0"/>
              <a:t>enerates Most </a:t>
            </a:r>
            <a:r>
              <a:rPr lang="en-US" sz="5200" b="1" dirty="0"/>
              <a:t>T</a:t>
            </a:r>
            <a:r>
              <a:rPr lang="en-US" sz="5200" b="1" dirty="0" smtClean="0"/>
              <a:t>raffic</a:t>
            </a:r>
            <a:endParaRPr lang="en-US" sz="5200" b="1" dirty="0"/>
          </a:p>
        </p:txBody>
      </p:sp>
      <p:sp>
        <p:nvSpPr>
          <p:cNvPr id="3" name="Content Placeholder 2"/>
          <p:cNvSpPr>
            <a:spLocks noGrp="1"/>
          </p:cNvSpPr>
          <p:nvPr>
            <p:ph idx="1"/>
          </p:nvPr>
        </p:nvSpPr>
        <p:spPr>
          <a:xfrm>
            <a:off x="3752217" y="2445586"/>
            <a:ext cx="7102964" cy="885180"/>
          </a:xfrm>
          <a:solidFill>
            <a:schemeClr val="bg1">
              <a:lumMod val="85000"/>
            </a:schemeClr>
          </a:solidFill>
        </p:spPr>
        <p:txBody>
          <a:bodyPr>
            <a:noAutofit/>
          </a:bodyPr>
          <a:lstStyle/>
          <a:p>
            <a:pPr marL="0" indent="0">
              <a:buNone/>
            </a:pPr>
            <a:r>
              <a:rPr lang="en-US" sz="3200" dirty="0" smtClean="0">
                <a:solidFill>
                  <a:srgbClr val="C00000"/>
                </a:solidFill>
              </a:rPr>
              <a:t>Most traffic is due to a </a:t>
            </a:r>
            <a:r>
              <a:rPr lang="en-US" sz="3200" b="1" dirty="0" smtClean="0">
                <a:solidFill>
                  <a:srgbClr val="C00000"/>
                </a:solidFill>
              </a:rPr>
              <a:t>single usage hungry device </a:t>
            </a:r>
            <a:r>
              <a:rPr lang="en-US" sz="3200" dirty="0" smtClean="0">
                <a:solidFill>
                  <a:srgbClr val="C00000"/>
                </a:solidFill>
              </a:rPr>
              <a:t>even in homes with 3+ devices</a:t>
            </a:r>
            <a:endParaRPr lang="en-US" sz="3200" dirty="0">
              <a:solidFill>
                <a:srgbClr val="C00000"/>
              </a:solidFill>
            </a:endParaRPr>
          </a:p>
        </p:txBody>
      </p:sp>
      <p:sp>
        <p:nvSpPr>
          <p:cNvPr id="6" name="Slide Number Placeholder 5"/>
          <p:cNvSpPr>
            <a:spLocks noGrp="1"/>
          </p:cNvSpPr>
          <p:nvPr>
            <p:ph type="sldNum" sz="quarter" idx="12"/>
          </p:nvPr>
        </p:nvSpPr>
        <p:spPr/>
        <p:txBody>
          <a:bodyPr/>
          <a:lstStyle/>
          <a:p>
            <a:fld id="{6113E31D-E2AB-40D1-8B51-AFA5AFEF393A}" type="slidenum">
              <a:rPr lang="en-US" smtClean="0"/>
              <a:pPr/>
              <a:t>19</a:t>
            </a:fld>
            <a:endParaRPr lang="en-US" dirty="0"/>
          </a:p>
        </p:txBody>
      </p:sp>
      <p:grpSp>
        <p:nvGrpSpPr>
          <p:cNvPr id="7" name="Group 6"/>
          <p:cNvGrpSpPr/>
          <p:nvPr/>
        </p:nvGrpSpPr>
        <p:grpSpPr>
          <a:xfrm>
            <a:off x="2091364" y="2157731"/>
            <a:ext cx="5893991" cy="3051598"/>
            <a:chOff x="2295512" y="3250895"/>
            <a:chExt cx="5391937" cy="2090447"/>
          </a:xfrm>
        </p:grpSpPr>
        <p:cxnSp>
          <p:nvCxnSpPr>
            <p:cNvPr id="8" name="Straight Arrow Connector 7"/>
            <p:cNvCxnSpPr/>
            <p:nvPr/>
          </p:nvCxnSpPr>
          <p:spPr>
            <a:xfrm>
              <a:off x="2296306" y="5327832"/>
              <a:ext cx="5391143" cy="13510"/>
            </a:xfrm>
            <a:prstGeom prst="straightConnector1">
              <a:avLst/>
            </a:prstGeom>
            <a:ln w="4127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2295512" y="3250895"/>
              <a:ext cx="0" cy="2077732"/>
            </a:xfrm>
            <a:prstGeom prst="straightConnector1">
              <a:avLst/>
            </a:prstGeom>
            <a:ln w="41275">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grpSp>
      <p:sp>
        <p:nvSpPr>
          <p:cNvPr id="10" name="TextBox 9"/>
          <p:cNvSpPr txBox="1"/>
          <p:nvPr/>
        </p:nvSpPr>
        <p:spPr>
          <a:xfrm>
            <a:off x="788187" y="3145555"/>
            <a:ext cx="1303177" cy="830997"/>
          </a:xfrm>
          <a:prstGeom prst="rect">
            <a:avLst/>
          </a:prstGeom>
          <a:noFill/>
        </p:spPr>
        <p:txBody>
          <a:bodyPr wrap="square" rtlCol="0">
            <a:spAutoFit/>
          </a:bodyPr>
          <a:lstStyle/>
          <a:p>
            <a:pPr algn="ctr"/>
            <a:r>
              <a:rPr lang="en-US" sz="2400" b="1" dirty="0" smtClean="0"/>
              <a:t>Usage Fraction</a:t>
            </a:r>
            <a:endParaRPr lang="en-US" sz="2400" b="1" dirty="0"/>
          </a:p>
        </p:txBody>
      </p:sp>
      <p:sp>
        <p:nvSpPr>
          <p:cNvPr id="11" name="TextBox 10"/>
          <p:cNvSpPr txBox="1"/>
          <p:nvPr/>
        </p:nvSpPr>
        <p:spPr>
          <a:xfrm>
            <a:off x="2304656" y="5268167"/>
            <a:ext cx="1550692" cy="830997"/>
          </a:xfrm>
          <a:prstGeom prst="rect">
            <a:avLst/>
          </a:prstGeom>
          <a:noFill/>
        </p:spPr>
        <p:txBody>
          <a:bodyPr wrap="square" rtlCol="0">
            <a:spAutoFit/>
          </a:bodyPr>
          <a:lstStyle/>
          <a:p>
            <a:pPr algn="ctr"/>
            <a:r>
              <a:rPr lang="en-US" sz="2400" b="1" dirty="0" smtClean="0"/>
              <a:t>Most used device</a:t>
            </a:r>
            <a:endParaRPr lang="en-US" sz="2400" b="1" dirty="0"/>
          </a:p>
        </p:txBody>
      </p:sp>
      <p:sp>
        <p:nvSpPr>
          <p:cNvPr id="18" name="TextBox 17"/>
          <p:cNvSpPr txBox="1"/>
          <p:nvPr/>
        </p:nvSpPr>
        <p:spPr>
          <a:xfrm>
            <a:off x="5841005" y="5268167"/>
            <a:ext cx="1550692" cy="830997"/>
          </a:xfrm>
          <a:prstGeom prst="rect">
            <a:avLst/>
          </a:prstGeom>
          <a:noFill/>
        </p:spPr>
        <p:txBody>
          <a:bodyPr wrap="square" rtlCol="0">
            <a:spAutoFit/>
          </a:bodyPr>
          <a:lstStyle/>
          <a:p>
            <a:pPr algn="ctr"/>
            <a:r>
              <a:rPr lang="en-US" sz="2400" b="1" dirty="0" smtClean="0"/>
              <a:t>Least used device</a:t>
            </a:r>
            <a:endParaRPr lang="en-US" sz="2400" b="1" dirty="0"/>
          </a:p>
        </p:txBody>
      </p:sp>
      <p:sp>
        <p:nvSpPr>
          <p:cNvPr id="19" name="TextBox 18"/>
          <p:cNvSpPr txBox="1"/>
          <p:nvPr/>
        </p:nvSpPr>
        <p:spPr>
          <a:xfrm>
            <a:off x="2563946" y="2960061"/>
            <a:ext cx="806631" cy="523220"/>
          </a:xfrm>
          <a:prstGeom prst="rect">
            <a:avLst/>
          </a:prstGeom>
          <a:noFill/>
        </p:spPr>
        <p:txBody>
          <a:bodyPr wrap="none" rtlCol="0">
            <a:spAutoFit/>
          </a:bodyPr>
          <a:lstStyle/>
          <a:p>
            <a:r>
              <a:rPr lang="en-US" sz="2800" dirty="0" smtClean="0">
                <a:solidFill>
                  <a:schemeClr val="bg1"/>
                </a:solidFill>
              </a:rPr>
              <a:t>60%</a:t>
            </a:r>
            <a:endParaRPr lang="en-US" sz="2800" dirty="0">
              <a:solidFill>
                <a:schemeClr val="bg1"/>
              </a:solidFill>
            </a:endParaRPr>
          </a:p>
        </p:txBody>
      </p:sp>
      <p:sp>
        <p:nvSpPr>
          <p:cNvPr id="20" name="TextBox 19"/>
          <p:cNvSpPr txBox="1"/>
          <p:nvPr/>
        </p:nvSpPr>
        <p:spPr>
          <a:xfrm>
            <a:off x="3777320" y="4485316"/>
            <a:ext cx="806631" cy="523220"/>
          </a:xfrm>
          <a:prstGeom prst="rect">
            <a:avLst/>
          </a:prstGeom>
          <a:noFill/>
        </p:spPr>
        <p:txBody>
          <a:bodyPr wrap="none" rtlCol="0">
            <a:spAutoFit/>
          </a:bodyPr>
          <a:lstStyle/>
          <a:p>
            <a:r>
              <a:rPr lang="en-US" sz="2800" dirty="0">
                <a:solidFill>
                  <a:schemeClr val="bg1"/>
                </a:solidFill>
              </a:rPr>
              <a:t>2</a:t>
            </a:r>
            <a:r>
              <a:rPr lang="en-US" sz="2800" dirty="0" smtClean="0">
                <a:solidFill>
                  <a:schemeClr val="bg1"/>
                </a:solidFill>
              </a:rPr>
              <a:t>0%</a:t>
            </a:r>
            <a:endParaRPr lang="en-US" sz="2800" dirty="0">
              <a:solidFill>
                <a:schemeClr val="bg1"/>
              </a:solidFill>
            </a:endParaRPr>
          </a:p>
        </p:txBody>
      </p:sp>
      <p:grpSp>
        <p:nvGrpSpPr>
          <p:cNvPr id="23" name="Group 22"/>
          <p:cNvGrpSpPr/>
          <p:nvPr/>
        </p:nvGrpSpPr>
        <p:grpSpPr>
          <a:xfrm>
            <a:off x="4772980" y="4080511"/>
            <a:ext cx="4408714" cy="957944"/>
            <a:chOff x="5278482" y="4116857"/>
            <a:chExt cx="4408714" cy="957944"/>
          </a:xfrm>
        </p:grpSpPr>
        <p:sp>
          <p:nvSpPr>
            <p:cNvPr id="17" name="Arc 16"/>
            <p:cNvSpPr/>
            <p:nvPr/>
          </p:nvSpPr>
          <p:spPr>
            <a:xfrm flipH="1" flipV="1">
              <a:off x="5278482" y="4116857"/>
              <a:ext cx="4408714" cy="957944"/>
            </a:xfrm>
            <a:prstGeom prst="arc">
              <a:avLst>
                <a:gd name="adj1" fmla="val 15023009"/>
                <a:gd name="adj2" fmla="val 2145843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6070872" y="4490264"/>
              <a:ext cx="1345689" cy="523220"/>
            </a:xfrm>
            <a:prstGeom prst="rect">
              <a:avLst/>
            </a:prstGeom>
            <a:noFill/>
          </p:spPr>
          <p:txBody>
            <a:bodyPr wrap="none" rtlCol="0">
              <a:spAutoFit/>
            </a:bodyPr>
            <a:lstStyle/>
            <a:p>
              <a:r>
                <a:rPr lang="en-US" sz="2800" dirty="0"/>
                <a:t>l</a:t>
              </a:r>
              <a:r>
                <a:rPr lang="en-US" sz="2800" dirty="0" smtClean="0"/>
                <a:t>ong tail</a:t>
              </a:r>
              <a:endParaRPr lang="en-US" sz="2800" dirty="0"/>
            </a:p>
          </p:txBody>
        </p:sp>
      </p:grpSp>
    </p:spTree>
    <p:custDataLst>
      <p:tags r:id="rId1"/>
    </p:custDataLst>
    <p:extLst>
      <p:ext uri="{BB962C8B-B14F-4D97-AF65-F5344CB8AC3E}">
        <p14:creationId xmlns:p14="http://schemas.microsoft.com/office/powerpoint/2010/main" val="3528120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3" grpId="0" uiExpand="1" build="p" animBg="1"/>
    </p:bldLst>
  </p:timing>
  <p:extLst mod="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800318" cy="1658198"/>
          </a:xfrm>
        </p:spPr>
        <p:txBody>
          <a:bodyPr>
            <a:normAutofit/>
          </a:bodyPr>
          <a:lstStyle/>
          <a:p>
            <a:r>
              <a:rPr lang="en-US" sz="5200" b="1" dirty="0"/>
              <a:t>What is happening in the Home Network?</a:t>
            </a:r>
          </a:p>
        </p:txBody>
      </p:sp>
      <p:sp>
        <p:nvSpPr>
          <p:cNvPr id="3" name="Content Placeholder 2"/>
          <p:cNvSpPr>
            <a:spLocks noGrp="1"/>
          </p:cNvSpPr>
          <p:nvPr>
            <p:ph idx="1"/>
          </p:nvPr>
        </p:nvSpPr>
        <p:spPr>
          <a:xfrm>
            <a:off x="657224" y="1845735"/>
            <a:ext cx="10800318" cy="3949138"/>
          </a:xfrm>
        </p:spPr>
        <p:txBody>
          <a:bodyPr>
            <a:noAutofit/>
          </a:bodyPr>
          <a:lstStyle/>
          <a:p>
            <a:r>
              <a:rPr lang="en-US" sz="3000" dirty="0" smtClean="0"/>
              <a:t>How are home networks </a:t>
            </a:r>
            <a:r>
              <a:rPr lang="en-US" sz="3000" i="1" dirty="0" smtClean="0"/>
              <a:t>connected</a:t>
            </a:r>
            <a:r>
              <a:rPr lang="en-US" sz="3000" dirty="0" smtClean="0"/>
              <a:t> to the Internet?</a:t>
            </a:r>
          </a:p>
          <a:p>
            <a:r>
              <a:rPr lang="en-US" sz="3000" dirty="0" smtClean="0"/>
              <a:t>How do different </a:t>
            </a:r>
            <a:r>
              <a:rPr lang="en-US" sz="3000" i="1" dirty="0" smtClean="0"/>
              <a:t>devices</a:t>
            </a:r>
            <a:r>
              <a:rPr lang="en-US" sz="3000" dirty="0" smtClean="0"/>
              <a:t> connect in the home network?</a:t>
            </a:r>
          </a:p>
          <a:p>
            <a:r>
              <a:rPr lang="en-US" sz="3000" dirty="0" smtClean="0"/>
              <a:t>How do users </a:t>
            </a:r>
            <a:r>
              <a:rPr lang="en-US" sz="3000" i="1" dirty="0" smtClean="0"/>
              <a:t>use</a:t>
            </a:r>
            <a:r>
              <a:rPr lang="en-US" sz="3000" dirty="0" smtClean="0"/>
              <a:t> the Internet?</a:t>
            </a:r>
            <a:endParaRPr lang="en-US" sz="3000" dirty="0"/>
          </a:p>
        </p:txBody>
      </p:sp>
      <p:sp>
        <p:nvSpPr>
          <p:cNvPr id="15" name="Slide Number Placeholder 14"/>
          <p:cNvSpPr>
            <a:spLocks noGrp="1"/>
          </p:cNvSpPr>
          <p:nvPr>
            <p:ph type="sldNum" sz="quarter" idx="12"/>
          </p:nvPr>
        </p:nvSpPr>
        <p:spPr/>
        <p:txBody>
          <a:bodyPr/>
          <a:lstStyle/>
          <a:p>
            <a:fld id="{6113E31D-E2AB-40D1-8B51-AFA5AFEF393A}" type="slidenum">
              <a:rPr lang="en-US" smtClean="0"/>
              <a:pPr/>
              <a:t>2</a:t>
            </a:fld>
            <a:endParaRPr lang="en-US" dirty="0"/>
          </a:p>
        </p:txBody>
      </p:sp>
      <p:cxnSp>
        <p:nvCxnSpPr>
          <p:cNvPr id="5" name="Curved Connector 4"/>
          <p:cNvCxnSpPr/>
          <p:nvPr/>
        </p:nvCxnSpPr>
        <p:spPr>
          <a:xfrm flipV="1">
            <a:off x="5342798" y="4679559"/>
            <a:ext cx="1910981" cy="349112"/>
          </a:xfrm>
          <a:prstGeom prst="curvedConnector3">
            <a:avLst>
              <a:gd name="adj1" fmla="val 50000"/>
            </a:avLst>
          </a:prstGeom>
          <a:ln w="76200" cap="flat" cmpd="sng" algn="ctr">
            <a:solidFill>
              <a:srgbClr val="0D0D0D"/>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p:nvPicPr>
        <p:blipFill>
          <a:blip r:embed="rId4"/>
          <a:stretch>
            <a:fillRect/>
          </a:stretch>
        </p:blipFill>
        <p:spPr>
          <a:xfrm>
            <a:off x="7253779" y="3688479"/>
            <a:ext cx="1999150" cy="1649594"/>
          </a:xfrm>
          <a:prstGeom prst="rect">
            <a:avLst/>
          </a:prstGeom>
        </p:spPr>
      </p:pic>
      <p:pic>
        <p:nvPicPr>
          <p:cNvPr id="7" name="Picture 6"/>
          <p:cNvPicPr>
            <a:picLocks noChangeAspect="1"/>
          </p:cNvPicPr>
          <p:nvPr/>
        </p:nvPicPr>
        <p:blipFill>
          <a:blip r:embed="rId4"/>
          <a:stretch>
            <a:fillRect/>
          </a:stretch>
        </p:blipFill>
        <p:spPr>
          <a:xfrm>
            <a:off x="3536486" y="4033488"/>
            <a:ext cx="1792800" cy="1548979"/>
          </a:xfrm>
          <a:prstGeom prst="rect">
            <a:avLst/>
          </a:prstGeom>
        </p:spPr>
      </p:pic>
      <p:pic>
        <p:nvPicPr>
          <p:cNvPr id="8" name="Picture 7"/>
          <p:cNvPicPr>
            <a:picLocks noChangeAspect="1"/>
          </p:cNvPicPr>
          <p:nvPr/>
        </p:nvPicPr>
        <p:blipFill>
          <a:blip r:embed="rId5"/>
          <a:stretch>
            <a:fillRect/>
          </a:stretch>
        </p:blipFill>
        <p:spPr>
          <a:xfrm>
            <a:off x="3873019" y="3740031"/>
            <a:ext cx="337228" cy="577445"/>
          </a:xfrm>
          <a:prstGeom prst="rect">
            <a:avLst/>
          </a:prstGeom>
        </p:spPr>
      </p:pic>
      <p:pic>
        <p:nvPicPr>
          <p:cNvPr id="9" name="Picture 8"/>
          <p:cNvPicPr>
            <a:picLocks noChangeAspect="1"/>
          </p:cNvPicPr>
          <p:nvPr/>
        </p:nvPicPr>
        <p:blipFill>
          <a:blip r:embed="rId6"/>
          <a:stretch>
            <a:fillRect/>
          </a:stretch>
        </p:blipFill>
        <p:spPr>
          <a:xfrm>
            <a:off x="3522251" y="5249206"/>
            <a:ext cx="1820547" cy="895709"/>
          </a:xfrm>
          <a:prstGeom prst="rect">
            <a:avLst/>
          </a:prstGeom>
        </p:spPr>
      </p:pic>
      <p:pic>
        <p:nvPicPr>
          <p:cNvPr id="10" name="Picture 9"/>
          <p:cNvPicPr>
            <a:picLocks noChangeAspect="1"/>
          </p:cNvPicPr>
          <p:nvPr/>
        </p:nvPicPr>
        <p:blipFill>
          <a:blip r:embed="rId7">
            <a:duotone>
              <a:schemeClr val="accent1">
                <a:shade val="45000"/>
                <a:satMod val="135000"/>
              </a:schemeClr>
              <a:prstClr val="white"/>
            </a:duotone>
          </a:blip>
          <a:stretch>
            <a:fillRect/>
          </a:stretch>
        </p:blipFill>
        <p:spPr>
          <a:xfrm>
            <a:off x="4663481" y="4033488"/>
            <a:ext cx="1304585" cy="1304585"/>
          </a:xfrm>
          <a:prstGeom prst="rect">
            <a:avLst/>
          </a:prstGeom>
        </p:spPr>
      </p:pic>
      <p:sp>
        <p:nvSpPr>
          <p:cNvPr id="11" name="TextBox 12"/>
          <p:cNvSpPr txBox="1"/>
          <p:nvPr/>
        </p:nvSpPr>
        <p:spPr>
          <a:xfrm>
            <a:off x="3862139" y="4382339"/>
            <a:ext cx="1135200"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dirty="0" smtClean="0"/>
              <a:t>Home</a:t>
            </a:r>
          </a:p>
          <a:p>
            <a:pPr algn="ctr"/>
            <a:r>
              <a:rPr lang="en-US" b="1" dirty="0" smtClean="0"/>
              <a:t>Network</a:t>
            </a:r>
            <a:endParaRPr lang="en-US" b="1" dirty="0"/>
          </a:p>
        </p:txBody>
      </p:sp>
      <p:sp>
        <p:nvSpPr>
          <p:cNvPr id="14" name="TextBox 15"/>
          <p:cNvSpPr txBox="1"/>
          <p:nvPr/>
        </p:nvSpPr>
        <p:spPr>
          <a:xfrm>
            <a:off x="7796028" y="4328610"/>
            <a:ext cx="1249163"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smtClean="0"/>
              <a:t>Internet</a:t>
            </a:r>
            <a:endParaRPr lang="en-US" b="1" dirty="0"/>
          </a:p>
        </p:txBody>
      </p:sp>
      <p:cxnSp>
        <p:nvCxnSpPr>
          <p:cNvPr id="28" name="Straight Arrow Connector 27"/>
          <p:cNvCxnSpPr/>
          <p:nvPr/>
        </p:nvCxnSpPr>
        <p:spPr>
          <a:xfrm flipH="1">
            <a:off x="4838911" y="5012415"/>
            <a:ext cx="2667000" cy="411621"/>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Content Placeholder 2"/>
          <p:cNvSpPr txBox="1">
            <a:spLocks/>
          </p:cNvSpPr>
          <p:nvPr/>
        </p:nvSpPr>
        <p:spPr>
          <a:xfrm>
            <a:off x="1097280" y="1845734"/>
            <a:ext cx="7156074" cy="132134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3200" dirty="0" smtClean="0"/>
          </a:p>
        </p:txBody>
      </p:sp>
    </p:spTree>
    <p:custDataLst>
      <p:tags r:id="rId1"/>
    </p:custDataLst>
    <p:extLst>
      <p:ext uri="{BB962C8B-B14F-4D97-AF65-F5344CB8AC3E}">
        <p14:creationId xmlns:p14="http://schemas.microsoft.com/office/powerpoint/2010/main" val="1000568874"/>
      </p:ext>
    </p:extLst>
  </p:cSld>
  <p:clrMapOvr>
    <a:masterClrMapping/>
  </p:clrMapOvr>
  <mc:AlternateContent xmlns:mc="http://schemas.openxmlformats.org/markup-compatibility/2006" xmlns:p14="http://schemas.microsoft.com/office/powerpoint/2010/main">
    <mc:Choice Requires="p14">
      <p:transition spd="slow" p14:dur="24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Arrow Connector 13"/>
          <p:cNvCxnSpPr/>
          <p:nvPr/>
        </p:nvCxnSpPr>
        <p:spPr>
          <a:xfrm flipV="1">
            <a:off x="7563504" y="2775682"/>
            <a:ext cx="403314" cy="23699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52" name="Group 51"/>
          <p:cNvGrpSpPr/>
          <p:nvPr/>
        </p:nvGrpSpPr>
        <p:grpSpPr>
          <a:xfrm>
            <a:off x="2538433" y="2070995"/>
            <a:ext cx="8371278" cy="2864832"/>
            <a:chOff x="7113826" y="2403156"/>
            <a:chExt cx="8371278" cy="2864832"/>
          </a:xfrm>
        </p:grpSpPr>
        <p:cxnSp>
          <p:nvCxnSpPr>
            <p:cNvPr id="20" name="Straight Connector 19"/>
            <p:cNvCxnSpPr/>
            <p:nvPr/>
          </p:nvCxnSpPr>
          <p:spPr>
            <a:xfrm>
              <a:off x="12138896" y="3593190"/>
              <a:ext cx="0" cy="165886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2" idx="2"/>
            </p:cNvCxnSpPr>
            <p:nvPr/>
          </p:nvCxnSpPr>
          <p:spPr>
            <a:xfrm flipH="1">
              <a:off x="7146628" y="3401747"/>
              <a:ext cx="4790882"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1937510" y="3211247"/>
              <a:ext cx="402772"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2541668" y="2403156"/>
              <a:ext cx="2943436" cy="1384995"/>
            </a:xfrm>
            <a:prstGeom prst="rect">
              <a:avLst/>
            </a:prstGeom>
            <a:noFill/>
          </p:spPr>
          <p:txBody>
            <a:bodyPr wrap="square" rtlCol="0">
              <a:spAutoFit/>
            </a:bodyPr>
            <a:lstStyle/>
            <a:p>
              <a:r>
                <a:rPr lang="en-US" sz="2800" dirty="0" smtClean="0"/>
                <a:t>Most popular whitelisted domain (by volume)</a:t>
              </a:r>
              <a:endParaRPr lang="en-US" sz="2800" dirty="0"/>
            </a:p>
          </p:txBody>
        </p:sp>
        <p:sp>
          <p:nvSpPr>
            <p:cNvPr id="27" name="TextBox 26"/>
            <p:cNvSpPr txBox="1"/>
            <p:nvPr/>
          </p:nvSpPr>
          <p:spPr>
            <a:xfrm>
              <a:off x="12138896" y="4744768"/>
              <a:ext cx="806631" cy="523220"/>
            </a:xfrm>
            <a:prstGeom prst="rect">
              <a:avLst/>
            </a:prstGeom>
            <a:noFill/>
          </p:spPr>
          <p:txBody>
            <a:bodyPr wrap="none" rtlCol="0">
              <a:spAutoFit/>
            </a:bodyPr>
            <a:lstStyle/>
            <a:p>
              <a:r>
                <a:rPr lang="en-US" sz="2800" dirty="0" smtClean="0"/>
                <a:t>38%</a:t>
              </a:r>
              <a:endParaRPr lang="en-US" sz="2800" dirty="0"/>
            </a:p>
          </p:txBody>
        </p:sp>
        <p:sp>
          <p:nvSpPr>
            <p:cNvPr id="28" name="TextBox 27"/>
            <p:cNvSpPr txBox="1"/>
            <p:nvPr/>
          </p:nvSpPr>
          <p:spPr>
            <a:xfrm>
              <a:off x="7113826" y="2933035"/>
              <a:ext cx="806631" cy="523220"/>
            </a:xfrm>
            <a:prstGeom prst="rect">
              <a:avLst/>
            </a:prstGeom>
            <a:noFill/>
          </p:spPr>
          <p:txBody>
            <a:bodyPr wrap="none" rtlCol="0">
              <a:spAutoFit/>
            </a:bodyPr>
            <a:lstStyle/>
            <a:p>
              <a:r>
                <a:rPr lang="en-US" sz="2800" dirty="0" smtClean="0"/>
                <a:t>14%</a:t>
              </a:r>
              <a:endParaRPr lang="en-US" sz="2800" dirty="0"/>
            </a:p>
          </p:txBody>
        </p:sp>
      </p:grpSp>
      <p:sp>
        <p:nvSpPr>
          <p:cNvPr id="25" name="TextBox 24"/>
          <p:cNvSpPr txBox="1"/>
          <p:nvPr/>
        </p:nvSpPr>
        <p:spPr>
          <a:xfrm>
            <a:off x="3592079" y="3395273"/>
            <a:ext cx="3877928" cy="523220"/>
          </a:xfrm>
          <a:prstGeom prst="rect">
            <a:avLst/>
          </a:prstGeom>
          <a:solidFill>
            <a:schemeClr val="bg1"/>
          </a:solidFill>
        </p:spPr>
        <p:txBody>
          <a:bodyPr wrap="square" rtlCol="0">
            <a:spAutoFit/>
          </a:bodyPr>
          <a:lstStyle/>
          <a:p>
            <a:r>
              <a:rPr lang="en-US" sz="2800" dirty="0" smtClean="0"/>
              <a:t>2</a:t>
            </a:r>
            <a:r>
              <a:rPr lang="en-US" sz="2800" baseline="30000" dirty="0" smtClean="0"/>
              <a:t>nd</a:t>
            </a:r>
            <a:r>
              <a:rPr lang="en-US" sz="2800" dirty="0" smtClean="0"/>
              <a:t> most popular domain</a:t>
            </a:r>
            <a:endParaRPr lang="en-US" sz="2800" dirty="0"/>
          </a:p>
        </p:txBody>
      </p:sp>
      <p:cxnSp>
        <p:nvCxnSpPr>
          <p:cNvPr id="26" name="Straight Arrow Connector 25"/>
          <p:cNvCxnSpPr>
            <a:stCxn id="29" idx="5"/>
          </p:cNvCxnSpPr>
          <p:nvPr/>
        </p:nvCxnSpPr>
        <p:spPr>
          <a:xfrm flipV="1">
            <a:off x="4218759" y="3888977"/>
            <a:ext cx="295798" cy="15276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normAutofit/>
          </a:bodyPr>
          <a:lstStyle/>
          <a:p>
            <a:r>
              <a:rPr lang="en-US" sz="5200" b="1" dirty="0" smtClean="0"/>
              <a:t>More Traffic by Volume,</a:t>
            </a:r>
            <a:br>
              <a:rPr lang="en-US" sz="5200" b="1" dirty="0" smtClean="0"/>
            </a:br>
            <a:r>
              <a:rPr lang="en-US" sz="5200" b="1" dirty="0" smtClean="0"/>
              <a:t>Less by Number of Connections</a:t>
            </a:r>
            <a:endParaRPr lang="en-US" sz="5200" b="1" dirty="0"/>
          </a:p>
        </p:txBody>
      </p:sp>
      <p:sp>
        <p:nvSpPr>
          <p:cNvPr id="3" name="Content Placeholder 2"/>
          <p:cNvSpPr>
            <a:spLocks noGrp="1"/>
          </p:cNvSpPr>
          <p:nvPr>
            <p:ph idx="1"/>
          </p:nvPr>
        </p:nvSpPr>
        <p:spPr>
          <a:xfrm>
            <a:off x="2053359" y="5481838"/>
            <a:ext cx="7196533" cy="961835"/>
          </a:xfrm>
          <a:solidFill>
            <a:schemeClr val="bg1">
              <a:lumMod val="85000"/>
            </a:schemeClr>
          </a:solidFill>
        </p:spPr>
        <p:txBody>
          <a:bodyPr>
            <a:noAutofit/>
          </a:bodyPr>
          <a:lstStyle/>
          <a:p>
            <a:pPr marL="0" indent="0">
              <a:buNone/>
            </a:pPr>
            <a:r>
              <a:rPr lang="en-US" sz="3200" dirty="0" smtClean="0">
                <a:solidFill>
                  <a:srgbClr val="C00000"/>
                </a:solidFill>
              </a:rPr>
              <a:t>Popular domains tend to serve streaming content over </a:t>
            </a:r>
            <a:r>
              <a:rPr lang="en-US" sz="3200" b="1" dirty="0" smtClean="0">
                <a:solidFill>
                  <a:srgbClr val="C00000"/>
                </a:solidFill>
              </a:rPr>
              <a:t>long-running TCP</a:t>
            </a:r>
            <a:r>
              <a:rPr lang="en-US" sz="3200" dirty="0" smtClean="0">
                <a:solidFill>
                  <a:srgbClr val="C00000"/>
                </a:solidFill>
              </a:rPr>
              <a:t> connections</a:t>
            </a:r>
            <a:endParaRPr lang="en-US" sz="3200" dirty="0">
              <a:solidFill>
                <a:srgbClr val="C00000"/>
              </a:solidFill>
            </a:endParaRPr>
          </a:p>
        </p:txBody>
      </p:sp>
      <p:sp>
        <p:nvSpPr>
          <p:cNvPr id="6" name="Slide Number Placeholder 5"/>
          <p:cNvSpPr>
            <a:spLocks noGrp="1"/>
          </p:cNvSpPr>
          <p:nvPr>
            <p:ph type="sldNum" sz="quarter" idx="12"/>
          </p:nvPr>
        </p:nvSpPr>
        <p:spPr/>
        <p:txBody>
          <a:bodyPr/>
          <a:lstStyle/>
          <a:p>
            <a:fld id="{6113E31D-E2AB-40D1-8B51-AFA5AFEF393A}" type="slidenum">
              <a:rPr lang="en-US" smtClean="0"/>
              <a:pPr/>
              <a:t>20</a:t>
            </a:fld>
            <a:endParaRPr lang="en-US" dirty="0"/>
          </a:p>
        </p:txBody>
      </p:sp>
      <p:grpSp>
        <p:nvGrpSpPr>
          <p:cNvPr id="7" name="Group 6"/>
          <p:cNvGrpSpPr/>
          <p:nvPr/>
        </p:nvGrpSpPr>
        <p:grpSpPr>
          <a:xfrm>
            <a:off x="2571235" y="2431595"/>
            <a:ext cx="6159875" cy="2509909"/>
            <a:chOff x="2295512" y="3621970"/>
            <a:chExt cx="5391937" cy="1719372"/>
          </a:xfrm>
        </p:grpSpPr>
        <p:cxnSp>
          <p:nvCxnSpPr>
            <p:cNvPr id="8" name="Straight Arrow Connector 7"/>
            <p:cNvCxnSpPr/>
            <p:nvPr/>
          </p:nvCxnSpPr>
          <p:spPr>
            <a:xfrm>
              <a:off x="2296306" y="5327832"/>
              <a:ext cx="5391143" cy="13510"/>
            </a:xfrm>
            <a:prstGeom prst="straightConnector1">
              <a:avLst/>
            </a:prstGeom>
            <a:ln w="4127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2295512" y="3621970"/>
              <a:ext cx="0" cy="1706658"/>
            </a:xfrm>
            <a:prstGeom prst="straightConnector1">
              <a:avLst/>
            </a:prstGeom>
            <a:ln w="41275">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sp>
        <p:nvSpPr>
          <p:cNvPr id="10" name="TextBox 9"/>
          <p:cNvSpPr txBox="1"/>
          <p:nvPr/>
        </p:nvSpPr>
        <p:spPr>
          <a:xfrm>
            <a:off x="4514557" y="5012802"/>
            <a:ext cx="1886243" cy="461665"/>
          </a:xfrm>
          <a:prstGeom prst="rect">
            <a:avLst/>
          </a:prstGeom>
          <a:noFill/>
        </p:spPr>
        <p:txBody>
          <a:bodyPr wrap="square" rtlCol="0">
            <a:spAutoFit/>
          </a:bodyPr>
          <a:lstStyle/>
          <a:p>
            <a:r>
              <a:rPr lang="en-US" sz="2400" b="1" dirty="0" smtClean="0"/>
              <a:t>Traffic volume</a:t>
            </a:r>
            <a:endParaRPr lang="en-US" sz="2400" b="1" dirty="0"/>
          </a:p>
        </p:txBody>
      </p:sp>
      <p:sp>
        <p:nvSpPr>
          <p:cNvPr id="11" name="TextBox 10"/>
          <p:cNvSpPr txBox="1"/>
          <p:nvPr/>
        </p:nvSpPr>
        <p:spPr>
          <a:xfrm>
            <a:off x="772732" y="3561585"/>
            <a:ext cx="1754016" cy="461665"/>
          </a:xfrm>
          <a:prstGeom prst="rect">
            <a:avLst/>
          </a:prstGeom>
          <a:noFill/>
        </p:spPr>
        <p:txBody>
          <a:bodyPr wrap="square" rtlCol="0">
            <a:spAutoFit/>
          </a:bodyPr>
          <a:lstStyle/>
          <a:p>
            <a:pPr algn="ctr"/>
            <a:r>
              <a:rPr lang="en-US" sz="2400" b="1" dirty="0" smtClean="0"/>
              <a:t>Connections</a:t>
            </a:r>
            <a:endParaRPr lang="en-US" sz="2400" b="1" dirty="0"/>
          </a:p>
        </p:txBody>
      </p:sp>
      <p:grpSp>
        <p:nvGrpSpPr>
          <p:cNvPr id="54" name="Group 53"/>
          <p:cNvGrpSpPr/>
          <p:nvPr/>
        </p:nvGrpSpPr>
        <p:grpSpPr>
          <a:xfrm>
            <a:off x="2538433" y="3545150"/>
            <a:ext cx="2409879" cy="1398869"/>
            <a:chOff x="7113826" y="3877311"/>
            <a:chExt cx="2409879" cy="1398869"/>
          </a:xfrm>
        </p:grpSpPr>
        <p:sp>
          <p:nvSpPr>
            <p:cNvPr id="29" name="Isosceles Triangle 28"/>
            <p:cNvSpPr/>
            <p:nvPr/>
          </p:nvSpPr>
          <p:spPr>
            <a:xfrm>
              <a:off x="8548733" y="4223653"/>
              <a:ext cx="327225" cy="30049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p:nvPr/>
          </p:nvCxnSpPr>
          <p:spPr>
            <a:xfrm flipH="1">
              <a:off x="8723362" y="4524151"/>
              <a:ext cx="1" cy="752029"/>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9" idx="1"/>
            </p:cNvCxnSpPr>
            <p:nvPr/>
          </p:nvCxnSpPr>
          <p:spPr>
            <a:xfrm flipH="1">
              <a:off x="7146628" y="4373902"/>
              <a:ext cx="1483911"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717074" y="4750446"/>
              <a:ext cx="806631" cy="523220"/>
            </a:xfrm>
            <a:prstGeom prst="rect">
              <a:avLst/>
            </a:prstGeom>
            <a:noFill/>
          </p:spPr>
          <p:txBody>
            <a:bodyPr wrap="none" rtlCol="0">
              <a:spAutoFit/>
            </a:bodyPr>
            <a:lstStyle/>
            <a:p>
              <a:r>
                <a:rPr lang="en-US" sz="2800" dirty="0" smtClean="0"/>
                <a:t>11%</a:t>
              </a:r>
              <a:endParaRPr lang="en-US" sz="2800" dirty="0"/>
            </a:p>
          </p:txBody>
        </p:sp>
        <p:sp>
          <p:nvSpPr>
            <p:cNvPr id="36" name="TextBox 35"/>
            <p:cNvSpPr txBox="1"/>
            <p:nvPr/>
          </p:nvSpPr>
          <p:spPr>
            <a:xfrm>
              <a:off x="7113826" y="3877311"/>
              <a:ext cx="623889" cy="523220"/>
            </a:xfrm>
            <a:prstGeom prst="rect">
              <a:avLst/>
            </a:prstGeom>
            <a:noFill/>
          </p:spPr>
          <p:txBody>
            <a:bodyPr wrap="none" rtlCol="0">
              <a:spAutoFit/>
            </a:bodyPr>
            <a:lstStyle/>
            <a:p>
              <a:r>
                <a:rPr lang="en-US" sz="2800" dirty="0"/>
                <a:t>7</a:t>
              </a:r>
              <a:r>
                <a:rPr lang="en-US" sz="2800" dirty="0" smtClean="0"/>
                <a:t>%</a:t>
              </a:r>
              <a:endParaRPr lang="en-US" sz="2800" dirty="0"/>
            </a:p>
          </p:txBody>
        </p:sp>
      </p:grpSp>
    </p:spTree>
    <p:custDataLst>
      <p:tags r:id="rId1"/>
    </p:custDataLst>
    <p:extLst>
      <p:ext uri="{BB962C8B-B14F-4D97-AF65-F5344CB8AC3E}">
        <p14:creationId xmlns:p14="http://schemas.microsoft.com/office/powerpoint/2010/main" val="3015398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bg/>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 grpId="0" uiExpand="1" build="p" animBg="1"/>
    </p:bldLst>
  </p:timing>
  <p:extLst mod="1"/>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Highlights of the Talk</a:t>
            </a:r>
            <a:endParaRPr lang="en-US" b="1" dirty="0"/>
          </a:p>
        </p:txBody>
      </p:sp>
      <p:sp>
        <p:nvSpPr>
          <p:cNvPr id="3" name="Content Placeholder 2"/>
          <p:cNvSpPr>
            <a:spLocks noGrp="1"/>
          </p:cNvSpPr>
          <p:nvPr>
            <p:ph idx="1"/>
          </p:nvPr>
        </p:nvSpPr>
        <p:spPr>
          <a:xfrm>
            <a:off x="676656" y="2011680"/>
            <a:ext cx="10753725" cy="4020820"/>
          </a:xfrm>
        </p:spPr>
        <p:txBody>
          <a:bodyPr>
            <a:noAutofit/>
          </a:bodyPr>
          <a:lstStyle/>
          <a:p>
            <a:pPr marL="91440" lvl="1" indent="-91440">
              <a:spcBef>
                <a:spcPts val="1300"/>
              </a:spcBef>
            </a:pPr>
            <a:r>
              <a:rPr lang="en-US" dirty="0">
                <a:solidFill>
                  <a:schemeClr val="tx2"/>
                </a:solidFill>
              </a:rPr>
              <a:t>Some users </a:t>
            </a:r>
            <a:r>
              <a:rPr lang="en-US" b="1" dirty="0">
                <a:solidFill>
                  <a:srgbClr val="C00000"/>
                </a:solidFill>
              </a:rPr>
              <a:t>switch off their routers </a:t>
            </a:r>
            <a:r>
              <a:rPr lang="en-US" dirty="0">
                <a:solidFill>
                  <a:schemeClr val="tx2"/>
                </a:solidFill>
              </a:rPr>
              <a:t>causing </a:t>
            </a:r>
            <a:r>
              <a:rPr lang="en-US" dirty="0" smtClean="0">
                <a:solidFill>
                  <a:schemeClr val="tx2"/>
                </a:solidFill>
              </a:rPr>
              <a:t>downtime</a:t>
            </a:r>
          </a:p>
          <a:p>
            <a:pPr marL="91440" lvl="1" indent="-91440">
              <a:spcBef>
                <a:spcPts val="1300"/>
              </a:spcBef>
            </a:pPr>
            <a:endParaRPr lang="en-US" sz="1000" dirty="0" smtClean="0">
              <a:solidFill>
                <a:schemeClr val="tx2"/>
              </a:solidFill>
            </a:endParaRPr>
          </a:p>
          <a:p>
            <a:pPr marL="91440" lvl="1" indent="-91440">
              <a:spcBef>
                <a:spcPts val="1300"/>
              </a:spcBef>
            </a:pPr>
            <a:r>
              <a:rPr lang="en-US" dirty="0" smtClean="0">
                <a:solidFill>
                  <a:schemeClr val="tx2"/>
                </a:solidFill>
              </a:rPr>
              <a:t>Wireless </a:t>
            </a:r>
            <a:r>
              <a:rPr lang="en-US" b="1" dirty="0" smtClean="0">
                <a:solidFill>
                  <a:srgbClr val="C00000"/>
                </a:solidFill>
              </a:rPr>
              <a:t>connectivity is diurnal </a:t>
            </a:r>
            <a:r>
              <a:rPr lang="en-US" dirty="0" smtClean="0">
                <a:solidFill>
                  <a:schemeClr val="tx2"/>
                </a:solidFill>
              </a:rPr>
              <a:t>on weekdays</a:t>
            </a:r>
          </a:p>
          <a:p>
            <a:pPr marL="91440" lvl="1" indent="-91440">
              <a:spcBef>
                <a:spcPts val="1300"/>
              </a:spcBef>
            </a:pPr>
            <a:r>
              <a:rPr lang="en-US" dirty="0" smtClean="0">
                <a:solidFill>
                  <a:schemeClr val="tx2"/>
                </a:solidFill>
              </a:rPr>
              <a:t>2.4 GHz is </a:t>
            </a:r>
            <a:r>
              <a:rPr lang="en-US" b="1" dirty="0" smtClean="0">
                <a:solidFill>
                  <a:srgbClr val="C00000"/>
                </a:solidFill>
              </a:rPr>
              <a:t>crowded</a:t>
            </a:r>
            <a:r>
              <a:rPr lang="en-US" dirty="0" smtClean="0">
                <a:solidFill>
                  <a:schemeClr val="tx2"/>
                </a:solidFill>
              </a:rPr>
              <a:t> compared to 5 GHz</a:t>
            </a:r>
            <a:endParaRPr lang="en-US" sz="2800" dirty="0">
              <a:solidFill>
                <a:schemeClr val="tx2"/>
              </a:solidFill>
            </a:endParaRPr>
          </a:p>
          <a:p>
            <a:endParaRPr lang="en-US" sz="1000" dirty="0" smtClean="0"/>
          </a:p>
          <a:p>
            <a:r>
              <a:rPr lang="en-US" sz="2800" dirty="0" smtClean="0"/>
              <a:t>Users </a:t>
            </a:r>
            <a:r>
              <a:rPr lang="en-US" sz="2800" b="1" dirty="0">
                <a:solidFill>
                  <a:srgbClr val="C00000"/>
                </a:solidFill>
              </a:rPr>
              <a:t>don’t saturate </a:t>
            </a:r>
            <a:r>
              <a:rPr lang="en-US" sz="2800" dirty="0"/>
              <a:t>their links</a:t>
            </a:r>
          </a:p>
          <a:p>
            <a:r>
              <a:rPr lang="en-US" sz="2800" dirty="0"/>
              <a:t>Most traffic is due to a </a:t>
            </a:r>
            <a:r>
              <a:rPr lang="en-US" sz="2800" b="1" dirty="0">
                <a:solidFill>
                  <a:srgbClr val="C00000"/>
                </a:solidFill>
              </a:rPr>
              <a:t>single usage hungry device</a:t>
            </a:r>
          </a:p>
          <a:p>
            <a:r>
              <a:rPr lang="en-US" sz="2800" dirty="0"/>
              <a:t>Traffic to most popular domains from home networks are over </a:t>
            </a:r>
            <a:r>
              <a:rPr lang="en-US" sz="2800" b="1" dirty="0">
                <a:solidFill>
                  <a:srgbClr val="C00000"/>
                </a:solidFill>
              </a:rPr>
              <a:t>long-lasting </a:t>
            </a:r>
            <a:r>
              <a:rPr lang="en-US" sz="2800" b="1" dirty="0" smtClean="0">
                <a:solidFill>
                  <a:srgbClr val="C00000"/>
                </a:solidFill>
              </a:rPr>
              <a:t>connections</a:t>
            </a:r>
            <a:endParaRPr lang="en-US" sz="2800" b="1" dirty="0">
              <a:solidFill>
                <a:srgbClr val="C00000"/>
              </a:solidFill>
            </a:endParaRPr>
          </a:p>
        </p:txBody>
      </p:sp>
      <p:sp>
        <p:nvSpPr>
          <p:cNvPr id="4" name="Slide Number Placeholder 3"/>
          <p:cNvSpPr>
            <a:spLocks noGrp="1"/>
          </p:cNvSpPr>
          <p:nvPr>
            <p:ph type="sldNum" sz="quarter" idx="12"/>
          </p:nvPr>
        </p:nvSpPr>
        <p:spPr/>
        <p:txBody>
          <a:bodyPr/>
          <a:lstStyle/>
          <a:p>
            <a:fld id="{6113E31D-E2AB-40D1-8B51-AFA5AFEF393A}" type="slidenum">
              <a:rPr lang="en-US" smtClean="0"/>
              <a:pPr/>
              <a:t>21</a:t>
            </a:fld>
            <a:endParaRPr lang="en-US" dirty="0"/>
          </a:p>
        </p:txBody>
      </p:sp>
    </p:spTree>
    <p:extLst>
      <p:ext uri="{BB962C8B-B14F-4D97-AF65-F5344CB8AC3E}">
        <p14:creationId xmlns:p14="http://schemas.microsoft.com/office/powerpoint/2010/main" val="36707154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Bent-Up Arrow 8"/>
          <p:cNvSpPr/>
          <p:nvPr/>
        </p:nvSpPr>
        <p:spPr>
          <a:xfrm rot="5400000">
            <a:off x="6951378" y="5018312"/>
            <a:ext cx="901700" cy="9525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5200" b="1" dirty="0" smtClean="0"/>
              <a:t>Teasers</a:t>
            </a:r>
            <a:endParaRPr lang="en-US" sz="5200" b="1" dirty="0"/>
          </a:p>
        </p:txBody>
      </p:sp>
      <p:sp>
        <p:nvSpPr>
          <p:cNvPr id="3" name="Content Placeholder 2"/>
          <p:cNvSpPr>
            <a:spLocks noGrp="1"/>
          </p:cNvSpPr>
          <p:nvPr>
            <p:ph idx="1"/>
          </p:nvPr>
        </p:nvSpPr>
        <p:spPr/>
        <p:txBody>
          <a:bodyPr>
            <a:normAutofit/>
          </a:bodyPr>
          <a:lstStyle/>
          <a:p>
            <a:r>
              <a:rPr lang="en-US" sz="3200" dirty="0" smtClean="0"/>
              <a:t>Most frequent and long lasting </a:t>
            </a:r>
            <a:r>
              <a:rPr lang="en-US" sz="3200" b="1" dirty="0" smtClean="0">
                <a:solidFill>
                  <a:srgbClr val="C00000"/>
                </a:solidFill>
              </a:rPr>
              <a:t>downtimes</a:t>
            </a:r>
            <a:r>
              <a:rPr lang="en-US" sz="3200" dirty="0" smtClean="0"/>
              <a:t> occurred in countries with </a:t>
            </a:r>
            <a:r>
              <a:rPr lang="en-US" sz="3200" b="1" dirty="0" smtClean="0">
                <a:solidFill>
                  <a:srgbClr val="C00000"/>
                </a:solidFill>
              </a:rPr>
              <a:t>lowest GDP </a:t>
            </a:r>
            <a:r>
              <a:rPr lang="en-US" sz="3200" dirty="0" smtClean="0"/>
              <a:t>per capita.</a:t>
            </a:r>
          </a:p>
          <a:p>
            <a:r>
              <a:rPr lang="en-US" sz="3200" dirty="0" smtClean="0"/>
              <a:t>Even though wireless devices exceed wired devices considerably, more than half the homes have at least </a:t>
            </a:r>
            <a:r>
              <a:rPr lang="en-US" sz="3200" b="1" dirty="0" smtClean="0">
                <a:solidFill>
                  <a:srgbClr val="C00000"/>
                </a:solidFill>
              </a:rPr>
              <a:t>one wired device</a:t>
            </a:r>
            <a:r>
              <a:rPr lang="en-US" sz="3200" dirty="0" smtClean="0"/>
              <a:t>. All four ports are rarely used.</a:t>
            </a:r>
          </a:p>
          <a:p>
            <a:r>
              <a:rPr lang="en-US" sz="3200" dirty="0" smtClean="0"/>
              <a:t>Different </a:t>
            </a:r>
            <a:r>
              <a:rPr lang="en-US" sz="3200" b="1" dirty="0" smtClean="0">
                <a:solidFill>
                  <a:srgbClr val="C00000"/>
                </a:solidFill>
              </a:rPr>
              <a:t>types of devices </a:t>
            </a:r>
            <a:r>
              <a:rPr lang="en-US" sz="3200" dirty="0" smtClean="0"/>
              <a:t>have different </a:t>
            </a:r>
            <a:r>
              <a:rPr lang="en-US" sz="3200" b="1" dirty="0" smtClean="0">
                <a:solidFill>
                  <a:srgbClr val="C00000"/>
                </a:solidFill>
              </a:rPr>
              <a:t>most popular domains</a:t>
            </a:r>
            <a:r>
              <a:rPr lang="en-US" sz="3200" b="1" dirty="0" smtClean="0"/>
              <a:t>.</a:t>
            </a:r>
            <a:endParaRPr lang="en-US" sz="3200"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22</a:t>
            </a:fld>
            <a:endParaRPr lang="en-US" dirty="0"/>
          </a:p>
        </p:txBody>
      </p:sp>
      <p:sp>
        <p:nvSpPr>
          <p:cNvPr id="8" name="Rectangle 7"/>
          <p:cNvSpPr/>
          <p:nvPr/>
        </p:nvSpPr>
        <p:spPr>
          <a:xfrm>
            <a:off x="657224" y="4330700"/>
            <a:ext cx="10620376" cy="6985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897911" y="5481154"/>
            <a:ext cx="3246530" cy="523220"/>
          </a:xfrm>
          <a:prstGeom prst="rect">
            <a:avLst/>
          </a:prstGeom>
          <a:solidFill>
            <a:schemeClr val="bg1">
              <a:lumMod val="85000"/>
            </a:schemeClr>
          </a:solidFill>
        </p:spPr>
        <p:txBody>
          <a:bodyPr wrap="none" rtlCol="0">
            <a:spAutoFit/>
          </a:bodyPr>
          <a:lstStyle/>
          <a:p>
            <a:r>
              <a:rPr lang="en-US" sz="2800" b="1" dirty="0" smtClean="0">
                <a:solidFill>
                  <a:srgbClr val="C00000"/>
                </a:solidFill>
              </a:rPr>
              <a:t>Device Fingerprinting</a:t>
            </a:r>
            <a:endParaRPr lang="en-US" sz="2800" b="1" dirty="0">
              <a:solidFill>
                <a:srgbClr val="C00000"/>
              </a:solidFill>
            </a:endParaRPr>
          </a:p>
        </p:txBody>
      </p:sp>
    </p:spTree>
    <p:extLst>
      <p:ext uri="{BB962C8B-B14F-4D97-AF65-F5344CB8AC3E}">
        <p14:creationId xmlns:p14="http://schemas.microsoft.com/office/powerpoint/2010/main" val="1449789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0" grpId="0" animBg="1"/>
    </p:bldLst>
  </p:timing>
  <p:extLst mod="1"/>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Takeaway</a:t>
            </a:r>
            <a:endParaRPr lang="en-US" dirty="0"/>
          </a:p>
        </p:txBody>
      </p:sp>
      <p:sp>
        <p:nvSpPr>
          <p:cNvPr id="3" name="Content Placeholder 2"/>
          <p:cNvSpPr>
            <a:spLocks noGrp="1"/>
          </p:cNvSpPr>
          <p:nvPr>
            <p:ph idx="1"/>
          </p:nvPr>
        </p:nvSpPr>
        <p:spPr/>
        <p:txBody>
          <a:bodyPr/>
          <a:lstStyle/>
          <a:p>
            <a:r>
              <a:rPr lang="en-US" sz="2800" dirty="0">
                <a:solidFill>
                  <a:schemeClr val="tx2"/>
                </a:solidFill>
              </a:rPr>
              <a:t>A measurement approach using a home router to study connectivity and usage of a home network</a:t>
            </a:r>
          </a:p>
          <a:p>
            <a:endParaRPr lang="en-US" dirty="0"/>
          </a:p>
        </p:txBody>
      </p:sp>
      <p:sp>
        <p:nvSpPr>
          <p:cNvPr id="4" name="Slide Number Placeholder 3"/>
          <p:cNvSpPr>
            <a:spLocks noGrp="1"/>
          </p:cNvSpPr>
          <p:nvPr>
            <p:ph type="sldNum" sz="quarter" idx="12"/>
          </p:nvPr>
        </p:nvSpPr>
        <p:spPr/>
        <p:txBody>
          <a:bodyPr/>
          <a:lstStyle/>
          <a:p>
            <a:fld id="{6113E31D-E2AB-40D1-8B51-AFA5AFEF393A}" type="slidenum">
              <a:rPr lang="en-US" smtClean="0"/>
              <a:pPr/>
              <a:t>23</a:t>
            </a:fld>
            <a:endParaRPr lang="en-US" dirty="0"/>
          </a:p>
        </p:txBody>
      </p:sp>
    </p:spTree>
    <p:extLst>
      <p:ext uri="{BB962C8B-B14F-4D97-AF65-F5344CB8AC3E}">
        <p14:creationId xmlns:p14="http://schemas.microsoft.com/office/powerpoint/2010/main" val="370892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1097280" y="1845733"/>
            <a:ext cx="7231472" cy="4272037"/>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85000"/>
              </a:lnSpc>
              <a:spcBef>
                <a:spcPts val="1300"/>
              </a:spcBef>
            </a:pPr>
            <a:r>
              <a:rPr lang="en-US" sz="3000" dirty="0" smtClean="0"/>
              <a:t>Data and code at:</a:t>
            </a:r>
          </a:p>
          <a:p>
            <a:pPr lvl="1">
              <a:lnSpc>
                <a:spcPct val="85000"/>
              </a:lnSpc>
              <a:spcBef>
                <a:spcPts val="1300"/>
              </a:spcBef>
            </a:pPr>
            <a:r>
              <a:rPr lang="en-US" sz="3000" dirty="0" smtClean="0">
                <a:solidFill>
                  <a:srgbClr val="262626"/>
                </a:solidFill>
                <a:ea typeface="Calibri"/>
                <a:cs typeface="Calibri"/>
                <a:sym typeface="Calibri"/>
                <a:hlinkClick r:id="rId3"/>
              </a:rPr>
              <a:t>http://projectbismark.net</a:t>
            </a:r>
            <a:endParaRPr lang="en-US" sz="3000" dirty="0" smtClean="0">
              <a:solidFill>
                <a:srgbClr val="262626"/>
              </a:solidFill>
              <a:ea typeface="Calibri"/>
              <a:cs typeface="Calibri"/>
              <a:sym typeface="Calibri"/>
            </a:endParaRPr>
          </a:p>
          <a:p>
            <a:r>
              <a:rPr lang="en-US" sz="3000" dirty="0" smtClean="0"/>
              <a:t>Get involved:</a:t>
            </a:r>
          </a:p>
          <a:p>
            <a:pPr lvl="1"/>
            <a:r>
              <a:rPr lang="en-US" sz="3000" dirty="0">
                <a:hlinkClick r:id="rId4"/>
              </a:rPr>
              <a:t>http://</a:t>
            </a:r>
            <a:r>
              <a:rPr lang="en-US" sz="3000" dirty="0" smtClean="0">
                <a:hlinkClick r:id="rId4"/>
              </a:rPr>
              <a:t>projectbismark.github.io/</a:t>
            </a:r>
            <a:endParaRPr lang="en-US" sz="3000" dirty="0" smtClean="0"/>
          </a:p>
          <a:p>
            <a:pPr lvl="1"/>
            <a:endParaRPr lang="en-US" sz="2600" dirty="0" smtClean="0"/>
          </a:p>
          <a:p>
            <a:pPr marL="201168" lvl="1" indent="0">
              <a:buNone/>
            </a:pPr>
            <a:endParaRPr lang="en-US" sz="2600" dirty="0"/>
          </a:p>
          <a:p>
            <a:pPr marL="201168" lvl="1" indent="0">
              <a:buNone/>
            </a:pPr>
            <a:r>
              <a:rPr lang="en-US" sz="2600" dirty="0" smtClean="0"/>
              <a:t>Contact:</a:t>
            </a:r>
          </a:p>
          <a:p>
            <a:pPr marL="201168" lvl="1" indent="0">
              <a:buNone/>
            </a:pPr>
            <a:r>
              <a:rPr lang="en-US" sz="2600" dirty="0" smtClean="0"/>
              <a:t>www.gtnoise.net/~sarthak</a:t>
            </a:r>
            <a:endParaRPr lang="en-US" sz="2600" dirty="0"/>
          </a:p>
          <a:p>
            <a:pPr marL="201168" lvl="1" indent="0">
              <a:buNone/>
            </a:pPr>
            <a:r>
              <a:rPr lang="en-US" sz="2600" dirty="0" smtClean="0"/>
              <a:t>sgrover@gatech.edu</a:t>
            </a:r>
          </a:p>
        </p:txBody>
      </p:sp>
      <p:sp>
        <p:nvSpPr>
          <p:cNvPr id="2" name="Title 1"/>
          <p:cNvSpPr>
            <a:spLocks noGrp="1"/>
          </p:cNvSpPr>
          <p:nvPr>
            <p:ph type="title"/>
          </p:nvPr>
        </p:nvSpPr>
        <p:spPr/>
        <p:txBody>
          <a:bodyPr>
            <a:normAutofit/>
          </a:bodyPr>
          <a:lstStyle/>
          <a:p>
            <a:r>
              <a:rPr lang="en-US" sz="5200" b="1" dirty="0" smtClean="0"/>
              <a:t>Thank you!</a:t>
            </a:r>
            <a:endParaRPr lang="en-US" sz="5200" b="1" dirty="0"/>
          </a:p>
        </p:txBody>
      </p:sp>
      <p:pic>
        <p:nvPicPr>
          <p:cNvPr id="7" name="Content Placeholder 6"/>
          <p:cNvPicPr>
            <a:picLocks noGrp="1" noChangeAspect="1"/>
          </p:cNvPicPr>
          <p:nvPr>
            <p:ph idx="1"/>
          </p:nvPr>
        </p:nvPicPr>
        <p:blipFill rotWithShape="1">
          <a:blip r:embed="rId5">
            <a:extLst>
              <a:ext uri="{28A0092B-C50C-407E-A947-70E740481C1C}">
                <a14:useLocalDpi xmlns:a14="http://schemas.microsoft.com/office/drawing/2010/main" val="0"/>
              </a:ext>
            </a:extLst>
          </a:blip>
          <a:stretch/>
        </p:blipFill>
        <p:spPr>
          <a:xfrm>
            <a:off x="7842056" y="1609800"/>
            <a:ext cx="2881094" cy="4507970"/>
          </a:xfrm>
        </p:spPr>
      </p:pic>
      <p:sp>
        <p:nvSpPr>
          <p:cNvPr id="5" name="Slide Number Placeholder 4"/>
          <p:cNvSpPr>
            <a:spLocks noGrp="1"/>
          </p:cNvSpPr>
          <p:nvPr>
            <p:ph type="sldNum" sz="quarter" idx="12"/>
          </p:nvPr>
        </p:nvSpPr>
        <p:spPr/>
        <p:txBody>
          <a:bodyPr/>
          <a:lstStyle/>
          <a:p>
            <a:fld id="{6113E31D-E2AB-40D1-8B51-AFA5AFEF393A}" type="slidenum">
              <a:rPr lang="en-US" smtClean="0"/>
              <a:pPr/>
              <a:t>24</a:t>
            </a:fld>
            <a:endParaRPr lang="en-US" dirty="0"/>
          </a:p>
        </p:txBody>
      </p:sp>
    </p:spTree>
    <p:extLst>
      <p:ext uri="{BB962C8B-B14F-4D97-AF65-F5344CB8AC3E}">
        <p14:creationId xmlns:p14="http://schemas.microsoft.com/office/powerpoint/2010/main" val="105660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200" b="1" dirty="0" smtClean="0"/>
              <a:t>Limitations of Previous </a:t>
            </a:r>
            <a:r>
              <a:rPr lang="en-US" sz="5200" b="1" dirty="0"/>
              <a:t>S</a:t>
            </a:r>
            <a:r>
              <a:rPr lang="en-US" sz="5200" b="1" dirty="0" smtClean="0"/>
              <a:t>tudies</a:t>
            </a:r>
            <a:endParaRPr lang="en-US" sz="5200" b="1" dirty="0"/>
          </a:p>
        </p:txBody>
      </p:sp>
      <p:sp>
        <p:nvSpPr>
          <p:cNvPr id="3" name="Content Placeholder 2"/>
          <p:cNvSpPr>
            <a:spLocks noGrp="1"/>
          </p:cNvSpPr>
          <p:nvPr>
            <p:ph idx="1"/>
          </p:nvPr>
        </p:nvSpPr>
        <p:spPr>
          <a:xfrm>
            <a:off x="657225" y="1845734"/>
            <a:ext cx="5582552" cy="4887575"/>
          </a:xfrm>
        </p:spPr>
        <p:txBody>
          <a:bodyPr>
            <a:normAutofit/>
          </a:bodyPr>
          <a:lstStyle/>
          <a:p>
            <a:r>
              <a:rPr lang="en-US" sz="3000" dirty="0" smtClean="0"/>
              <a:t>Measured from end-host or server</a:t>
            </a:r>
          </a:p>
          <a:p>
            <a:pPr lvl="1"/>
            <a:r>
              <a:rPr lang="en-US" sz="2800" dirty="0" smtClean="0"/>
              <a:t>Not longitudinal</a:t>
            </a:r>
          </a:p>
          <a:p>
            <a:pPr lvl="1"/>
            <a:r>
              <a:rPr lang="en-US" sz="2800" dirty="0" smtClean="0"/>
              <a:t>Lacks view of NAT</a:t>
            </a:r>
          </a:p>
          <a:p>
            <a:pPr marL="4572" lvl="1" indent="0">
              <a:buNone/>
            </a:pPr>
            <a:endParaRPr lang="en-US" sz="3000" dirty="0" smtClean="0"/>
          </a:p>
          <a:p>
            <a:r>
              <a:rPr lang="en-US" sz="3000" dirty="0" smtClean="0"/>
              <a:t>Design studies rely exclusively on human subject interviews</a:t>
            </a:r>
          </a:p>
          <a:p>
            <a:pPr lvl="1"/>
            <a:r>
              <a:rPr lang="en-US" sz="2800" dirty="0" smtClean="0"/>
              <a:t>Not quantitative</a:t>
            </a:r>
          </a:p>
          <a:p>
            <a:endParaRPr lang="en-US" sz="3000" dirty="0" smtClean="0"/>
          </a:p>
        </p:txBody>
      </p:sp>
      <p:sp>
        <p:nvSpPr>
          <p:cNvPr id="17" name="Slide Number Placeholder 16"/>
          <p:cNvSpPr>
            <a:spLocks noGrp="1"/>
          </p:cNvSpPr>
          <p:nvPr>
            <p:ph type="sldNum" sz="quarter" idx="12"/>
          </p:nvPr>
        </p:nvSpPr>
        <p:spPr/>
        <p:txBody>
          <a:bodyPr/>
          <a:lstStyle/>
          <a:p>
            <a:fld id="{6113E31D-E2AB-40D1-8B51-AFA5AFEF393A}" type="slidenum">
              <a:rPr lang="en-US" smtClean="0"/>
              <a:pPr/>
              <a:t>3</a:t>
            </a:fld>
            <a:endParaRPr lang="en-US" dirty="0"/>
          </a:p>
        </p:txBody>
      </p:sp>
      <p:sp>
        <p:nvSpPr>
          <p:cNvPr id="5" name="TextBox 4"/>
          <p:cNvSpPr txBox="1"/>
          <p:nvPr/>
        </p:nvSpPr>
        <p:spPr>
          <a:xfrm>
            <a:off x="6275464" y="4898910"/>
            <a:ext cx="5459336" cy="584775"/>
          </a:xfrm>
          <a:prstGeom prst="rect">
            <a:avLst/>
          </a:prstGeom>
          <a:solidFill>
            <a:schemeClr val="bg1">
              <a:lumMod val="85000"/>
            </a:schemeClr>
          </a:solidFill>
        </p:spPr>
        <p:txBody>
          <a:bodyPr wrap="square" rtlCol="0">
            <a:spAutoFit/>
          </a:bodyPr>
          <a:lstStyle/>
          <a:p>
            <a:r>
              <a:rPr lang="en-US" sz="3200" dirty="0" smtClean="0">
                <a:solidFill>
                  <a:srgbClr val="C00000"/>
                </a:solidFill>
              </a:rPr>
              <a:t>Let’s measure from the </a:t>
            </a:r>
            <a:r>
              <a:rPr lang="en-US" sz="3200" b="1" dirty="0" smtClean="0">
                <a:solidFill>
                  <a:srgbClr val="C00000"/>
                </a:solidFill>
              </a:rPr>
              <a:t>gateway</a:t>
            </a:r>
            <a:endParaRPr lang="en-US" sz="3200" b="1" dirty="0">
              <a:solidFill>
                <a:srgbClr val="C00000"/>
              </a:solidFill>
            </a:endParaRPr>
          </a:p>
        </p:txBody>
      </p:sp>
      <p:cxnSp>
        <p:nvCxnSpPr>
          <p:cNvPr id="6" name="Curved Connector 5"/>
          <p:cNvCxnSpPr/>
          <p:nvPr/>
        </p:nvCxnSpPr>
        <p:spPr>
          <a:xfrm flipV="1">
            <a:off x="7926268" y="3231103"/>
            <a:ext cx="1910981" cy="349112"/>
          </a:xfrm>
          <a:prstGeom prst="curvedConnector3">
            <a:avLst>
              <a:gd name="adj1" fmla="val 50000"/>
            </a:avLst>
          </a:prstGeom>
          <a:ln w="76200" cap="flat" cmpd="sng" algn="ctr">
            <a:solidFill>
              <a:srgbClr val="0D0D0D"/>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4"/>
          <a:stretch>
            <a:fillRect/>
          </a:stretch>
        </p:blipFill>
        <p:spPr>
          <a:xfrm>
            <a:off x="9837249" y="2240023"/>
            <a:ext cx="1999150" cy="1649594"/>
          </a:xfrm>
          <a:prstGeom prst="rect">
            <a:avLst/>
          </a:prstGeom>
        </p:spPr>
      </p:pic>
      <p:pic>
        <p:nvPicPr>
          <p:cNvPr id="8" name="Picture 7"/>
          <p:cNvPicPr>
            <a:picLocks noChangeAspect="1"/>
          </p:cNvPicPr>
          <p:nvPr/>
        </p:nvPicPr>
        <p:blipFill>
          <a:blip r:embed="rId4"/>
          <a:stretch>
            <a:fillRect/>
          </a:stretch>
        </p:blipFill>
        <p:spPr>
          <a:xfrm>
            <a:off x="6119956" y="2585032"/>
            <a:ext cx="1792800" cy="1548979"/>
          </a:xfrm>
          <a:prstGeom prst="rect">
            <a:avLst/>
          </a:prstGeom>
        </p:spPr>
      </p:pic>
      <p:pic>
        <p:nvPicPr>
          <p:cNvPr id="9" name="Picture 8"/>
          <p:cNvPicPr>
            <a:picLocks noChangeAspect="1"/>
          </p:cNvPicPr>
          <p:nvPr/>
        </p:nvPicPr>
        <p:blipFill>
          <a:blip r:embed="rId5"/>
          <a:stretch>
            <a:fillRect/>
          </a:stretch>
        </p:blipFill>
        <p:spPr>
          <a:xfrm>
            <a:off x="6456489" y="2291575"/>
            <a:ext cx="337228" cy="577445"/>
          </a:xfrm>
          <a:prstGeom prst="rect">
            <a:avLst/>
          </a:prstGeom>
        </p:spPr>
      </p:pic>
      <p:pic>
        <p:nvPicPr>
          <p:cNvPr id="10" name="Picture 9"/>
          <p:cNvPicPr>
            <a:picLocks noChangeAspect="1"/>
          </p:cNvPicPr>
          <p:nvPr/>
        </p:nvPicPr>
        <p:blipFill>
          <a:blip r:embed="rId6"/>
          <a:stretch>
            <a:fillRect/>
          </a:stretch>
        </p:blipFill>
        <p:spPr>
          <a:xfrm>
            <a:off x="6105721" y="3800750"/>
            <a:ext cx="1820547" cy="895709"/>
          </a:xfrm>
          <a:prstGeom prst="rect">
            <a:avLst/>
          </a:prstGeom>
        </p:spPr>
      </p:pic>
      <p:pic>
        <p:nvPicPr>
          <p:cNvPr id="11" name="Picture 10"/>
          <p:cNvPicPr>
            <a:picLocks noChangeAspect="1"/>
          </p:cNvPicPr>
          <p:nvPr/>
        </p:nvPicPr>
        <p:blipFill>
          <a:blip r:embed="rId7">
            <a:duotone>
              <a:schemeClr val="accent1">
                <a:shade val="45000"/>
                <a:satMod val="135000"/>
              </a:schemeClr>
              <a:prstClr val="white"/>
            </a:duotone>
          </a:blip>
          <a:stretch>
            <a:fillRect/>
          </a:stretch>
        </p:blipFill>
        <p:spPr>
          <a:xfrm>
            <a:off x="7246951" y="2585032"/>
            <a:ext cx="1304585" cy="1304585"/>
          </a:xfrm>
          <a:prstGeom prst="rect">
            <a:avLst/>
          </a:prstGeom>
        </p:spPr>
      </p:pic>
      <p:sp>
        <p:nvSpPr>
          <p:cNvPr id="12" name="TextBox 12"/>
          <p:cNvSpPr txBox="1"/>
          <p:nvPr/>
        </p:nvSpPr>
        <p:spPr>
          <a:xfrm>
            <a:off x="6445609" y="2933883"/>
            <a:ext cx="1135200"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dirty="0" smtClean="0"/>
              <a:t>Home</a:t>
            </a:r>
          </a:p>
          <a:p>
            <a:pPr algn="ctr"/>
            <a:r>
              <a:rPr lang="en-US" b="1" dirty="0" smtClean="0"/>
              <a:t>Network</a:t>
            </a:r>
            <a:endParaRPr lang="en-US" b="1" dirty="0"/>
          </a:p>
        </p:txBody>
      </p:sp>
      <p:sp>
        <p:nvSpPr>
          <p:cNvPr id="13" name="TextBox 15"/>
          <p:cNvSpPr txBox="1"/>
          <p:nvPr/>
        </p:nvSpPr>
        <p:spPr>
          <a:xfrm>
            <a:off x="10379498" y="2880154"/>
            <a:ext cx="1249163"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smtClean="0"/>
              <a:t>Internet</a:t>
            </a:r>
            <a:endParaRPr lang="en-US" b="1" dirty="0"/>
          </a:p>
        </p:txBody>
      </p:sp>
    </p:spTree>
    <p:custDataLst>
      <p:tags r:id="rId1"/>
    </p:custDataLst>
    <p:extLst>
      <p:ext uri="{BB962C8B-B14F-4D97-AF65-F5344CB8AC3E}">
        <p14:creationId xmlns:p14="http://schemas.microsoft.com/office/powerpoint/2010/main" val="108229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6" presetClass="emph" presetSubtype="0" fill="hold" nodeType="withEffect">
                                  <p:stCondLst>
                                    <p:cond delay="0"/>
                                  </p:stCondLst>
                                  <p:childTnLst>
                                    <p:animScale>
                                      <p:cBhvr>
                                        <p:cTn id="18" dur="1000" fill="hold"/>
                                        <p:tgtEl>
                                          <p:spTgt spid="1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extLst mod="1"/>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7603142" y="2157731"/>
            <a:ext cx="3715628" cy="3386803"/>
            <a:chOff x="8337464" y="2631432"/>
            <a:chExt cx="3351528" cy="3054926"/>
          </a:xfrm>
        </p:grpSpPr>
        <p:sp>
          <p:nvSpPr>
            <p:cNvPr id="25" name="Shape 211"/>
            <p:cNvSpPr/>
            <p:nvPr/>
          </p:nvSpPr>
          <p:spPr>
            <a:xfrm>
              <a:off x="8337464" y="2631432"/>
              <a:ext cx="3054926" cy="3054926"/>
            </a:xfrm>
            <a:prstGeom prst="rect">
              <a:avLst/>
            </a:prstGeom>
            <a:blipFill>
              <a:blip r:embed="rId4"/>
              <a:stretch>
                <a:fillRect/>
              </a:stretch>
            </a:blipFill>
          </p:spPr>
        </p:sp>
        <p:sp>
          <p:nvSpPr>
            <p:cNvPr id="26" name="Shape 212"/>
            <p:cNvSpPr/>
            <p:nvPr/>
          </p:nvSpPr>
          <p:spPr>
            <a:xfrm>
              <a:off x="10469792" y="3375006"/>
              <a:ext cx="1219200" cy="1333500"/>
            </a:xfrm>
            <a:prstGeom prst="rect">
              <a:avLst/>
            </a:prstGeom>
            <a:blipFill>
              <a:blip r:embed="rId5"/>
              <a:stretch>
                <a:fillRect/>
              </a:stretch>
            </a:blipFill>
          </p:spPr>
        </p:sp>
      </p:grpSp>
      <p:sp>
        <p:nvSpPr>
          <p:cNvPr id="2" name="Title 1"/>
          <p:cNvSpPr>
            <a:spLocks noGrp="1"/>
          </p:cNvSpPr>
          <p:nvPr>
            <p:ph type="title"/>
          </p:nvPr>
        </p:nvSpPr>
        <p:spPr/>
        <p:txBody>
          <a:bodyPr>
            <a:normAutofit/>
          </a:bodyPr>
          <a:lstStyle/>
          <a:p>
            <a:r>
              <a:rPr lang="en-US" sz="5200" b="1" dirty="0" err="1" smtClean="0"/>
              <a:t>BISmark</a:t>
            </a:r>
            <a:r>
              <a:rPr lang="en-US" sz="5200" b="1" dirty="0" smtClean="0"/>
              <a:t>: Peeking Behind the NAT</a:t>
            </a:r>
            <a:endParaRPr lang="en-US" sz="5200" b="1" dirty="0"/>
          </a:p>
        </p:txBody>
      </p:sp>
      <p:sp>
        <p:nvSpPr>
          <p:cNvPr id="3" name="Content Placeholder 2"/>
          <p:cNvSpPr>
            <a:spLocks noGrp="1"/>
          </p:cNvSpPr>
          <p:nvPr>
            <p:ph idx="1"/>
          </p:nvPr>
        </p:nvSpPr>
        <p:spPr>
          <a:xfrm>
            <a:off x="657225" y="1845734"/>
            <a:ext cx="7714043" cy="2919449"/>
          </a:xfrm>
        </p:spPr>
        <p:txBody>
          <a:bodyPr>
            <a:normAutofit/>
          </a:bodyPr>
          <a:lstStyle/>
          <a:p>
            <a:r>
              <a:rPr lang="en-US" sz="3200" dirty="0" smtClean="0">
                <a:solidFill>
                  <a:schemeClr val="tx2"/>
                </a:solidFill>
              </a:rPr>
              <a:t>A programmable gateway</a:t>
            </a:r>
          </a:p>
          <a:p>
            <a:pPr lvl="1"/>
            <a:r>
              <a:rPr lang="en-US" sz="3000" dirty="0" smtClean="0"/>
              <a:t>Can see </a:t>
            </a:r>
            <a:r>
              <a:rPr lang="en-US" sz="3000" b="1" dirty="0" smtClean="0">
                <a:solidFill>
                  <a:srgbClr val="C00000"/>
                </a:solidFill>
              </a:rPr>
              <a:t>all devices </a:t>
            </a:r>
            <a:r>
              <a:rPr lang="en-US" sz="3000" dirty="0" smtClean="0"/>
              <a:t>behind the NAT</a:t>
            </a:r>
          </a:p>
          <a:p>
            <a:pPr lvl="1"/>
            <a:r>
              <a:rPr lang="en-US" sz="3000" dirty="0" smtClean="0"/>
              <a:t>Performs </a:t>
            </a:r>
            <a:r>
              <a:rPr lang="en-US" sz="3000" b="1" dirty="0" smtClean="0">
                <a:solidFill>
                  <a:srgbClr val="C00000"/>
                </a:solidFill>
              </a:rPr>
              <a:t>continuous</a:t>
            </a:r>
            <a:r>
              <a:rPr lang="en-US" sz="3000" dirty="0" smtClean="0"/>
              <a:t> measurements</a:t>
            </a:r>
          </a:p>
          <a:p>
            <a:r>
              <a:rPr lang="en-US" sz="3000" dirty="0" smtClean="0"/>
              <a:t>We use 140 routers in 30 countries for this study</a:t>
            </a:r>
          </a:p>
          <a:p>
            <a:r>
              <a:rPr lang="en-US" dirty="0" smtClean="0"/>
              <a:t>Data from October ‘12 – April ‘13</a:t>
            </a:r>
            <a:endParaRPr lang="en-US" sz="3000" dirty="0" smtClean="0"/>
          </a:p>
        </p:txBody>
      </p:sp>
      <p:sp>
        <p:nvSpPr>
          <p:cNvPr id="6" name="Slide Number Placeholder 5"/>
          <p:cNvSpPr>
            <a:spLocks noGrp="1"/>
          </p:cNvSpPr>
          <p:nvPr>
            <p:ph type="sldNum" sz="quarter" idx="12"/>
          </p:nvPr>
        </p:nvSpPr>
        <p:spPr/>
        <p:txBody>
          <a:bodyPr/>
          <a:lstStyle/>
          <a:p>
            <a:fld id="{6113E31D-E2AB-40D1-8B51-AFA5AFEF393A}" type="slidenum">
              <a:rPr lang="en-US" smtClean="0"/>
              <a:pPr/>
              <a:t>4</a:t>
            </a:fld>
            <a:endParaRPr lang="en-US" dirty="0"/>
          </a:p>
        </p:txBody>
      </p:sp>
    </p:spTree>
    <p:custDataLst>
      <p:tags r:id="rId1"/>
    </p:custDataLst>
    <p:extLst>
      <p:ext uri="{BB962C8B-B14F-4D97-AF65-F5344CB8AC3E}">
        <p14:creationId xmlns:p14="http://schemas.microsoft.com/office/powerpoint/2010/main" val="2134066430"/>
      </p:ext>
    </p:extLst>
  </p:cSld>
  <p:clrMapOvr>
    <a:masterClrMapping/>
  </p:clrMapOvr>
  <mc:AlternateContent xmlns:mc="http://schemas.openxmlformats.org/markup-compatibility/2006" xmlns:p14="http://schemas.microsoft.com/office/powerpoint/2010/main">
    <mc:Choice Requires="p14">
      <p:transition spd="slow" p14:dur="45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200" b="1" dirty="0" smtClean="0"/>
              <a:t>Questions</a:t>
            </a:r>
            <a:endParaRPr lang="en-US" sz="5200" b="1" dirty="0"/>
          </a:p>
        </p:txBody>
      </p:sp>
      <p:sp>
        <p:nvSpPr>
          <p:cNvPr id="3" name="Content Placeholder 2"/>
          <p:cNvSpPr>
            <a:spLocks noGrp="1"/>
          </p:cNvSpPr>
          <p:nvPr>
            <p:ph idx="1"/>
          </p:nvPr>
        </p:nvSpPr>
        <p:spPr>
          <a:xfrm>
            <a:off x="657223" y="1845733"/>
            <a:ext cx="7924917" cy="4202527"/>
          </a:xfrm>
        </p:spPr>
        <p:txBody>
          <a:bodyPr>
            <a:noAutofit/>
          </a:bodyPr>
          <a:lstStyle/>
          <a:p>
            <a:r>
              <a:rPr lang="en-US" sz="3000" dirty="0" smtClean="0"/>
              <a:t>Connectivity to Internet</a:t>
            </a:r>
          </a:p>
          <a:p>
            <a:pPr lvl="1"/>
            <a:r>
              <a:rPr lang="en-US" sz="2800" dirty="0" smtClean="0"/>
              <a:t>How frequently do home networks disconnect?</a:t>
            </a:r>
          </a:p>
          <a:p>
            <a:r>
              <a:rPr lang="en-US" sz="3000" dirty="0" smtClean="0"/>
              <a:t>Device connectivity inside the home</a:t>
            </a:r>
          </a:p>
          <a:p>
            <a:pPr lvl="1"/>
            <a:r>
              <a:rPr lang="en-US" sz="2800" dirty="0" smtClean="0"/>
              <a:t>Are there connectivity patterns?</a:t>
            </a:r>
          </a:p>
          <a:p>
            <a:pPr lvl="1"/>
            <a:r>
              <a:rPr lang="en-US" sz="2800" dirty="0" smtClean="0"/>
              <a:t>How </a:t>
            </a:r>
            <a:r>
              <a:rPr lang="en-US" sz="2800" dirty="0"/>
              <a:t>crowded is the Wi-Fi</a:t>
            </a:r>
            <a:r>
              <a:rPr lang="en-US" sz="2800" dirty="0" smtClean="0"/>
              <a:t>?</a:t>
            </a:r>
          </a:p>
          <a:p>
            <a:r>
              <a:rPr lang="en-US" sz="3000" dirty="0" smtClean="0"/>
              <a:t>Internet usage</a:t>
            </a:r>
          </a:p>
          <a:p>
            <a:pPr lvl="1"/>
            <a:r>
              <a:rPr lang="en-US" sz="2800" dirty="0" smtClean="0"/>
              <a:t>Do users saturate their links?</a:t>
            </a:r>
          </a:p>
          <a:p>
            <a:pPr lvl="1"/>
            <a:r>
              <a:rPr lang="en-US" sz="2800" dirty="0" smtClean="0"/>
              <a:t>Does usage differ across devices?</a:t>
            </a:r>
            <a:endParaRPr lang="en-US" sz="2800" dirty="0"/>
          </a:p>
        </p:txBody>
      </p:sp>
      <p:sp>
        <p:nvSpPr>
          <p:cNvPr id="15" name="Slide Number Placeholder 14"/>
          <p:cNvSpPr>
            <a:spLocks noGrp="1"/>
          </p:cNvSpPr>
          <p:nvPr>
            <p:ph type="sldNum" sz="quarter" idx="12"/>
          </p:nvPr>
        </p:nvSpPr>
        <p:spPr/>
        <p:txBody>
          <a:bodyPr/>
          <a:lstStyle/>
          <a:p>
            <a:fld id="{6113E31D-E2AB-40D1-8B51-AFA5AFEF393A}" type="slidenum">
              <a:rPr lang="en-US" smtClean="0"/>
              <a:pPr/>
              <a:t>5</a:t>
            </a:fld>
            <a:endParaRPr lang="en-US" dirty="0"/>
          </a:p>
        </p:txBody>
      </p:sp>
      <p:grpSp>
        <p:nvGrpSpPr>
          <p:cNvPr id="13" name="Group 12"/>
          <p:cNvGrpSpPr/>
          <p:nvPr/>
        </p:nvGrpSpPr>
        <p:grpSpPr>
          <a:xfrm>
            <a:off x="8680149" y="1883886"/>
            <a:ext cx="2135348" cy="793214"/>
            <a:chOff x="8283539" y="1762699"/>
            <a:chExt cx="2135348" cy="793214"/>
          </a:xfrm>
        </p:grpSpPr>
        <p:sp>
          <p:nvSpPr>
            <p:cNvPr id="5" name="Right Brace 4"/>
            <p:cNvSpPr/>
            <p:nvPr/>
          </p:nvSpPr>
          <p:spPr>
            <a:xfrm>
              <a:off x="8283539" y="1762699"/>
              <a:ext cx="407887" cy="793214"/>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8691426" y="1845734"/>
              <a:ext cx="1727461" cy="523220"/>
            </a:xfrm>
            <a:prstGeom prst="rect">
              <a:avLst/>
            </a:prstGeom>
            <a:noFill/>
          </p:spPr>
          <p:txBody>
            <a:bodyPr wrap="none" rtlCol="0">
              <a:spAutoFit/>
            </a:bodyPr>
            <a:lstStyle/>
            <a:p>
              <a:r>
                <a:rPr lang="en-US" sz="2800" b="1" dirty="0" smtClean="0">
                  <a:solidFill>
                    <a:schemeClr val="accent1"/>
                  </a:solidFill>
                </a:rPr>
                <a:t>Availability</a:t>
              </a:r>
              <a:endParaRPr lang="en-US" sz="2800" b="1" dirty="0">
                <a:solidFill>
                  <a:schemeClr val="accent1"/>
                </a:solidFill>
              </a:endParaRPr>
            </a:p>
          </p:txBody>
        </p:sp>
      </p:grpSp>
      <p:grpSp>
        <p:nvGrpSpPr>
          <p:cNvPr id="12" name="Group 11"/>
          <p:cNvGrpSpPr/>
          <p:nvPr/>
        </p:nvGrpSpPr>
        <p:grpSpPr>
          <a:xfrm>
            <a:off x="8680150" y="2944778"/>
            <a:ext cx="2573159" cy="1175532"/>
            <a:chOff x="8283540" y="2823591"/>
            <a:chExt cx="2573159" cy="1175532"/>
          </a:xfrm>
        </p:grpSpPr>
        <p:sp>
          <p:nvSpPr>
            <p:cNvPr id="7" name="Right Brace 6"/>
            <p:cNvSpPr/>
            <p:nvPr/>
          </p:nvSpPr>
          <p:spPr>
            <a:xfrm>
              <a:off x="8283540" y="2823591"/>
              <a:ext cx="407887" cy="1175532"/>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8691426" y="3126630"/>
              <a:ext cx="2165273" cy="523220"/>
            </a:xfrm>
            <a:prstGeom prst="rect">
              <a:avLst/>
            </a:prstGeom>
            <a:noFill/>
          </p:spPr>
          <p:txBody>
            <a:bodyPr wrap="none" rtlCol="0">
              <a:spAutoFit/>
            </a:bodyPr>
            <a:lstStyle/>
            <a:p>
              <a:r>
                <a:rPr lang="en-US" sz="2800" b="1" dirty="0" smtClean="0">
                  <a:solidFill>
                    <a:schemeClr val="accent1"/>
                  </a:solidFill>
                </a:rPr>
                <a:t>Infrastructure</a:t>
              </a:r>
              <a:endParaRPr lang="en-US" sz="2800" b="1" dirty="0">
                <a:solidFill>
                  <a:schemeClr val="accent1"/>
                </a:solidFill>
              </a:endParaRPr>
            </a:p>
          </p:txBody>
        </p:sp>
      </p:grpSp>
      <p:grpSp>
        <p:nvGrpSpPr>
          <p:cNvPr id="9" name="Group 8"/>
          <p:cNvGrpSpPr/>
          <p:nvPr/>
        </p:nvGrpSpPr>
        <p:grpSpPr>
          <a:xfrm>
            <a:off x="8680149" y="4387988"/>
            <a:ext cx="2658892" cy="1054346"/>
            <a:chOff x="8283539" y="4266801"/>
            <a:chExt cx="2658892" cy="1054346"/>
          </a:xfrm>
        </p:grpSpPr>
        <p:sp>
          <p:nvSpPr>
            <p:cNvPr id="8" name="Right Brace 7"/>
            <p:cNvSpPr/>
            <p:nvPr/>
          </p:nvSpPr>
          <p:spPr>
            <a:xfrm>
              <a:off x="8283539" y="4266801"/>
              <a:ext cx="407887" cy="105434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8690340" y="4279745"/>
              <a:ext cx="2252091" cy="954107"/>
            </a:xfrm>
            <a:prstGeom prst="rect">
              <a:avLst/>
            </a:prstGeom>
            <a:noFill/>
          </p:spPr>
          <p:txBody>
            <a:bodyPr wrap="none" rtlCol="0">
              <a:spAutoFit/>
            </a:bodyPr>
            <a:lstStyle/>
            <a:p>
              <a:pPr algn="ctr"/>
              <a:r>
                <a:rPr lang="en-US" sz="2800" b="1" dirty="0" smtClean="0">
                  <a:solidFill>
                    <a:schemeClr val="accent1"/>
                  </a:solidFill>
                </a:rPr>
                <a:t>Usage</a:t>
              </a:r>
            </a:p>
            <a:p>
              <a:pPr algn="ctr"/>
              <a:r>
                <a:rPr lang="en-US" sz="2800" b="1" dirty="0" smtClean="0">
                  <a:solidFill>
                    <a:schemeClr val="accent1"/>
                  </a:solidFill>
                </a:rPr>
                <a:t>Characteristics</a:t>
              </a:r>
              <a:endParaRPr lang="en-US" sz="2800" b="1" dirty="0">
                <a:solidFill>
                  <a:schemeClr val="accent1"/>
                </a:solidFill>
              </a:endParaRPr>
            </a:p>
          </p:txBody>
        </p:sp>
      </p:grpSp>
    </p:spTree>
    <p:custDataLst>
      <p:tags r:id="rId1"/>
    </p:custDataLst>
    <p:extLst>
      <p:ext uri="{BB962C8B-B14F-4D97-AF65-F5344CB8AC3E}">
        <p14:creationId xmlns:p14="http://schemas.microsoft.com/office/powerpoint/2010/main" val="842971709"/>
      </p:ext>
    </p:extLst>
  </p:cSld>
  <p:clrMapOvr>
    <a:masterClrMapping/>
  </p:clrMapOvr>
  <mc:AlternateContent xmlns:mc="http://schemas.openxmlformats.org/markup-compatibility/2006" xmlns:p14="http://schemas.microsoft.com/office/powerpoint/2010/main">
    <mc:Choice Requires="p14">
      <p:transition spd="slow" p14:dur="56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extLst mod="1"/>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4" name="Slide Number Placeholder 3"/>
          <p:cNvSpPr>
            <a:spLocks noGrp="1"/>
          </p:cNvSpPr>
          <p:nvPr>
            <p:ph type="sldNum" sz="quarter" idx="12"/>
          </p:nvPr>
        </p:nvSpPr>
        <p:spPr/>
        <p:txBody>
          <a:bodyPr/>
          <a:lstStyle/>
          <a:p>
            <a:fld id="{6113E31D-E2AB-40D1-8B51-AFA5AFEF393A}" type="slidenum">
              <a:rPr lang="en-US" smtClean="0"/>
              <a:pPr/>
              <a:t>6</a:t>
            </a:fld>
            <a:endParaRPr lang="en-US" dirty="0"/>
          </a:p>
        </p:txBody>
      </p:sp>
      <p:sp>
        <p:nvSpPr>
          <p:cNvPr id="5" name="Content Placeholder 2"/>
          <p:cNvSpPr txBox="1">
            <a:spLocks/>
          </p:cNvSpPr>
          <p:nvPr/>
        </p:nvSpPr>
        <p:spPr>
          <a:xfrm>
            <a:off x="657224" y="1845733"/>
            <a:ext cx="10498456" cy="4614052"/>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sz="3000" dirty="0" smtClean="0"/>
              <a:t>Availability</a:t>
            </a:r>
          </a:p>
          <a:p>
            <a:pPr lvl="1"/>
            <a:r>
              <a:rPr lang="en-US" sz="2800" dirty="0" smtClean="0"/>
              <a:t>Analyze </a:t>
            </a:r>
            <a:r>
              <a:rPr lang="en-US" sz="2800" dirty="0" smtClean="0">
                <a:solidFill>
                  <a:schemeClr val="tx2"/>
                </a:solidFill>
              </a:rPr>
              <a:t>Internet </a:t>
            </a:r>
            <a:r>
              <a:rPr lang="en-US" sz="2800" b="1" dirty="0" smtClean="0">
                <a:solidFill>
                  <a:schemeClr val="tx2"/>
                </a:solidFill>
              </a:rPr>
              <a:t>connectivity</a:t>
            </a:r>
            <a:r>
              <a:rPr lang="en-US" sz="2800" dirty="0" smtClean="0">
                <a:solidFill>
                  <a:schemeClr val="tx2"/>
                </a:solidFill>
              </a:rPr>
              <a:t> </a:t>
            </a:r>
            <a:r>
              <a:rPr lang="en-US" sz="2800" dirty="0" smtClean="0"/>
              <a:t>to home networks</a:t>
            </a:r>
          </a:p>
          <a:p>
            <a:pPr lvl="1"/>
            <a:r>
              <a:rPr lang="en-US" sz="2800" i="1" dirty="0" smtClean="0"/>
              <a:t>User behavior </a:t>
            </a:r>
            <a:r>
              <a:rPr lang="en-US" sz="2800" dirty="0" smtClean="0"/>
              <a:t>affects access link connectivity</a:t>
            </a:r>
          </a:p>
          <a:p>
            <a:r>
              <a:rPr lang="en-US" sz="3000" dirty="0" smtClean="0"/>
              <a:t>Infrastructure</a:t>
            </a:r>
          </a:p>
          <a:p>
            <a:pPr lvl="1"/>
            <a:r>
              <a:rPr lang="en-US" sz="2800" dirty="0" smtClean="0"/>
              <a:t>Study </a:t>
            </a:r>
            <a:r>
              <a:rPr lang="en-US" sz="2800" dirty="0" smtClean="0">
                <a:solidFill>
                  <a:schemeClr val="tx2"/>
                </a:solidFill>
              </a:rPr>
              <a:t>the </a:t>
            </a:r>
            <a:r>
              <a:rPr lang="en-US" sz="2800" b="1" dirty="0" smtClean="0">
                <a:solidFill>
                  <a:schemeClr val="tx2"/>
                </a:solidFill>
              </a:rPr>
              <a:t>wireless spectrum </a:t>
            </a:r>
            <a:r>
              <a:rPr lang="en-US" sz="2800" dirty="0" smtClean="0"/>
              <a:t>usage in homes</a:t>
            </a:r>
          </a:p>
          <a:p>
            <a:pPr lvl="1"/>
            <a:r>
              <a:rPr lang="en-US" sz="2800" dirty="0" smtClean="0"/>
              <a:t>Wireless device connectivity has a </a:t>
            </a:r>
            <a:r>
              <a:rPr lang="en-US" sz="2800" i="1" dirty="0" smtClean="0"/>
              <a:t>diurnal pattern</a:t>
            </a:r>
          </a:p>
          <a:p>
            <a:r>
              <a:rPr lang="en-US" sz="3000" dirty="0" smtClean="0"/>
              <a:t>Usage characteristics</a:t>
            </a:r>
          </a:p>
          <a:p>
            <a:pPr lvl="1"/>
            <a:r>
              <a:rPr lang="en-US" sz="2800" dirty="0" smtClean="0">
                <a:solidFill>
                  <a:schemeClr val="tx2"/>
                </a:solidFill>
              </a:rPr>
              <a:t>Analyze </a:t>
            </a:r>
            <a:r>
              <a:rPr lang="en-US" sz="2800" b="1" dirty="0" smtClean="0">
                <a:solidFill>
                  <a:schemeClr val="tx2"/>
                </a:solidFill>
              </a:rPr>
              <a:t>traffic patterns </a:t>
            </a:r>
            <a:r>
              <a:rPr lang="en-US" sz="2800" dirty="0" smtClean="0"/>
              <a:t>by device and domains</a:t>
            </a:r>
          </a:p>
          <a:p>
            <a:pPr lvl="1"/>
            <a:r>
              <a:rPr lang="en-US" sz="2800" dirty="0" smtClean="0"/>
              <a:t>Users </a:t>
            </a:r>
            <a:r>
              <a:rPr lang="en-US" sz="2800" i="1" dirty="0" smtClean="0"/>
              <a:t>don’t saturate </a:t>
            </a:r>
            <a:r>
              <a:rPr lang="en-US" sz="2800" dirty="0" smtClean="0"/>
              <a:t>their links</a:t>
            </a:r>
          </a:p>
          <a:p>
            <a:pPr lvl="1"/>
            <a:endParaRPr lang="en-US" sz="3000" dirty="0"/>
          </a:p>
        </p:txBody>
      </p:sp>
    </p:spTree>
    <p:extLst>
      <p:ext uri="{BB962C8B-B14F-4D97-AF65-F5344CB8AC3E}">
        <p14:creationId xmlns:p14="http://schemas.microsoft.com/office/powerpoint/2010/main" val="3824773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5">
                                            <p:txEl>
                                              <p:pRg st="3" end="3"/>
                                            </p:txEl>
                                          </p:spTgt>
                                        </p:tgtEl>
                                        <p:attrNameLst>
                                          <p:attrName>style.color</p:attrName>
                                        </p:attrNameLst>
                                      </p:cBhvr>
                                      <p:to>
                                        <a:srgbClr val="D8D8D8"/>
                                      </p:to>
                                    </p:animClr>
                                  </p:childTnLst>
                                </p:cTn>
                              </p:par>
                              <p:par>
                                <p:cTn id="7" presetID="3" presetClass="emph" presetSubtype="2" fill="hold" nodeType="withEffect">
                                  <p:stCondLst>
                                    <p:cond delay="0"/>
                                  </p:stCondLst>
                                  <p:childTnLst>
                                    <p:animClr clrSpc="rgb" dir="cw">
                                      <p:cBhvr override="childStyle">
                                        <p:cTn id="8" dur="2000" fill="hold"/>
                                        <p:tgtEl>
                                          <p:spTgt spid="5">
                                            <p:txEl>
                                              <p:pRg st="4" end="4"/>
                                            </p:txEl>
                                          </p:spTgt>
                                        </p:tgtEl>
                                        <p:attrNameLst>
                                          <p:attrName>style.color</p:attrName>
                                        </p:attrNameLst>
                                      </p:cBhvr>
                                      <p:to>
                                        <a:srgbClr val="D8D8D8"/>
                                      </p:to>
                                    </p:animClr>
                                  </p:childTnLst>
                                </p:cTn>
                              </p:par>
                              <p:par>
                                <p:cTn id="9" presetID="3" presetClass="emph" presetSubtype="2" fill="hold" nodeType="withEffect">
                                  <p:stCondLst>
                                    <p:cond delay="0"/>
                                  </p:stCondLst>
                                  <p:childTnLst>
                                    <p:animClr clrSpc="rgb" dir="cw">
                                      <p:cBhvr override="childStyle">
                                        <p:cTn id="10" dur="2000" fill="hold"/>
                                        <p:tgtEl>
                                          <p:spTgt spid="5">
                                            <p:txEl>
                                              <p:pRg st="5" end="5"/>
                                            </p:txEl>
                                          </p:spTgt>
                                        </p:tgtEl>
                                        <p:attrNameLst>
                                          <p:attrName>style.color</p:attrName>
                                        </p:attrNameLst>
                                      </p:cBhvr>
                                      <p:to>
                                        <a:srgbClr val="D8D8D8"/>
                                      </p:to>
                                    </p:animClr>
                                  </p:childTnLst>
                                </p:cTn>
                              </p:par>
                              <p:par>
                                <p:cTn id="11" presetID="3" presetClass="emph" presetSubtype="2" fill="hold" nodeType="withEffect">
                                  <p:stCondLst>
                                    <p:cond delay="0"/>
                                  </p:stCondLst>
                                  <p:childTnLst>
                                    <p:animClr clrSpc="rgb" dir="cw">
                                      <p:cBhvr override="childStyle">
                                        <p:cTn id="12" dur="2000" fill="hold"/>
                                        <p:tgtEl>
                                          <p:spTgt spid="5">
                                            <p:txEl>
                                              <p:pRg st="6" end="6"/>
                                            </p:txEl>
                                          </p:spTgt>
                                        </p:tgtEl>
                                        <p:attrNameLst>
                                          <p:attrName>style.color</p:attrName>
                                        </p:attrNameLst>
                                      </p:cBhvr>
                                      <p:to>
                                        <a:srgbClr val="D8D8D8"/>
                                      </p:to>
                                    </p:animClr>
                                  </p:childTnLst>
                                </p:cTn>
                              </p:par>
                              <p:par>
                                <p:cTn id="13" presetID="3" presetClass="emph" presetSubtype="2" fill="hold" nodeType="withEffect">
                                  <p:stCondLst>
                                    <p:cond delay="0"/>
                                  </p:stCondLst>
                                  <p:childTnLst>
                                    <p:animClr clrSpc="rgb" dir="cw">
                                      <p:cBhvr override="childStyle">
                                        <p:cTn id="14" dur="2000" fill="hold"/>
                                        <p:tgtEl>
                                          <p:spTgt spid="5">
                                            <p:txEl>
                                              <p:pRg st="7" end="7"/>
                                            </p:txEl>
                                          </p:spTgt>
                                        </p:tgtEl>
                                        <p:attrNameLst>
                                          <p:attrName>style.color</p:attrName>
                                        </p:attrNameLst>
                                      </p:cBhvr>
                                      <p:to>
                                        <a:srgbClr val="D8D8D8"/>
                                      </p:to>
                                    </p:animClr>
                                  </p:childTnLst>
                                </p:cTn>
                              </p:par>
                              <p:par>
                                <p:cTn id="15" presetID="3" presetClass="emph" presetSubtype="2" fill="hold" nodeType="withEffect">
                                  <p:stCondLst>
                                    <p:cond delay="0"/>
                                  </p:stCondLst>
                                  <p:childTnLst>
                                    <p:animClr clrSpc="rgb" dir="cw">
                                      <p:cBhvr override="childStyle">
                                        <p:cTn id="16" dur="2000" fill="hold"/>
                                        <p:tgtEl>
                                          <p:spTgt spid="5">
                                            <p:txEl>
                                              <p:pRg st="8" end="8"/>
                                            </p:txEl>
                                          </p:spTgt>
                                        </p:tgtEl>
                                        <p:attrNameLst>
                                          <p:attrName>style.color</p:attrName>
                                        </p:attrNameLst>
                                      </p:cBhvr>
                                      <p:to>
                                        <a:srgbClr val="D8D8D8"/>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200" b="1" dirty="0" smtClean="0"/>
              <a:t>Availability of Home </a:t>
            </a:r>
            <a:r>
              <a:rPr lang="en-US" sz="5200" b="1" dirty="0"/>
              <a:t>G</a:t>
            </a:r>
            <a:r>
              <a:rPr lang="en-US" sz="5200" b="1" dirty="0" smtClean="0"/>
              <a:t>ateways</a:t>
            </a:r>
            <a:endParaRPr lang="en-US" sz="5200" b="1" dirty="0"/>
          </a:p>
        </p:txBody>
      </p:sp>
      <p:sp>
        <p:nvSpPr>
          <p:cNvPr id="3" name="Content Placeholder 2"/>
          <p:cNvSpPr>
            <a:spLocks noGrp="1"/>
          </p:cNvSpPr>
          <p:nvPr>
            <p:ph idx="1"/>
          </p:nvPr>
        </p:nvSpPr>
        <p:spPr>
          <a:xfrm>
            <a:off x="657224" y="2011681"/>
            <a:ext cx="10773157" cy="3538220"/>
          </a:xfrm>
        </p:spPr>
        <p:txBody>
          <a:bodyPr>
            <a:normAutofit/>
          </a:bodyPr>
          <a:lstStyle/>
          <a:p>
            <a:r>
              <a:rPr lang="en-US" dirty="0" smtClean="0"/>
              <a:t>Why measure home network connectivity?</a:t>
            </a:r>
          </a:p>
          <a:p>
            <a:pPr lvl="1"/>
            <a:r>
              <a:rPr lang="en-US" dirty="0" smtClean="0"/>
              <a:t>To monitor ISP performance</a:t>
            </a:r>
          </a:p>
          <a:p>
            <a:pPr lvl="1"/>
            <a:endParaRPr lang="en-US" sz="3000" dirty="0"/>
          </a:p>
          <a:p>
            <a:r>
              <a:rPr lang="en-US" dirty="0" smtClean="0"/>
              <a:t>Connectivity can be measured using periodic </a:t>
            </a:r>
            <a:r>
              <a:rPr lang="en-US" b="1" dirty="0" smtClean="0">
                <a:solidFill>
                  <a:srgbClr val="C00000"/>
                </a:solidFill>
              </a:rPr>
              <a:t>heartbeat</a:t>
            </a:r>
            <a:r>
              <a:rPr lang="en-US" dirty="0" smtClean="0"/>
              <a:t> probes</a:t>
            </a:r>
            <a:endParaRPr lang="en-US" dirty="0"/>
          </a:p>
          <a:p>
            <a:r>
              <a:rPr lang="en-US" dirty="0" smtClean="0"/>
              <a:t>Missing heartbeats indicates </a:t>
            </a:r>
            <a:r>
              <a:rPr lang="en-US" b="1" dirty="0" smtClean="0">
                <a:solidFill>
                  <a:srgbClr val="C00000"/>
                </a:solidFill>
              </a:rPr>
              <a:t>downtime</a:t>
            </a:r>
          </a:p>
          <a:p>
            <a:pPr lvl="1"/>
            <a:r>
              <a:rPr lang="en-US" dirty="0" smtClean="0"/>
              <a:t>Access network is offline (network downtime)</a:t>
            </a:r>
          </a:p>
          <a:p>
            <a:pPr lvl="1"/>
            <a:r>
              <a:rPr lang="en-US" dirty="0" smtClean="0"/>
              <a:t>Router </a:t>
            </a:r>
            <a:r>
              <a:rPr lang="en-US" dirty="0"/>
              <a:t>is </a:t>
            </a:r>
            <a:r>
              <a:rPr lang="en-US" dirty="0" smtClean="0"/>
              <a:t>offline (router downtime)</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7</a:t>
            </a:fld>
            <a:endParaRPr lang="en-US" dirty="0"/>
          </a:p>
        </p:txBody>
      </p:sp>
    </p:spTree>
    <p:custDataLst>
      <p:tags r:id="rId1"/>
    </p:custDataLst>
    <p:extLst>
      <p:ext uri="{BB962C8B-B14F-4D97-AF65-F5344CB8AC3E}">
        <p14:creationId xmlns:p14="http://schemas.microsoft.com/office/powerpoint/2010/main" val="1126142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4004" y="1699978"/>
            <a:ext cx="7023101" cy="4682067"/>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2895" y="1699979"/>
            <a:ext cx="7023100" cy="4682067"/>
          </a:xfrm>
          <a:prstGeom prst="rect">
            <a:avLst/>
          </a:prstGeom>
        </p:spPr>
      </p:pic>
      <p:sp>
        <p:nvSpPr>
          <p:cNvPr id="2" name="Title 1"/>
          <p:cNvSpPr>
            <a:spLocks noGrp="1"/>
          </p:cNvSpPr>
          <p:nvPr>
            <p:ph type="title"/>
          </p:nvPr>
        </p:nvSpPr>
        <p:spPr/>
        <p:txBody>
          <a:bodyPr>
            <a:normAutofit/>
          </a:bodyPr>
          <a:lstStyle/>
          <a:p>
            <a:r>
              <a:rPr lang="en-US" sz="5200" b="1" dirty="0" smtClean="0"/>
              <a:t>How many downtimes per day?</a:t>
            </a:r>
            <a:endParaRPr lang="en-US" sz="5200" b="1" dirty="0"/>
          </a:p>
        </p:txBody>
      </p:sp>
      <p:sp>
        <p:nvSpPr>
          <p:cNvPr id="38" name="Content Placeholder 2"/>
          <p:cNvSpPr>
            <a:spLocks noGrp="1"/>
          </p:cNvSpPr>
          <p:nvPr>
            <p:ph idx="1"/>
          </p:nvPr>
        </p:nvSpPr>
        <p:spPr>
          <a:xfrm>
            <a:off x="657224" y="1845735"/>
            <a:ext cx="7573027" cy="958257"/>
          </a:xfrm>
        </p:spPr>
        <p:txBody>
          <a:bodyPr>
            <a:noAutofit/>
          </a:bodyPr>
          <a:lstStyle/>
          <a:p>
            <a:r>
              <a:rPr lang="en-US" sz="3000" dirty="0" smtClean="0"/>
              <a:t>Median number of downtimes per day = 0.11</a:t>
            </a:r>
            <a:endParaRPr lang="en-US" sz="3000"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8</a:t>
            </a:fld>
            <a:endParaRPr lang="en-US" dirty="0"/>
          </a:p>
        </p:txBody>
      </p:sp>
      <p:sp>
        <p:nvSpPr>
          <p:cNvPr id="55" name="TextBox 54"/>
          <p:cNvSpPr txBox="1"/>
          <p:nvPr/>
        </p:nvSpPr>
        <p:spPr>
          <a:xfrm>
            <a:off x="2447710" y="2851932"/>
            <a:ext cx="4849750" cy="584775"/>
          </a:xfrm>
          <a:prstGeom prst="rect">
            <a:avLst/>
          </a:prstGeom>
          <a:solidFill>
            <a:schemeClr val="bg1">
              <a:lumMod val="85000"/>
            </a:schemeClr>
          </a:solidFill>
        </p:spPr>
        <p:txBody>
          <a:bodyPr wrap="square" rtlCol="0">
            <a:spAutoFit/>
          </a:bodyPr>
          <a:lstStyle/>
          <a:p>
            <a:r>
              <a:rPr lang="en-US" sz="3200" dirty="0" smtClean="0">
                <a:solidFill>
                  <a:srgbClr val="C00000"/>
                </a:solidFill>
              </a:rPr>
              <a:t>Why such a </a:t>
            </a:r>
            <a:r>
              <a:rPr lang="en-US" sz="3200" b="1" dirty="0" smtClean="0">
                <a:solidFill>
                  <a:srgbClr val="C00000"/>
                </a:solidFill>
              </a:rPr>
              <a:t>large difference</a:t>
            </a:r>
            <a:r>
              <a:rPr lang="en-US" sz="3200" dirty="0" smtClean="0">
                <a:solidFill>
                  <a:srgbClr val="C00000"/>
                </a:solidFill>
              </a:rPr>
              <a:t>?</a:t>
            </a:r>
            <a:endParaRPr lang="en-US" sz="3200" dirty="0">
              <a:solidFill>
                <a:srgbClr val="C00000"/>
              </a:solidFill>
            </a:endParaRPr>
          </a:p>
        </p:txBody>
      </p:sp>
      <p:sp>
        <p:nvSpPr>
          <p:cNvPr id="12" name="TextBox 11"/>
          <p:cNvSpPr txBox="1"/>
          <p:nvPr/>
        </p:nvSpPr>
        <p:spPr>
          <a:xfrm>
            <a:off x="8230251" y="2157731"/>
            <a:ext cx="2934971" cy="954107"/>
          </a:xfrm>
          <a:prstGeom prst="rect">
            <a:avLst/>
          </a:prstGeom>
          <a:solidFill>
            <a:schemeClr val="bg1"/>
          </a:solidFill>
        </p:spPr>
        <p:txBody>
          <a:bodyPr wrap="none" rtlCol="0">
            <a:spAutoFit/>
          </a:bodyPr>
          <a:lstStyle/>
          <a:p>
            <a:r>
              <a:rPr lang="en-US" sz="2800" dirty="0" smtClean="0"/>
              <a:t>Developed</a:t>
            </a:r>
          </a:p>
          <a:p>
            <a:r>
              <a:rPr lang="en-US" sz="2800" dirty="0" smtClean="0"/>
              <a:t>Median </a:t>
            </a:r>
            <a:r>
              <a:rPr lang="en-US" sz="2800" dirty="0" err="1" smtClean="0"/>
              <a:t>freq</a:t>
            </a:r>
            <a:r>
              <a:rPr lang="en-US" sz="2800" dirty="0" smtClean="0"/>
              <a:t> = 0.06</a:t>
            </a:r>
          </a:p>
        </p:txBody>
      </p:sp>
      <p:sp>
        <p:nvSpPr>
          <p:cNvPr id="21" name="TextBox 20"/>
          <p:cNvSpPr txBox="1"/>
          <p:nvPr/>
        </p:nvSpPr>
        <p:spPr>
          <a:xfrm>
            <a:off x="8230251" y="3893421"/>
            <a:ext cx="2833981" cy="954107"/>
          </a:xfrm>
          <a:prstGeom prst="rect">
            <a:avLst/>
          </a:prstGeom>
          <a:solidFill>
            <a:schemeClr val="bg1"/>
          </a:solidFill>
        </p:spPr>
        <p:txBody>
          <a:bodyPr wrap="none" rtlCol="0">
            <a:spAutoFit/>
          </a:bodyPr>
          <a:lstStyle/>
          <a:p>
            <a:r>
              <a:rPr lang="en-US" sz="2800" dirty="0" smtClean="0"/>
              <a:t>Developing</a:t>
            </a:r>
          </a:p>
          <a:p>
            <a:r>
              <a:rPr lang="en-US" sz="2800" dirty="0" smtClean="0"/>
              <a:t>Median </a:t>
            </a:r>
            <a:r>
              <a:rPr lang="en-US" sz="2800" dirty="0" err="1" smtClean="0"/>
              <a:t>freq</a:t>
            </a:r>
            <a:r>
              <a:rPr lang="en-US" sz="2800" dirty="0" smtClean="0"/>
              <a:t> = 0.9</a:t>
            </a:r>
            <a:endParaRPr lang="en-US" sz="2800" dirty="0"/>
          </a:p>
        </p:txBody>
      </p:sp>
      <p:sp>
        <p:nvSpPr>
          <p:cNvPr id="18" name="Oval 17"/>
          <p:cNvSpPr/>
          <p:nvPr/>
        </p:nvSpPr>
        <p:spPr>
          <a:xfrm>
            <a:off x="3128509" y="3705124"/>
            <a:ext cx="395896" cy="372756"/>
          </a:xfrm>
          <a:prstGeom prst="ellipse">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Oval 23"/>
          <p:cNvSpPr/>
          <p:nvPr/>
        </p:nvSpPr>
        <p:spPr>
          <a:xfrm>
            <a:off x="5353295" y="3753064"/>
            <a:ext cx="395896" cy="372756"/>
          </a:xfrm>
          <a:prstGeom prst="ellipse">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3" name="Group 32"/>
          <p:cNvGrpSpPr/>
          <p:nvPr/>
        </p:nvGrpSpPr>
        <p:grpSpPr>
          <a:xfrm>
            <a:off x="574995" y="2548043"/>
            <a:ext cx="7351121" cy="4212377"/>
            <a:chOff x="574995" y="2548043"/>
            <a:chExt cx="7351121" cy="4212377"/>
          </a:xfrm>
        </p:grpSpPr>
        <p:sp>
          <p:nvSpPr>
            <p:cNvPr id="19" name="TextBox 18"/>
            <p:cNvSpPr txBox="1"/>
            <p:nvPr/>
          </p:nvSpPr>
          <p:spPr>
            <a:xfrm>
              <a:off x="1378334" y="5956762"/>
              <a:ext cx="591829" cy="369332"/>
            </a:xfrm>
            <a:prstGeom prst="rect">
              <a:avLst/>
            </a:prstGeom>
            <a:noFill/>
          </p:spPr>
          <p:txBody>
            <a:bodyPr wrap="none" rtlCol="0">
              <a:spAutoFit/>
            </a:bodyPr>
            <a:lstStyle/>
            <a:p>
              <a:r>
                <a:rPr lang="en-US" dirty="0" smtClean="0"/>
                <a:t>0.01</a:t>
              </a:r>
              <a:endParaRPr lang="en-US" dirty="0"/>
            </a:p>
          </p:txBody>
        </p:sp>
        <p:sp>
          <p:nvSpPr>
            <p:cNvPr id="26" name="TextBox 25"/>
            <p:cNvSpPr txBox="1"/>
            <p:nvPr/>
          </p:nvSpPr>
          <p:spPr>
            <a:xfrm>
              <a:off x="3410334" y="5956762"/>
              <a:ext cx="474810" cy="369332"/>
            </a:xfrm>
            <a:prstGeom prst="rect">
              <a:avLst/>
            </a:prstGeom>
            <a:noFill/>
          </p:spPr>
          <p:txBody>
            <a:bodyPr wrap="none" rtlCol="0">
              <a:spAutoFit/>
            </a:bodyPr>
            <a:lstStyle/>
            <a:p>
              <a:r>
                <a:rPr lang="en-US" dirty="0" smtClean="0"/>
                <a:t>0.1</a:t>
              </a:r>
              <a:endParaRPr lang="en-US" dirty="0"/>
            </a:p>
          </p:txBody>
        </p:sp>
        <p:sp>
          <p:nvSpPr>
            <p:cNvPr id="27" name="TextBox 26"/>
            <p:cNvSpPr txBox="1"/>
            <p:nvPr/>
          </p:nvSpPr>
          <p:spPr>
            <a:xfrm>
              <a:off x="5589885" y="5956762"/>
              <a:ext cx="301686" cy="369332"/>
            </a:xfrm>
            <a:prstGeom prst="rect">
              <a:avLst/>
            </a:prstGeom>
            <a:noFill/>
          </p:spPr>
          <p:txBody>
            <a:bodyPr wrap="none" rtlCol="0">
              <a:spAutoFit/>
            </a:bodyPr>
            <a:lstStyle/>
            <a:p>
              <a:r>
                <a:rPr lang="en-US" dirty="0" smtClean="0"/>
                <a:t>1</a:t>
              </a:r>
              <a:endParaRPr lang="en-US" dirty="0"/>
            </a:p>
          </p:txBody>
        </p:sp>
        <p:sp>
          <p:nvSpPr>
            <p:cNvPr id="28" name="TextBox 27"/>
            <p:cNvSpPr txBox="1"/>
            <p:nvPr/>
          </p:nvSpPr>
          <p:spPr>
            <a:xfrm>
              <a:off x="7507412" y="5956762"/>
              <a:ext cx="418704" cy="369332"/>
            </a:xfrm>
            <a:prstGeom prst="rect">
              <a:avLst/>
            </a:prstGeom>
            <a:noFill/>
          </p:spPr>
          <p:txBody>
            <a:bodyPr wrap="none" rtlCol="0">
              <a:spAutoFit/>
            </a:bodyPr>
            <a:lstStyle/>
            <a:p>
              <a:r>
                <a:rPr lang="en-US" dirty="0" smtClean="0"/>
                <a:t>10</a:t>
              </a:r>
              <a:endParaRPr lang="en-US" dirty="0"/>
            </a:p>
          </p:txBody>
        </p:sp>
        <p:sp>
          <p:nvSpPr>
            <p:cNvPr id="29" name="TextBox 28"/>
            <p:cNvSpPr txBox="1"/>
            <p:nvPr/>
          </p:nvSpPr>
          <p:spPr>
            <a:xfrm>
              <a:off x="1199438" y="4936407"/>
              <a:ext cx="474810" cy="369332"/>
            </a:xfrm>
            <a:prstGeom prst="rect">
              <a:avLst/>
            </a:prstGeom>
            <a:noFill/>
          </p:spPr>
          <p:txBody>
            <a:bodyPr wrap="none" rtlCol="0">
              <a:spAutoFit/>
            </a:bodyPr>
            <a:lstStyle/>
            <a:p>
              <a:r>
                <a:rPr lang="en-US" dirty="0" smtClean="0"/>
                <a:t>0.2</a:t>
              </a:r>
              <a:endParaRPr lang="en-US" dirty="0"/>
            </a:p>
          </p:txBody>
        </p:sp>
        <p:sp>
          <p:nvSpPr>
            <p:cNvPr id="30" name="TextBox 29"/>
            <p:cNvSpPr txBox="1"/>
            <p:nvPr/>
          </p:nvSpPr>
          <p:spPr>
            <a:xfrm>
              <a:off x="1199438" y="4192720"/>
              <a:ext cx="474810" cy="369332"/>
            </a:xfrm>
            <a:prstGeom prst="rect">
              <a:avLst/>
            </a:prstGeom>
            <a:noFill/>
          </p:spPr>
          <p:txBody>
            <a:bodyPr wrap="none" rtlCol="0">
              <a:spAutoFit/>
            </a:bodyPr>
            <a:lstStyle/>
            <a:p>
              <a:r>
                <a:rPr lang="en-US" dirty="0" smtClean="0"/>
                <a:t>0.4</a:t>
              </a:r>
              <a:endParaRPr lang="en-US" dirty="0"/>
            </a:p>
          </p:txBody>
        </p:sp>
        <p:sp>
          <p:nvSpPr>
            <p:cNvPr id="31" name="TextBox 30"/>
            <p:cNvSpPr txBox="1"/>
            <p:nvPr/>
          </p:nvSpPr>
          <p:spPr>
            <a:xfrm>
              <a:off x="1207151" y="3383732"/>
              <a:ext cx="474810" cy="369332"/>
            </a:xfrm>
            <a:prstGeom prst="rect">
              <a:avLst/>
            </a:prstGeom>
            <a:noFill/>
          </p:spPr>
          <p:txBody>
            <a:bodyPr wrap="none" rtlCol="0">
              <a:spAutoFit/>
            </a:bodyPr>
            <a:lstStyle/>
            <a:p>
              <a:r>
                <a:rPr lang="en-US" dirty="0" smtClean="0"/>
                <a:t>0.6</a:t>
              </a:r>
              <a:endParaRPr lang="en-US" dirty="0"/>
            </a:p>
          </p:txBody>
        </p:sp>
        <p:sp>
          <p:nvSpPr>
            <p:cNvPr id="32" name="TextBox 31"/>
            <p:cNvSpPr txBox="1"/>
            <p:nvPr/>
          </p:nvSpPr>
          <p:spPr>
            <a:xfrm>
              <a:off x="1207151" y="2548043"/>
              <a:ext cx="474810" cy="369332"/>
            </a:xfrm>
            <a:prstGeom prst="rect">
              <a:avLst/>
            </a:prstGeom>
            <a:noFill/>
          </p:spPr>
          <p:txBody>
            <a:bodyPr wrap="none" rtlCol="0">
              <a:spAutoFit/>
            </a:bodyPr>
            <a:lstStyle/>
            <a:p>
              <a:r>
                <a:rPr lang="en-US" dirty="0" smtClean="0"/>
                <a:t>0.8</a:t>
              </a:r>
              <a:endParaRPr lang="en-US" dirty="0"/>
            </a:p>
          </p:txBody>
        </p:sp>
        <p:sp>
          <p:nvSpPr>
            <p:cNvPr id="20" name="TextBox 19"/>
            <p:cNvSpPr txBox="1"/>
            <p:nvPr/>
          </p:nvSpPr>
          <p:spPr>
            <a:xfrm>
              <a:off x="574995" y="3581566"/>
              <a:ext cx="615553" cy="667812"/>
            </a:xfrm>
            <a:prstGeom prst="rect">
              <a:avLst/>
            </a:prstGeom>
            <a:noFill/>
          </p:spPr>
          <p:txBody>
            <a:bodyPr vert="vert270" wrap="none" rtlCol="0">
              <a:spAutoFit/>
            </a:bodyPr>
            <a:lstStyle/>
            <a:p>
              <a:r>
                <a:rPr lang="en-US" sz="2800" dirty="0" smtClean="0"/>
                <a:t>CDF</a:t>
              </a:r>
              <a:endParaRPr lang="en-US" sz="2800" dirty="0"/>
            </a:p>
          </p:txBody>
        </p:sp>
        <p:sp>
          <p:nvSpPr>
            <p:cNvPr id="22" name="TextBox 21"/>
            <p:cNvSpPr txBox="1"/>
            <p:nvPr/>
          </p:nvSpPr>
          <p:spPr>
            <a:xfrm>
              <a:off x="3027090" y="6237200"/>
              <a:ext cx="3213444" cy="523220"/>
            </a:xfrm>
            <a:prstGeom prst="rect">
              <a:avLst/>
            </a:prstGeom>
            <a:noFill/>
          </p:spPr>
          <p:txBody>
            <a:bodyPr wrap="none" rtlCol="0">
              <a:spAutoFit/>
            </a:bodyPr>
            <a:lstStyle/>
            <a:p>
              <a:r>
                <a:rPr lang="en-US" sz="2800" dirty="0" smtClean="0"/>
                <a:t>Downtime frequency</a:t>
              </a:r>
              <a:endParaRPr lang="en-US" sz="2800" dirty="0"/>
            </a:p>
          </p:txBody>
        </p:sp>
      </p:grpSp>
      <p:cxnSp>
        <p:nvCxnSpPr>
          <p:cNvPr id="25" name="Straight Connector 24"/>
          <p:cNvCxnSpPr/>
          <p:nvPr/>
        </p:nvCxnSpPr>
        <p:spPr>
          <a:xfrm>
            <a:off x="10226966" y="2419341"/>
            <a:ext cx="758534"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0201566" y="4155031"/>
            <a:ext cx="75853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53" name="Left-Right Arrow 52"/>
          <p:cNvSpPr/>
          <p:nvPr/>
        </p:nvSpPr>
        <p:spPr>
          <a:xfrm>
            <a:off x="3410334" y="3753064"/>
            <a:ext cx="2095499" cy="324816"/>
          </a:xfrm>
          <a:prstGeom prst="lef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95393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38">
                                            <p:txEl>
                                              <p:pRg st="0" end="0"/>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12" grpId="0" animBg="1"/>
      <p:bldP spid="21" grpId="0" animBg="1"/>
      <p:bldP spid="18" grpId="0" animBg="1"/>
      <p:bldP spid="24" grpId="0" animBg="1"/>
      <p:bldP spid="53" grpId="0" animBg="1"/>
    </p:bldLst>
  </p:timing>
  <p:extLst mod="1"/>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4389938" y="1935985"/>
            <a:ext cx="4918807" cy="3726427"/>
            <a:chOff x="5620024" y="1870522"/>
            <a:chExt cx="4918807" cy="3726427"/>
          </a:xfrm>
        </p:grpSpPr>
        <p:sp>
          <p:nvSpPr>
            <p:cNvPr id="16" name="Rectangle 15"/>
            <p:cNvSpPr/>
            <p:nvPr/>
          </p:nvSpPr>
          <p:spPr>
            <a:xfrm>
              <a:off x="10097088" y="1882474"/>
              <a:ext cx="441743" cy="3714475"/>
            </a:xfrm>
            <a:prstGeom prst="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620024" y="1870522"/>
              <a:ext cx="415844" cy="3714475"/>
            </a:xfrm>
            <a:prstGeom prst="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292351" y="1877694"/>
              <a:ext cx="443614" cy="3714475"/>
            </a:xfrm>
            <a:prstGeom prst="rect">
              <a:avLst/>
            </a:prstGeom>
            <a:solidFill>
              <a:schemeClr val="accent3">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548324" y="1882474"/>
              <a:ext cx="443614" cy="3714475"/>
            </a:xfrm>
            <a:prstGeom prst="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p:cNvGrpSpPr/>
          <p:nvPr/>
        </p:nvGrpSpPr>
        <p:grpSpPr>
          <a:xfrm>
            <a:off x="3737470" y="1929336"/>
            <a:ext cx="6123974" cy="3731337"/>
            <a:chOff x="4967556" y="1875303"/>
            <a:chExt cx="6123974" cy="3731337"/>
          </a:xfrm>
        </p:grpSpPr>
        <p:sp>
          <p:nvSpPr>
            <p:cNvPr id="75" name="Rectangle 74"/>
            <p:cNvSpPr/>
            <p:nvPr/>
          </p:nvSpPr>
          <p:spPr>
            <a:xfrm>
              <a:off x="11037234" y="1886126"/>
              <a:ext cx="54296" cy="37144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p:cNvGrpSpPr/>
            <p:nvPr/>
          </p:nvGrpSpPr>
          <p:grpSpPr>
            <a:xfrm>
              <a:off x="4967556" y="1875303"/>
              <a:ext cx="5773275" cy="3731337"/>
              <a:chOff x="4967556" y="1875303"/>
              <a:chExt cx="5773275" cy="3731337"/>
            </a:xfrm>
          </p:grpSpPr>
          <p:sp>
            <p:nvSpPr>
              <p:cNvPr id="26" name="Rectangle 25"/>
              <p:cNvSpPr/>
              <p:nvPr/>
            </p:nvSpPr>
            <p:spPr>
              <a:xfrm>
                <a:off x="10481156" y="1886126"/>
                <a:ext cx="259675" cy="37144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967556" y="1892165"/>
                <a:ext cx="259675" cy="37144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470973" y="1875303"/>
                <a:ext cx="259675" cy="37144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031612" y="1892164"/>
                <a:ext cx="259675" cy="37144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596856" y="1892163"/>
                <a:ext cx="259675" cy="37144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153192" y="1877694"/>
                <a:ext cx="259675" cy="37144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709032" y="1875304"/>
                <a:ext cx="259675" cy="37144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264872" y="1875304"/>
                <a:ext cx="259675" cy="37144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8820712" y="1875304"/>
                <a:ext cx="259675" cy="37144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923398" y="1892163"/>
                <a:ext cx="259675" cy="37144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369476" y="1887318"/>
                <a:ext cx="259675" cy="37144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p:cNvSpPr>
            <a:spLocks noGrp="1"/>
          </p:cNvSpPr>
          <p:nvPr>
            <p:ph type="title"/>
          </p:nvPr>
        </p:nvSpPr>
        <p:spPr/>
        <p:txBody>
          <a:bodyPr>
            <a:normAutofit/>
          </a:bodyPr>
          <a:lstStyle/>
          <a:p>
            <a:r>
              <a:rPr lang="en-US" sz="5200" b="1" dirty="0" smtClean="0"/>
              <a:t>User Behavior </a:t>
            </a:r>
            <a:r>
              <a:rPr lang="en-US" dirty="0"/>
              <a:t>c</a:t>
            </a:r>
            <a:r>
              <a:rPr lang="en-US" sz="5200" b="1" dirty="0" smtClean="0"/>
              <a:t>an Cause Downtime</a:t>
            </a:r>
            <a:endParaRPr lang="en-US" sz="5200" b="1"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9</a:t>
            </a:fld>
            <a:endParaRPr lang="en-US" dirty="0"/>
          </a:p>
        </p:txBody>
      </p:sp>
      <p:sp>
        <p:nvSpPr>
          <p:cNvPr id="30" name="TextBox 29"/>
          <p:cNvSpPr txBox="1"/>
          <p:nvPr/>
        </p:nvSpPr>
        <p:spPr>
          <a:xfrm>
            <a:off x="8220895" y="5741528"/>
            <a:ext cx="1292213" cy="400110"/>
          </a:xfrm>
          <a:prstGeom prst="rect">
            <a:avLst/>
          </a:prstGeom>
          <a:noFill/>
        </p:spPr>
        <p:txBody>
          <a:bodyPr wrap="none" rtlCol="0">
            <a:spAutoFit/>
          </a:bodyPr>
          <a:lstStyle/>
          <a:p>
            <a:r>
              <a:rPr lang="en-US" sz="2000" b="1" dirty="0" smtClean="0"/>
              <a:t>Weekends</a:t>
            </a:r>
            <a:endParaRPr lang="en-US" sz="2000" b="1" dirty="0"/>
          </a:p>
        </p:txBody>
      </p:sp>
      <p:sp>
        <p:nvSpPr>
          <p:cNvPr id="31" name="TextBox 30"/>
          <p:cNvSpPr txBox="1"/>
          <p:nvPr/>
        </p:nvSpPr>
        <p:spPr>
          <a:xfrm>
            <a:off x="6388679" y="5729397"/>
            <a:ext cx="1267976" cy="400110"/>
          </a:xfrm>
          <a:prstGeom prst="rect">
            <a:avLst/>
          </a:prstGeom>
          <a:noFill/>
        </p:spPr>
        <p:txBody>
          <a:bodyPr wrap="none" rtlCol="0">
            <a:spAutoFit/>
          </a:bodyPr>
          <a:lstStyle/>
          <a:p>
            <a:r>
              <a:rPr lang="en-US" sz="2000" b="1" dirty="0" smtClean="0"/>
              <a:t>Weekdays</a:t>
            </a:r>
            <a:endParaRPr lang="en-US" sz="2000" b="1" dirty="0"/>
          </a:p>
        </p:txBody>
      </p:sp>
      <p:sp>
        <p:nvSpPr>
          <p:cNvPr id="32" name="TextBox 31"/>
          <p:cNvSpPr txBox="1"/>
          <p:nvPr/>
        </p:nvSpPr>
        <p:spPr>
          <a:xfrm>
            <a:off x="4285256" y="5729397"/>
            <a:ext cx="1292213" cy="400110"/>
          </a:xfrm>
          <a:prstGeom prst="rect">
            <a:avLst/>
          </a:prstGeom>
          <a:noFill/>
        </p:spPr>
        <p:txBody>
          <a:bodyPr wrap="none" rtlCol="0">
            <a:spAutoFit/>
          </a:bodyPr>
          <a:lstStyle/>
          <a:p>
            <a:r>
              <a:rPr lang="en-US" sz="2000" b="1" dirty="0" smtClean="0"/>
              <a:t>Weekends</a:t>
            </a:r>
            <a:endParaRPr lang="en-US" sz="2000" b="1" dirty="0"/>
          </a:p>
        </p:txBody>
      </p:sp>
      <p:grpSp>
        <p:nvGrpSpPr>
          <p:cNvPr id="49" name="Group 48"/>
          <p:cNvGrpSpPr/>
          <p:nvPr/>
        </p:nvGrpSpPr>
        <p:grpSpPr>
          <a:xfrm>
            <a:off x="2413295" y="2372278"/>
            <a:ext cx="1977212" cy="762412"/>
            <a:chOff x="3643381" y="2318245"/>
            <a:chExt cx="1977212" cy="762412"/>
          </a:xfrm>
        </p:grpSpPr>
        <p:cxnSp>
          <p:nvCxnSpPr>
            <p:cNvPr id="36" name="Straight Arrow Connector 35"/>
            <p:cNvCxnSpPr/>
            <p:nvPr/>
          </p:nvCxnSpPr>
          <p:spPr>
            <a:xfrm>
              <a:off x="4267200" y="2677886"/>
              <a:ext cx="830193" cy="4027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a:off x="4285600" y="2673105"/>
              <a:ext cx="1334993" cy="3180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TextBox 38"/>
            <p:cNvSpPr txBox="1"/>
            <p:nvPr/>
          </p:nvSpPr>
          <p:spPr>
            <a:xfrm>
              <a:off x="3643381" y="2318245"/>
              <a:ext cx="863570" cy="400110"/>
            </a:xfrm>
            <a:prstGeom prst="rect">
              <a:avLst/>
            </a:prstGeom>
            <a:noFill/>
          </p:spPr>
          <p:txBody>
            <a:bodyPr wrap="none" rtlCol="0">
              <a:spAutoFit/>
            </a:bodyPr>
            <a:lstStyle/>
            <a:p>
              <a:r>
                <a:rPr lang="en-US" sz="2000" b="1" dirty="0" smtClean="0"/>
                <a:t>Nights</a:t>
              </a:r>
              <a:endParaRPr lang="en-US" sz="2000" b="1" dirty="0"/>
            </a:p>
          </p:txBody>
        </p:sp>
      </p:grpSp>
      <p:grpSp>
        <p:nvGrpSpPr>
          <p:cNvPr id="48" name="Group 47"/>
          <p:cNvGrpSpPr/>
          <p:nvPr/>
        </p:nvGrpSpPr>
        <p:grpSpPr>
          <a:xfrm>
            <a:off x="2456040" y="3343375"/>
            <a:ext cx="1716488" cy="639419"/>
            <a:chOff x="3686126" y="3289342"/>
            <a:chExt cx="1716488" cy="639419"/>
          </a:xfrm>
        </p:grpSpPr>
        <p:cxnSp>
          <p:nvCxnSpPr>
            <p:cNvPr id="42" name="Straight Arrow Connector 41"/>
            <p:cNvCxnSpPr/>
            <p:nvPr/>
          </p:nvCxnSpPr>
          <p:spPr>
            <a:xfrm>
              <a:off x="4320718" y="3595640"/>
              <a:ext cx="536924" cy="3331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a:off x="4307372" y="3589774"/>
              <a:ext cx="1095242" cy="2386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TextBox 43"/>
            <p:cNvSpPr txBox="1"/>
            <p:nvPr/>
          </p:nvSpPr>
          <p:spPr>
            <a:xfrm>
              <a:off x="3686126" y="3289342"/>
              <a:ext cx="691408" cy="400110"/>
            </a:xfrm>
            <a:prstGeom prst="rect">
              <a:avLst/>
            </a:prstGeom>
            <a:noFill/>
          </p:spPr>
          <p:txBody>
            <a:bodyPr wrap="none" rtlCol="0">
              <a:spAutoFit/>
            </a:bodyPr>
            <a:lstStyle/>
            <a:p>
              <a:r>
                <a:rPr lang="en-US" sz="2000" b="1" dirty="0" smtClean="0"/>
                <a:t>Days</a:t>
              </a:r>
              <a:endParaRPr lang="en-US" sz="2000" b="1" dirty="0"/>
            </a:p>
          </p:txBody>
        </p:sp>
      </p:grpSp>
      <p:sp>
        <p:nvSpPr>
          <p:cNvPr id="52" name="Rectangle 51"/>
          <p:cNvSpPr/>
          <p:nvPr/>
        </p:nvSpPr>
        <p:spPr>
          <a:xfrm>
            <a:off x="3472741" y="2446675"/>
            <a:ext cx="6348866" cy="202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p:cNvGrpSpPr/>
          <p:nvPr/>
        </p:nvGrpSpPr>
        <p:grpSpPr>
          <a:xfrm>
            <a:off x="3473983" y="3631062"/>
            <a:ext cx="6347623" cy="208686"/>
            <a:chOff x="4682297" y="3577029"/>
            <a:chExt cx="6347623" cy="208686"/>
          </a:xfrm>
        </p:grpSpPr>
        <p:sp>
          <p:nvSpPr>
            <p:cNvPr id="53" name="Rectangle 52"/>
            <p:cNvSpPr/>
            <p:nvPr/>
          </p:nvSpPr>
          <p:spPr>
            <a:xfrm>
              <a:off x="4682297" y="3577030"/>
              <a:ext cx="3666764" cy="208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8394709" y="3577030"/>
              <a:ext cx="597775" cy="208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146657" y="3577031"/>
              <a:ext cx="313763" cy="208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9506743" y="3577030"/>
              <a:ext cx="141992" cy="208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9846253" y="3577029"/>
              <a:ext cx="1183667" cy="208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9682190" y="3577029"/>
              <a:ext cx="45719" cy="208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3472741" y="1945003"/>
            <a:ext cx="6857802" cy="3738637"/>
            <a:chOff x="2295512" y="3250895"/>
            <a:chExt cx="5391937" cy="2090447"/>
          </a:xfrm>
        </p:grpSpPr>
        <p:cxnSp>
          <p:nvCxnSpPr>
            <p:cNvPr id="8" name="Straight Arrow Connector 7"/>
            <p:cNvCxnSpPr/>
            <p:nvPr/>
          </p:nvCxnSpPr>
          <p:spPr>
            <a:xfrm>
              <a:off x="2296306" y="5327832"/>
              <a:ext cx="5391143" cy="13510"/>
            </a:xfrm>
            <a:prstGeom prst="straightConnector1">
              <a:avLst/>
            </a:prstGeom>
            <a:ln w="4127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2295512" y="3250895"/>
              <a:ext cx="0" cy="2077732"/>
            </a:xfrm>
            <a:prstGeom prst="straightConnector1">
              <a:avLst/>
            </a:prstGeom>
            <a:ln w="41275">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grpSp>
      <p:grpSp>
        <p:nvGrpSpPr>
          <p:cNvPr id="77" name="Group 76"/>
          <p:cNvGrpSpPr/>
          <p:nvPr/>
        </p:nvGrpSpPr>
        <p:grpSpPr>
          <a:xfrm>
            <a:off x="3619839" y="4793830"/>
            <a:ext cx="6179995" cy="208687"/>
            <a:chOff x="4849925" y="4739797"/>
            <a:chExt cx="6179995" cy="208687"/>
          </a:xfrm>
        </p:grpSpPr>
        <p:sp>
          <p:nvSpPr>
            <p:cNvPr id="59" name="Rectangle 58"/>
            <p:cNvSpPr/>
            <p:nvPr/>
          </p:nvSpPr>
          <p:spPr>
            <a:xfrm>
              <a:off x="4849925" y="4739799"/>
              <a:ext cx="141992" cy="208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5373662" y="4739799"/>
              <a:ext cx="141992" cy="208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9620158" y="4739798"/>
              <a:ext cx="918673" cy="208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7038936" y="4739798"/>
              <a:ext cx="141992" cy="208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7620989" y="4739797"/>
              <a:ext cx="93458" cy="208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8159172" y="4739798"/>
              <a:ext cx="45719" cy="208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8225036" y="4739798"/>
              <a:ext cx="45719" cy="208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8714600" y="4739797"/>
              <a:ext cx="124958" cy="208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9323464" y="4739798"/>
              <a:ext cx="45719" cy="208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10913905" y="4739798"/>
              <a:ext cx="116015" cy="208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5703428" y="4739797"/>
              <a:ext cx="918673" cy="208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TextBox 77"/>
          <p:cNvSpPr txBox="1"/>
          <p:nvPr/>
        </p:nvSpPr>
        <p:spPr>
          <a:xfrm>
            <a:off x="1670833" y="2235546"/>
            <a:ext cx="1731756" cy="523220"/>
          </a:xfrm>
          <a:prstGeom prst="rect">
            <a:avLst/>
          </a:prstGeom>
          <a:noFill/>
        </p:spPr>
        <p:txBody>
          <a:bodyPr wrap="none" rtlCol="0">
            <a:spAutoFit/>
          </a:bodyPr>
          <a:lstStyle/>
          <a:p>
            <a:r>
              <a:rPr lang="en-US" sz="2800" b="1" dirty="0" smtClean="0"/>
              <a:t>Always-on</a:t>
            </a:r>
            <a:endParaRPr lang="en-US" sz="2800" b="1" dirty="0"/>
          </a:p>
        </p:txBody>
      </p:sp>
      <p:sp>
        <p:nvSpPr>
          <p:cNvPr id="79" name="TextBox 78"/>
          <p:cNvSpPr txBox="1"/>
          <p:nvPr/>
        </p:nvSpPr>
        <p:spPr>
          <a:xfrm>
            <a:off x="1456043" y="3428950"/>
            <a:ext cx="2232396" cy="523220"/>
          </a:xfrm>
          <a:prstGeom prst="rect">
            <a:avLst/>
          </a:prstGeom>
          <a:noFill/>
        </p:spPr>
        <p:txBody>
          <a:bodyPr wrap="square" rtlCol="0">
            <a:spAutoFit/>
          </a:bodyPr>
          <a:lstStyle/>
          <a:p>
            <a:r>
              <a:rPr lang="en-US" sz="2800" b="1" dirty="0" smtClean="0"/>
              <a:t>Intermittent</a:t>
            </a:r>
            <a:endParaRPr lang="en-US" sz="2800" b="1" dirty="0"/>
          </a:p>
        </p:txBody>
      </p:sp>
      <p:sp>
        <p:nvSpPr>
          <p:cNvPr id="80" name="TextBox 79"/>
          <p:cNvSpPr txBox="1"/>
          <p:nvPr/>
        </p:nvSpPr>
        <p:spPr>
          <a:xfrm>
            <a:off x="2160934" y="4636563"/>
            <a:ext cx="1311808" cy="523220"/>
          </a:xfrm>
          <a:prstGeom prst="rect">
            <a:avLst/>
          </a:prstGeom>
          <a:noFill/>
        </p:spPr>
        <p:txBody>
          <a:bodyPr wrap="square" rtlCol="0">
            <a:spAutoFit/>
          </a:bodyPr>
          <a:lstStyle/>
          <a:p>
            <a:r>
              <a:rPr lang="en-US" sz="2800" b="1" dirty="0" smtClean="0"/>
              <a:t>Diurnal</a:t>
            </a:r>
            <a:endParaRPr lang="en-US" sz="2800" b="1" dirty="0"/>
          </a:p>
        </p:txBody>
      </p:sp>
      <p:cxnSp>
        <p:nvCxnSpPr>
          <p:cNvPr id="33" name="Straight Arrow Connector 32"/>
          <p:cNvCxnSpPr/>
          <p:nvPr/>
        </p:nvCxnSpPr>
        <p:spPr>
          <a:xfrm flipH="1">
            <a:off x="5610164" y="4202435"/>
            <a:ext cx="660518" cy="6743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H="1">
            <a:off x="6173726" y="4202435"/>
            <a:ext cx="209863" cy="6743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6477028" y="4202435"/>
            <a:ext cx="264130" cy="6743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3" name="Content Placeholder 2"/>
          <p:cNvSpPr txBox="1">
            <a:spLocks/>
          </p:cNvSpPr>
          <p:nvPr/>
        </p:nvSpPr>
        <p:spPr>
          <a:xfrm>
            <a:off x="6483745" y="2476199"/>
            <a:ext cx="4142243" cy="468533"/>
          </a:xfrm>
          <a:prstGeom prst="rect">
            <a:avLst/>
          </a:prstGeom>
          <a:solidFill>
            <a:schemeClr val="bg1">
              <a:lumMod val="95000"/>
            </a:schemeClr>
          </a:solidFill>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smtClean="0">
                <a:solidFill>
                  <a:srgbClr val="C00000"/>
                </a:solidFill>
              </a:rPr>
              <a:t>Access network problem</a:t>
            </a:r>
            <a:endParaRPr lang="en-US" sz="3200" dirty="0">
              <a:solidFill>
                <a:srgbClr val="C00000"/>
              </a:solidFill>
            </a:endParaRPr>
          </a:p>
        </p:txBody>
      </p:sp>
      <p:cxnSp>
        <p:nvCxnSpPr>
          <p:cNvPr id="84" name="Straight Arrow Connector 83"/>
          <p:cNvCxnSpPr/>
          <p:nvPr/>
        </p:nvCxnSpPr>
        <p:spPr>
          <a:xfrm flipH="1">
            <a:off x="7194038" y="2946474"/>
            <a:ext cx="660518" cy="6743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a:off x="7857615" y="2946474"/>
            <a:ext cx="109849" cy="66892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8060902" y="2946474"/>
            <a:ext cx="264130" cy="6743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6508891" y="6098313"/>
            <a:ext cx="857799" cy="523220"/>
          </a:xfrm>
          <a:prstGeom prst="rect">
            <a:avLst/>
          </a:prstGeom>
          <a:noFill/>
        </p:spPr>
        <p:txBody>
          <a:bodyPr wrap="none" rtlCol="0">
            <a:spAutoFit/>
          </a:bodyPr>
          <a:lstStyle/>
          <a:p>
            <a:r>
              <a:rPr lang="en-US" sz="2800" dirty="0" smtClean="0"/>
              <a:t>Days</a:t>
            </a:r>
            <a:endParaRPr lang="en-US" sz="2800" dirty="0"/>
          </a:p>
        </p:txBody>
      </p:sp>
      <p:sp>
        <p:nvSpPr>
          <p:cNvPr id="88" name="TextBox 87"/>
          <p:cNvSpPr txBox="1"/>
          <p:nvPr/>
        </p:nvSpPr>
        <p:spPr>
          <a:xfrm>
            <a:off x="992996" y="2772388"/>
            <a:ext cx="615553" cy="1886094"/>
          </a:xfrm>
          <a:prstGeom prst="rect">
            <a:avLst/>
          </a:prstGeom>
          <a:noFill/>
        </p:spPr>
        <p:txBody>
          <a:bodyPr vert="vert270" wrap="none" rtlCol="0">
            <a:spAutoFit/>
          </a:bodyPr>
          <a:lstStyle/>
          <a:p>
            <a:r>
              <a:rPr lang="en-US" sz="2800" dirty="0" smtClean="0"/>
              <a:t>Connectivity</a:t>
            </a:r>
            <a:endParaRPr lang="en-US" sz="2800" dirty="0"/>
          </a:p>
        </p:txBody>
      </p:sp>
      <p:sp>
        <p:nvSpPr>
          <p:cNvPr id="3" name="Content Placeholder 2"/>
          <p:cNvSpPr>
            <a:spLocks noGrp="1"/>
          </p:cNvSpPr>
          <p:nvPr>
            <p:ph idx="1"/>
          </p:nvPr>
        </p:nvSpPr>
        <p:spPr>
          <a:xfrm>
            <a:off x="5577469" y="3264943"/>
            <a:ext cx="4753074" cy="894017"/>
          </a:xfrm>
          <a:solidFill>
            <a:schemeClr val="bg1">
              <a:lumMod val="95000"/>
            </a:schemeClr>
          </a:solidFill>
        </p:spPr>
        <p:txBody>
          <a:bodyPr>
            <a:noAutofit/>
          </a:bodyPr>
          <a:lstStyle/>
          <a:p>
            <a:pPr algn="ctr"/>
            <a:r>
              <a:rPr lang="en-US" sz="3200" dirty="0" smtClean="0">
                <a:solidFill>
                  <a:srgbClr val="C00000"/>
                </a:solidFill>
              </a:rPr>
              <a:t>Some users </a:t>
            </a:r>
            <a:r>
              <a:rPr lang="en-US" sz="3200" b="1" dirty="0" smtClean="0">
                <a:solidFill>
                  <a:srgbClr val="C00000"/>
                </a:solidFill>
              </a:rPr>
              <a:t>switch off </a:t>
            </a:r>
            <a:r>
              <a:rPr lang="en-US" sz="3200" dirty="0" smtClean="0">
                <a:solidFill>
                  <a:srgbClr val="C00000"/>
                </a:solidFill>
              </a:rPr>
              <a:t>their routers when not in use</a:t>
            </a:r>
            <a:endParaRPr lang="en-US" sz="3200" dirty="0">
              <a:solidFill>
                <a:srgbClr val="C00000"/>
              </a:solidFill>
            </a:endParaRPr>
          </a:p>
        </p:txBody>
      </p:sp>
    </p:spTree>
    <p:custDataLst>
      <p:tags r:id="rId1"/>
    </p:custDataLst>
    <p:extLst>
      <p:ext uri="{BB962C8B-B14F-4D97-AF65-F5344CB8AC3E}">
        <p14:creationId xmlns:p14="http://schemas.microsoft.com/office/powerpoint/2010/main" val="4269314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4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4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childTnLst>
                                    <p:set>
                                      <p:cBhvr>
                                        <p:cTn id="32" dur="1" fill="hold">
                                          <p:stCondLst>
                                            <p:cond delay="0"/>
                                          </p:stCondLst>
                                        </p:cTn>
                                        <p:tgtEl>
                                          <p:spTgt spid="7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3">
                                            <p:bg/>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3">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7"/>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83">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83">
                                            <p:bg/>
                                          </p:spTgt>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84"/>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85"/>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86"/>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8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
                                            <p:bg/>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
                                            <p:txEl>
                                              <p:pRg st="0" end="0"/>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52" grpId="0" animBg="1"/>
      <p:bldP spid="78" grpId="1"/>
      <p:bldP spid="79" grpId="1"/>
      <p:bldP spid="80" grpId="0"/>
      <p:bldP spid="83" grpId="0" build="p" animBg="1"/>
      <p:bldP spid="83" grpId="1" uiExpand="1" build="allAtOnce" animBg="1"/>
      <p:bldP spid="3" grpId="0" uiExpand="1" build="p" animBg="1"/>
    </p:bldLst>
  </p:timing>
  <p:extLst mod="1"/>
</p:sld>
</file>

<file path=ppt/tags/tag1.xml><?xml version="1.0" encoding="utf-8"?>
<p:tagLst xmlns:a="http://schemas.openxmlformats.org/drawingml/2006/main" xmlns:r="http://schemas.openxmlformats.org/officeDocument/2006/relationships" xmlns:p="http://schemas.openxmlformats.org/presentationml/2006/main">
  <p:tag name="TIMING" val="|6.2|6.9|10"/>
</p:tagLst>
</file>

<file path=ppt/tags/tag10.xml><?xml version="1.0" encoding="utf-8"?>
<p:tagLst xmlns:a="http://schemas.openxmlformats.org/drawingml/2006/main" xmlns:r="http://schemas.openxmlformats.org/officeDocument/2006/relationships" xmlns:p="http://schemas.openxmlformats.org/presentationml/2006/main">
  <p:tag name="TIMING" val="|16.9|12.2"/>
</p:tagLst>
</file>

<file path=ppt/tags/tag11.xml><?xml version="1.0" encoding="utf-8"?>
<p:tagLst xmlns:a="http://schemas.openxmlformats.org/drawingml/2006/main" xmlns:r="http://schemas.openxmlformats.org/officeDocument/2006/relationships" xmlns:p="http://schemas.openxmlformats.org/presentationml/2006/main">
  <p:tag name="TIMING" val="|19.1|32|15.4"/>
</p:tagLst>
</file>

<file path=ppt/tags/tag12.xml><?xml version="1.0" encoding="utf-8"?>
<p:tagLst xmlns:a="http://schemas.openxmlformats.org/drawingml/2006/main" xmlns:r="http://schemas.openxmlformats.org/officeDocument/2006/relationships" xmlns:p="http://schemas.openxmlformats.org/presentationml/2006/main">
  <p:tag name="TIMING" val="|27.8"/>
</p:tagLst>
</file>

<file path=ppt/tags/tag13.xml><?xml version="1.0" encoding="utf-8"?>
<p:tagLst xmlns:a="http://schemas.openxmlformats.org/drawingml/2006/main" xmlns:r="http://schemas.openxmlformats.org/officeDocument/2006/relationships" xmlns:p="http://schemas.openxmlformats.org/presentationml/2006/main">
  <p:tag name="TIMING" val="|37.5"/>
</p:tagLst>
</file>

<file path=ppt/tags/tag14.xml><?xml version="1.0" encoding="utf-8"?>
<p:tagLst xmlns:a="http://schemas.openxmlformats.org/drawingml/2006/main" xmlns:r="http://schemas.openxmlformats.org/officeDocument/2006/relationships" xmlns:p="http://schemas.openxmlformats.org/presentationml/2006/main">
  <p:tag name="TIMING" val="|34.3|14.2|16.8"/>
</p:tagLst>
</file>

<file path=ppt/tags/tag15.xml><?xml version="1.0" encoding="utf-8"?>
<p:tagLst xmlns:a="http://schemas.openxmlformats.org/drawingml/2006/main" xmlns:r="http://schemas.openxmlformats.org/officeDocument/2006/relationships" xmlns:p="http://schemas.openxmlformats.org/presentationml/2006/main">
  <p:tag name="TIMING" val="|34.1|2.8|24.7"/>
</p:tagLst>
</file>

<file path=ppt/tags/tag16.xml><?xml version="1.0" encoding="utf-8"?>
<p:tagLst xmlns:a="http://schemas.openxmlformats.org/drawingml/2006/main" xmlns:r="http://schemas.openxmlformats.org/officeDocument/2006/relationships" xmlns:p="http://schemas.openxmlformats.org/presentationml/2006/main">
  <p:tag name="TIMING" val="|34.1|10.6|17"/>
</p:tagLst>
</file>

<file path=ppt/tags/tag2.xml><?xml version="1.0" encoding="utf-8"?>
<p:tagLst xmlns:a="http://schemas.openxmlformats.org/drawingml/2006/main" xmlns:r="http://schemas.openxmlformats.org/officeDocument/2006/relationships" xmlns:p="http://schemas.openxmlformats.org/presentationml/2006/main">
  <p:tag name="TIMING" val="|21.9|46.2|25.7"/>
</p:tagLst>
</file>

<file path=ppt/tags/tag3.xml><?xml version="1.0" encoding="utf-8"?>
<p:tagLst xmlns:a="http://schemas.openxmlformats.org/drawingml/2006/main" xmlns:r="http://schemas.openxmlformats.org/officeDocument/2006/relationships" xmlns:p="http://schemas.openxmlformats.org/presentationml/2006/main">
  <p:tag name="TIMING" val="|25.1"/>
</p:tagLst>
</file>

<file path=ppt/tags/tag4.xml><?xml version="1.0" encoding="utf-8"?>
<p:tagLst xmlns:a="http://schemas.openxmlformats.org/drawingml/2006/main" xmlns:r="http://schemas.openxmlformats.org/officeDocument/2006/relationships" xmlns:p="http://schemas.openxmlformats.org/presentationml/2006/main">
  <p:tag name="TIMING" val="|5.5|9.7|13.7"/>
</p:tagLst>
</file>

<file path=ppt/tags/tag5.xml><?xml version="1.0" encoding="utf-8"?>
<p:tagLst xmlns:a="http://schemas.openxmlformats.org/drawingml/2006/main" xmlns:r="http://schemas.openxmlformats.org/officeDocument/2006/relationships" xmlns:p="http://schemas.openxmlformats.org/presentationml/2006/main">
  <p:tag name="TIMING" val="|48.3|5.9"/>
</p:tagLst>
</file>

<file path=ppt/tags/tag6.xml><?xml version="1.0" encoding="utf-8"?>
<p:tagLst xmlns:a="http://schemas.openxmlformats.org/drawingml/2006/main" xmlns:r="http://schemas.openxmlformats.org/officeDocument/2006/relationships" xmlns:p="http://schemas.openxmlformats.org/presentationml/2006/main">
  <p:tag name="TIMING" val="|0.2|0.3|0.2"/>
</p:tagLst>
</file>

<file path=ppt/tags/tag7.xml><?xml version="1.0" encoding="utf-8"?>
<p:tagLst xmlns:a="http://schemas.openxmlformats.org/drawingml/2006/main" xmlns:r="http://schemas.openxmlformats.org/officeDocument/2006/relationships" xmlns:p="http://schemas.openxmlformats.org/presentationml/2006/main">
  <p:tag name="TIMING" val="|0.3|0.4|0.3|0.4|0.2|0.3|0.7|1.6"/>
</p:tagLst>
</file>

<file path=ppt/tags/tag8.xml><?xml version="1.0" encoding="utf-8"?>
<p:tagLst xmlns:a="http://schemas.openxmlformats.org/drawingml/2006/main" xmlns:r="http://schemas.openxmlformats.org/officeDocument/2006/relationships" xmlns:p="http://schemas.openxmlformats.org/presentationml/2006/main">
  <p:tag name="TIMING" val="|27.8"/>
</p:tagLst>
</file>

<file path=ppt/tags/tag9.xml><?xml version="1.0" encoding="utf-8"?>
<p:tagLst xmlns:a="http://schemas.openxmlformats.org/drawingml/2006/main" xmlns:r="http://schemas.openxmlformats.org/officeDocument/2006/relationships" xmlns:p="http://schemas.openxmlformats.org/presentationml/2006/main">
  <p:tag name="TIMING" val="|61.9"/>
</p:tagLst>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4482</TotalTime>
  <Words>3305</Words>
  <Application>Microsoft Office PowerPoint</Application>
  <PresentationFormat>Widescreen</PresentationFormat>
  <Paragraphs>372</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Metropolitan</vt:lpstr>
      <vt:lpstr>Peeking Behind the NAT An Empirical Study of Home Networks</vt:lpstr>
      <vt:lpstr>What is happening in the Home Network?</vt:lpstr>
      <vt:lpstr>Limitations of Previous Studies</vt:lpstr>
      <vt:lpstr>BISmark: Peeking Behind the NAT</vt:lpstr>
      <vt:lpstr>Questions</vt:lpstr>
      <vt:lpstr>Outline</vt:lpstr>
      <vt:lpstr>Availability of Home Gateways</vt:lpstr>
      <vt:lpstr>How many downtimes per day?</vt:lpstr>
      <vt:lpstr>User Behavior can Cause Downtime</vt:lpstr>
      <vt:lpstr>Highlights of the Talk</vt:lpstr>
      <vt:lpstr>Outline</vt:lpstr>
      <vt:lpstr>Infrastructure in Home Networks</vt:lpstr>
      <vt:lpstr>Are there Connectivity Patterns?</vt:lpstr>
      <vt:lpstr>2.4 GHz Spectrum is Crowded</vt:lpstr>
      <vt:lpstr>Highlights of the Talk</vt:lpstr>
      <vt:lpstr>Outline</vt:lpstr>
      <vt:lpstr>Home Network Usage Characteristics</vt:lpstr>
      <vt:lpstr>Do Users Saturate their Links?</vt:lpstr>
      <vt:lpstr>One Device Generates Most Traffic</vt:lpstr>
      <vt:lpstr>More Traffic by Volume, Less by Number of Connections</vt:lpstr>
      <vt:lpstr>Highlights of the Talk</vt:lpstr>
      <vt:lpstr>Teasers</vt:lpstr>
      <vt:lpstr>Takeaway</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Peeking Behind the NAT An Empirical Study of Home Networks</dc:title>
  <dc:creator>Sarthak Grover</dc:creator>
  <cp:lastModifiedBy>Sarthak Grover</cp:lastModifiedBy>
  <cp:revision>351</cp:revision>
  <dcterms:created xsi:type="dcterms:W3CDTF">2013-10-18T04:03:08Z</dcterms:created>
  <dcterms:modified xsi:type="dcterms:W3CDTF">2013-11-01T15:08:32Z</dcterms:modified>
</cp:coreProperties>
</file>