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9BF33-65D5-44F3-B71F-0940BF189603}" v="1450" dt="2021-09-17T19:47:06.028"/>
    <p1510:client id="{A1BFC4E0-22CD-46D0-9799-50E07604C23E}" v="157" dt="2021-09-19T09:33:20.622"/>
    <p1510:client id="{F3386D52-AA33-490F-85DE-4345AB1990E1}" v="3" dt="2021-09-18T08:09:08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9/20/2021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20.09.2021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Text news classification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Using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2BB-2C43-4EC4-AED1-2BB12F41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/>
              </a:rPr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A5F2-1345-424A-BA1E-CD1C5A1A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This is the applied commonly to text classification that includes a high-dimensional training dataset.</a:t>
            </a:r>
          </a:p>
          <a:p>
            <a:pPr marL="344170" indent="-344170" algn="just"/>
            <a:r>
              <a:rPr lang="en-US" dirty="0">
                <a:ea typeface="+mn-lt"/>
                <a:cs typeface="+mn-lt"/>
              </a:rPr>
              <a:t>Naïve Bayes Classifier is one of the simple and most effective Classification algorithms which helps in building the fast machine learning models that can make quick predictions.</a:t>
            </a:r>
            <a:endParaRPr lang="en-US" dirty="0">
              <a:cs typeface="Arial" panose="020B0604020202020204"/>
            </a:endParaRPr>
          </a:p>
          <a:p>
            <a:pPr marL="344170" indent="-344170" algn="just"/>
            <a:r>
              <a:rPr lang="en-US" b="1" dirty="0">
                <a:ea typeface="+mn-lt"/>
                <a:cs typeface="+mn-lt"/>
              </a:rPr>
              <a:t>It is a probabilistic classifier, which means it predicts on the basis of the probability of an object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344170" indent="-344170" algn="just"/>
            <a:r>
              <a:rPr lang="en-US" dirty="0">
                <a:ea typeface="+mn-lt"/>
                <a:cs typeface="+mn-lt"/>
              </a:rPr>
              <a:t>Some popular examples of Naïve Bayes Algorithm are </a:t>
            </a:r>
            <a:r>
              <a:rPr lang="en-US" b="1" dirty="0">
                <a:ea typeface="+mn-lt"/>
                <a:cs typeface="+mn-lt"/>
              </a:rPr>
              <a:t>spam filtration, Sentimental analysis, and classifying articles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78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7D51-8023-48A5-9916-86EC92D8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12CD-BDFA-4EDD-BD0E-90CFB5AA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Logistic regression is a classification algorithm used to assign observations to a discrete set of classes. Some of the examples of classification problems are Email spam or not spam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 Logistic regression transforms its output using the logistic sigmoid function to return a probability value.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it is a predictive analysis algorithm and based on the concept of probability.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In order to map predicted values to probabilities, we use the Sigmoid function. The function maps any real value into another value between 0 and 1. In machine learning, we use sigmoid to map predictions to probabilities.sigmoid:1/(1+e^(-z))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6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E29F-DDEB-4F7D-AF59-5798FEF3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Arial" panose="020B0604020202020204"/>
              </a:rPr>
              <a:t>SKLearn</a:t>
            </a:r>
            <a:r>
              <a:rPr lang="en-US" dirty="0">
                <a:cs typeface="Arial" panose="020B0604020202020204"/>
              </a:rPr>
              <a:t> 20 news group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DD07-1720-452E-960D-EF6DCA90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The 20 newsgroups dataset comprises around 18000 newsgroups posts on 20 topics split in two subsets: one for training (or development) and the other one for testing (or for performance evaluation). The split between the train and test set is based upon a messages posted before and after a specific date.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sklearn.datasets</a:t>
            </a:r>
            <a:r>
              <a:rPr lang="en-US" dirty="0">
                <a:ea typeface="+mn-lt"/>
                <a:cs typeface="+mn-lt"/>
              </a:rPr>
              <a:t> import fetch_20newsgroups is used to import and download the data .</a:t>
            </a:r>
          </a:p>
        </p:txBody>
      </p:sp>
    </p:spTree>
    <p:extLst>
      <p:ext uri="{BB962C8B-B14F-4D97-AF65-F5344CB8AC3E}">
        <p14:creationId xmlns:p14="http://schemas.microsoft.com/office/powerpoint/2010/main" val="35650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4C3A-E152-4666-B360-63255BA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/>
              </a:rPr>
              <a:t>Pandas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39C7-ADBD-405E-B466-AEAD4279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Pandas is a </a:t>
            </a:r>
            <a:r>
              <a:rPr lang="en-US" b="1" dirty="0">
                <a:ea typeface="+mn-lt"/>
                <a:cs typeface="+mn-lt"/>
              </a:rPr>
              <a:t>software library written for the Python programming language for data manipulation and analysis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Fast and efficient for manipulating and analyzing data. 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Data set merging and joining. 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Flexible reshaping and pivoting of data sets </a:t>
            </a:r>
            <a:endParaRPr lang="en-US" dirty="0"/>
          </a:p>
          <a:p>
            <a:pPr marL="344170" indent="-344170"/>
            <a:r>
              <a:rPr lang="en-US" dirty="0">
                <a:cs typeface="Arial" panose="020B0604020202020204"/>
              </a:rPr>
              <a:t>And many others...</a:t>
            </a:r>
          </a:p>
        </p:txBody>
      </p:sp>
    </p:spTree>
    <p:extLst>
      <p:ext uri="{BB962C8B-B14F-4D97-AF65-F5344CB8AC3E}">
        <p14:creationId xmlns:p14="http://schemas.microsoft.com/office/powerpoint/2010/main" val="523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5D6F-3F77-4F94-A367-017549DB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/>
              </a:rPr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05A0-6525-45DC-BB05-CF17CF68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4170" indent="-344170"/>
            <a:r>
              <a:rPr lang="en-US" dirty="0">
                <a:cs typeface="Arial"/>
              </a:rPr>
              <a:t>In this dataset we were already given two subset namely train and test which contained different values for training and testing the data.</a:t>
            </a:r>
          </a:p>
          <a:p>
            <a:pPr marL="344170" indent="-344170"/>
            <a:r>
              <a:rPr lang="en-US" b="1" dirty="0">
                <a:cs typeface="Arial"/>
              </a:rPr>
              <a:t>Train data:</a:t>
            </a:r>
            <a:r>
              <a:rPr lang="en-US" b="1" dirty="0">
                <a:ea typeface="+mn-lt"/>
                <a:cs typeface="+mn-lt"/>
              </a:rPr>
              <a:t> The data you use to train a machine learning algorithm or model</a:t>
            </a:r>
            <a:r>
              <a:rPr lang="en-US" dirty="0">
                <a:ea typeface="+mn-lt"/>
                <a:cs typeface="+mn-lt"/>
              </a:rPr>
              <a:t>. Training data requires some human involvement to analyze or process the data for machine learning use. Usually taken 80 percent of the entire dataset.</a:t>
            </a:r>
          </a:p>
          <a:p>
            <a:pPr marL="344170" indent="-344170"/>
            <a:r>
              <a:rPr lang="en-US" b="1" dirty="0">
                <a:cs typeface="Arial"/>
              </a:rPr>
              <a:t>Test data</a:t>
            </a:r>
            <a:r>
              <a:rPr lang="en-US" dirty="0">
                <a:cs typeface="Arial"/>
              </a:rPr>
              <a:t>: </a:t>
            </a:r>
            <a:r>
              <a:rPr lang="en-US" dirty="0">
                <a:ea typeface="+mn-lt"/>
                <a:cs typeface="+mn-lt"/>
              </a:rPr>
              <a:t>data which has been particularly distinguished for use in tests, to check the accuracy of an algorithm . This data is taken to be around 20 % and is entirely different from the train data.</a:t>
            </a:r>
          </a:p>
        </p:txBody>
      </p:sp>
    </p:spTree>
    <p:extLst>
      <p:ext uri="{BB962C8B-B14F-4D97-AF65-F5344CB8AC3E}">
        <p14:creationId xmlns:p14="http://schemas.microsoft.com/office/powerpoint/2010/main" val="14358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2502-E0E3-4A2F-9BA9-FD0F70D1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/>
              </a:rPr>
              <a:t>Data cleaning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C321-CEAB-4D5F-984B-2A8BDF81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en-US" dirty="0">
                <a:cs typeface="Arial"/>
              </a:rPr>
              <a:t>It is </a:t>
            </a:r>
            <a:r>
              <a:rPr lang="en-US" b="1" dirty="0">
                <a:ea typeface="+mn-lt"/>
                <a:cs typeface="+mn-lt"/>
              </a:rPr>
              <a:t>the process of detecting and correcting (or removing) corrupt or inaccurate records from a record set, table, or database</a:t>
            </a:r>
            <a:r>
              <a:rPr lang="en-US" dirty="0">
                <a:ea typeface="+mn-lt"/>
                <a:cs typeface="+mn-lt"/>
              </a:rPr>
              <a:t> and refers to identifying incomplete, incorrect, inaccurate or irrelevant parts of the data and then replacing, modifying, or deleting the dirty or coarse data.</a:t>
            </a:r>
          </a:p>
          <a:p>
            <a:pPr marL="344170" indent="-344170"/>
            <a:r>
              <a:rPr lang="en-US" dirty="0">
                <a:cs typeface="Arial"/>
              </a:rPr>
              <a:t>Here we have an example from my code :</a:t>
            </a: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907960-B8E9-431B-B6FE-CECB4CD04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1" t="35211" r="40753" b="22535"/>
          <a:stretch/>
        </p:blipFill>
        <p:spPr>
          <a:xfrm>
            <a:off x="3184163" y="4212028"/>
            <a:ext cx="4377462" cy="23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3E64-D030-48F3-A416-2BA9B29B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Vectorization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C620-4A60-4863-986F-07A6FD74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Vectorization is used to speed up the Python code without using loop. Using such a function can help in minimizing the running time of code efficiently.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We have 3 text vectorizers :</a:t>
            </a:r>
            <a:r>
              <a:rPr lang="en-US" dirty="0" err="1">
                <a:ea typeface="+mn-lt"/>
                <a:cs typeface="+mn-lt"/>
              </a:rPr>
              <a:t>CountVectorizer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TfidfVectorizer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HashingVectorizer.I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used </a:t>
            </a:r>
            <a:r>
              <a:rPr lang="en-US" dirty="0" err="1">
                <a:ea typeface="+mn-lt"/>
                <a:cs typeface="+mn-lt"/>
              </a:rPr>
              <a:t>tfidfVectorizer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marL="344170" indent="-344170"/>
            <a:r>
              <a:rPr lang="en-US" dirty="0">
                <a:cs typeface="Arial"/>
              </a:rPr>
              <a:t>It is basically used to convert text data to a numerical representation ,hence we get an array after vectorizing a text.</a:t>
            </a:r>
          </a:p>
          <a:p>
            <a:pPr marL="344170" indent="-344170"/>
            <a:r>
              <a:rPr lang="en-US" dirty="0">
                <a:cs typeface="Arial"/>
              </a:rPr>
              <a:t>For example: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TfidfVectorizer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will tokenize documents, learn the vocabulary and inverse document frequency weightings, and allow you to encode new documents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9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255D-792E-415A-9586-2C1D5C4A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/>
              </a:rPr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9C5F-31C2-478F-8967-9CBDE3FC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A confusion matrix is </a:t>
            </a:r>
            <a:r>
              <a:rPr lang="en-US" b="1" dirty="0">
                <a:ea typeface="+mn-lt"/>
                <a:cs typeface="+mn-lt"/>
              </a:rPr>
              <a:t>a summary of prediction results on a classification problem</a:t>
            </a:r>
            <a:r>
              <a:rPr lang="en-US" dirty="0">
                <a:ea typeface="+mn-lt"/>
                <a:cs typeface="+mn-lt"/>
              </a:rPr>
              <a:t>. The number of correct and incorrect predictions are summarized with count values and broken down by each class.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This is the key to the confusion matrix. is confused when it makes predictions.</a:t>
            </a: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9E18B15-5D3D-42A9-A7D6-8BA3341F3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5" t="23947" r="32884" b="3049"/>
          <a:stretch/>
        </p:blipFill>
        <p:spPr>
          <a:xfrm>
            <a:off x="3234446" y="3942719"/>
            <a:ext cx="4363086" cy="2523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B13E6-B28B-405B-9A60-2D344D8F78FF}"/>
              </a:ext>
            </a:extLst>
          </p:cNvPr>
          <p:cNvSpPr txBox="1"/>
          <p:nvPr/>
        </p:nvSpPr>
        <p:spPr>
          <a:xfrm>
            <a:off x="7720208" y="4348619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Confusion matrix of </a:t>
            </a:r>
            <a:r>
              <a:rPr lang="en-US" dirty="0" err="1">
                <a:cs typeface="Arial"/>
              </a:rPr>
              <a:t>logestic</a:t>
            </a:r>
            <a:r>
              <a:rPr lang="en-US" dirty="0">
                <a:cs typeface="Arial"/>
              </a:rPr>
              <a:t> regression algorithm of my code</a:t>
            </a:r>
          </a:p>
        </p:txBody>
      </p:sp>
    </p:spTree>
    <p:extLst>
      <p:ext uri="{BB962C8B-B14F-4D97-AF65-F5344CB8AC3E}">
        <p14:creationId xmlns:p14="http://schemas.microsoft.com/office/powerpoint/2010/main" val="9914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92CB-4B33-4CAD-8368-E90ED320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/>
              </a:rPr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3995-A034-4B54-93E3-85FD8204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Support vector machines(SVM) is an algorithm that determines the </a:t>
            </a:r>
            <a:r>
              <a:rPr lang="en-US" b="1" dirty="0">
                <a:ea typeface="+mn-lt"/>
                <a:cs typeface="+mn-lt"/>
              </a:rPr>
              <a:t>best decision boundary</a:t>
            </a:r>
            <a:r>
              <a:rPr lang="en-US" dirty="0">
                <a:ea typeface="+mn-lt"/>
                <a:cs typeface="+mn-lt"/>
              </a:rPr>
              <a:t> between vectors that belong to a given group (or category) and vectors that do not belong to it.</a:t>
            </a:r>
          </a:p>
          <a:p>
            <a:pPr marL="344170" indent="-344170"/>
            <a:r>
              <a:rPr lang="en-US" dirty="0">
                <a:ea typeface="+mn-lt"/>
                <a:cs typeface="+mn-lt"/>
              </a:rPr>
              <a:t>For example, the blue circles in the graph below are representations of training texts which talk about the </a:t>
            </a:r>
            <a:r>
              <a:rPr lang="en-US" i="1" dirty="0">
                <a:ea typeface="+mn-lt"/>
                <a:cs typeface="+mn-lt"/>
              </a:rPr>
              <a:t>Pricing</a:t>
            </a:r>
            <a:r>
              <a:rPr lang="en-US" dirty="0">
                <a:ea typeface="+mn-lt"/>
                <a:cs typeface="+mn-lt"/>
              </a:rPr>
              <a:t> of a SaaS Product and the red triangles are representations of training texts which do not talk about that.</a:t>
            </a: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BF3C580-9D56-42FF-8F8C-30FB14BCF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0" t="39425" r="34235" b="13316"/>
          <a:stretch/>
        </p:blipFill>
        <p:spPr>
          <a:xfrm>
            <a:off x="3325660" y="4496054"/>
            <a:ext cx="2283590" cy="1987569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859D062-74C3-4FFE-9789-81440DFA0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16" t="27027" r="34601" b="14189"/>
          <a:stretch/>
        </p:blipFill>
        <p:spPr>
          <a:xfrm>
            <a:off x="5966564" y="4496054"/>
            <a:ext cx="2984564" cy="19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5BDA-CCB0-4456-BB87-D971EA10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 panose="020B0604020202020204"/>
              </a:rPr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1049-21BF-4A21-9832-946561712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531" y="1665897"/>
            <a:ext cx="7796540" cy="4206595"/>
          </a:xfrm>
        </p:spPr>
        <p:txBody>
          <a:bodyPr>
            <a:normAutofit fontScale="92500" lnSpcReduction="20000"/>
          </a:bodyPr>
          <a:lstStyle/>
          <a:p>
            <a:pPr marL="344170" indent="-344170" algn="just"/>
            <a:r>
              <a:rPr lang="en-US" dirty="0">
                <a:ea typeface="+mn-lt"/>
                <a:cs typeface="+mn-lt"/>
              </a:rPr>
              <a:t>K-Nearest Neighbour is one of the simplest Machine Learning algorithms based on Supervised Learning technique.</a:t>
            </a:r>
            <a:endParaRPr lang="en-US" dirty="0">
              <a:cs typeface="Arial" panose="020B0604020202020204"/>
            </a:endParaRPr>
          </a:p>
          <a:p>
            <a:pPr marL="344170" indent="-344170" algn="just"/>
            <a:r>
              <a:rPr lang="en-US" dirty="0">
                <a:ea typeface="+mn-lt"/>
                <a:cs typeface="+mn-lt"/>
              </a:rPr>
              <a:t>K-NN algorithm assumes the similarity between the new case/data and available cases and put the new case into the category that is most similar to the available categories.</a:t>
            </a:r>
            <a:endParaRPr lang="en-US" dirty="0"/>
          </a:p>
          <a:p>
            <a:pPr marL="344170" indent="-344170" algn="just"/>
            <a:r>
              <a:rPr lang="en-US" dirty="0">
                <a:ea typeface="+mn-lt"/>
                <a:cs typeface="+mn-lt"/>
              </a:rPr>
              <a:t>K-NN algorithm stores all the available data and classifies a new data point based on the similarity. This means when new data appears then it can be easily classified into a well suite category by using K- NN algorithm.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 The algorithm is </a:t>
            </a:r>
            <a:r>
              <a:rPr lang="en-US" b="1" dirty="0">
                <a:ea typeface="+mn-lt"/>
                <a:cs typeface="+mn-lt"/>
              </a:rPr>
              <a:t>used to classify by finding the K nearest matches in training data</a:t>
            </a:r>
            <a:r>
              <a:rPr lang="en-US" dirty="0">
                <a:ea typeface="+mn-lt"/>
                <a:cs typeface="+mn-lt"/>
              </a:rPr>
              <a:t> and then using the label of closest matches to predict.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Madison</vt:lpstr>
      <vt:lpstr>Text news classification </vt:lpstr>
      <vt:lpstr>SKLearn 20 news group data</vt:lpstr>
      <vt:lpstr>Pandas library</vt:lpstr>
      <vt:lpstr>Train test split</vt:lpstr>
      <vt:lpstr>Data cleaning </vt:lpstr>
      <vt:lpstr>Vectorization </vt:lpstr>
      <vt:lpstr>Confusion matrix</vt:lpstr>
      <vt:lpstr>SVM</vt:lpstr>
      <vt:lpstr>KNN</vt:lpstr>
      <vt:lpstr>Naive bayes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2021-09-15T09:53:36Z</dcterms:created>
  <dcterms:modified xsi:type="dcterms:W3CDTF">2021-09-20T16:47:30Z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