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58" r:id="rId5"/>
    <p:sldId id="259" r:id="rId6"/>
    <p:sldId id="260" r:id="rId7"/>
    <p:sldId id="261" r:id="rId8"/>
    <p:sldId id="266"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60"/>
  </p:normalViewPr>
  <p:slideViewPr>
    <p:cSldViewPr snapToGrid="0">
      <p:cViewPr varScale="1">
        <p:scale>
          <a:sx n="68" d="100"/>
          <a:sy n="68" d="100"/>
        </p:scale>
        <p:origin x="580" y="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B928199-19BC-4127-B511-96F136804E43}" type="datetimeFigureOut">
              <a:rPr lang="en-IN" smtClean="0"/>
              <a:t>23-10-2021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37CBB1-C16B-44E5-B5E4-B352A50AFE40}" type="slidenum">
              <a:rPr lang="en-IN" smtClean="0"/>
              <a:t>‹#›</a:t>
            </a:fld>
            <a:endParaRPr lang="en-IN"/>
          </a:p>
        </p:txBody>
      </p:sp>
    </p:spTree>
    <p:extLst>
      <p:ext uri="{BB962C8B-B14F-4D97-AF65-F5344CB8AC3E}">
        <p14:creationId xmlns:p14="http://schemas.microsoft.com/office/powerpoint/2010/main" val="212863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B928199-19BC-4127-B511-96F136804E43}" type="datetimeFigureOut">
              <a:rPr lang="en-IN" smtClean="0"/>
              <a:t>23-10-2021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37CBB1-C16B-44E5-B5E4-B352A50AFE40}" type="slidenum">
              <a:rPr lang="en-IN" smtClean="0"/>
              <a:t>‹#›</a:t>
            </a:fld>
            <a:endParaRPr lang="en-IN"/>
          </a:p>
        </p:txBody>
      </p:sp>
    </p:spTree>
    <p:extLst>
      <p:ext uri="{BB962C8B-B14F-4D97-AF65-F5344CB8AC3E}">
        <p14:creationId xmlns:p14="http://schemas.microsoft.com/office/powerpoint/2010/main" val="3610975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B928199-19BC-4127-B511-96F136804E43}" type="datetimeFigureOut">
              <a:rPr lang="en-IN" smtClean="0"/>
              <a:t>23-10-2021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37CBB1-C16B-44E5-B5E4-B352A50AFE40}" type="slidenum">
              <a:rPr lang="en-IN" smtClean="0"/>
              <a:t>‹#›</a:t>
            </a:fld>
            <a:endParaRPr lang="en-IN"/>
          </a:p>
        </p:txBody>
      </p:sp>
    </p:spTree>
    <p:extLst>
      <p:ext uri="{BB962C8B-B14F-4D97-AF65-F5344CB8AC3E}">
        <p14:creationId xmlns:p14="http://schemas.microsoft.com/office/powerpoint/2010/main" val="195733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B928199-19BC-4127-B511-96F136804E43}" type="datetimeFigureOut">
              <a:rPr lang="en-IN" smtClean="0"/>
              <a:t>23-10-2021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37CBB1-C16B-44E5-B5E4-B352A50AFE40}" type="slidenum">
              <a:rPr lang="en-IN" smtClean="0"/>
              <a:t>‹#›</a:t>
            </a:fld>
            <a:endParaRPr lang="en-IN"/>
          </a:p>
        </p:txBody>
      </p:sp>
    </p:spTree>
    <p:extLst>
      <p:ext uri="{BB962C8B-B14F-4D97-AF65-F5344CB8AC3E}">
        <p14:creationId xmlns:p14="http://schemas.microsoft.com/office/powerpoint/2010/main" val="2872328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928199-19BC-4127-B511-96F136804E43}" type="datetimeFigureOut">
              <a:rPr lang="en-IN" smtClean="0"/>
              <a:t>23-10-2021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37CBB1-C16B-44E5-B5E4-B352A50AFE40}" type="slidenum">
              <a:rPr lang="en-IN" smtClean="0"/>
              <a:t>‹#›</a:t>
            </a:fld>
            <a:endParaRPr lang="en-IN"/>
          </a:p>
        </p:txBody>
      </p:sp>
    </p:spTree>
    <p:extLst>
      <p:ext uri="{BB962C8B-B14F-4D97-AF65-F5344CB8AC3E}">
        <p14:creationId xmlns:p14="http://schemas.microsoft.com/office/powerpoint/2010/main" val="131512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B928199-19BC-4127-B511-96F136804E43}" type="datetimeFigureOut">
              <a:rPr lang="en-IN" smtClean="0"/>
              <a:t>23-10-2021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37CBB1-C16B-44E5-B5E4-B352A50AFE40}" type="slidenum">
              <a:rPr lang="en-IN" smtClean="0"/>
              <a:t>‹#›</a:t>
            </a:fld>
            <a:endParaRPr lang="en-IN"/>
          </a:p>
        </p:txBody>
      </p:sp>
    </p:spTree>
    <p:extLst>
      <p:ext uri="{BB962C8B-B14F-4D97-AF65-F5344CB8AC3E}">
        <p14:creationId xmlns:p14="http://schemas.microsoft.com/office/powerpoint/2010/main" val="1800229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B928199-19BC-4127-B511-96F136804E43}" type="datetimeFigureOut">
              <a:rPr lang="en-IN" smtClean="0"/>
              <a:t>23-10-2021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37CBB1-C16B-44E5-B5E4-B352A50AFE40}" type="slidenum">
              <a:rPr lang="en-IN" smtClean="0"/>
              <a:t>‹#›</a:t>
            </a:fld>
            <a:endParaRPr lang="en-IN"/>
          </a:p>
        </p:txBody>
      </p:sp>
    </p:spTree>
    <p:extLst>
      <p:ext uri="{BB962C8B-B14F-4D97-AF65-F5344CB8AC3E}">
        <p14:creationId xmlns:p14="http://schemas.microsoft.com/office/powerpoint/2010/main" val="4119302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B928199-19BC-4127-B511-96F136804E43}" type="datetimeFigureOut">
              <a:rPr lang="en-IN" smtClean="0"/>
              <a:t>23-10-2021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37CBB1-C16B-44E5-B5E4-B352A50AFE40}" type="slidenum">
              <a:rPr lang="en-IN" smtClean="0"/>
              <a:t>‹#›</a:t>
            </a:fld>
            <a:endParaRPr lang="en-IN"/>
          </a:p>
        </p:txBody>
      </p:sp>
    </p:spTree>
    <p:extLst>
      <p:ext uri="{BB962C8B-B14F-4D97-AF65-F5344CB8AC3E}">
        <p14:creationId xmlns:p14="http://schemas.microsoft.com/office/powerpoint/2010/main" val="1888696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28199-19BC-4127-B511-96F136804E43}" type="datetimeFigureOut">
              <a:rPr lang="en-IN" smtClean="0"/>
              <a:t>23-10-2021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37CBB1-C16B-44E5-B5E4-B352A50AFE40}" type="slidenum">
              <a:rPr lang="en-IN" smtClean="0"/>
              <a:t>‹#›</a:t>
            </a:fld>
            <a:endParaRPr lang="en-IN"/>
          </a:p>
        </p:txBody>
      </p:sp>
    </p:spTree>
    <p:extLst>
      <p:ext uri="{BB962C8B-B14F-4D97-AF65-F5344CB8AC3E}">
        <p14:creationId xmlns:p14="http://schemas.microsoft.com/office/powerpoint/2010/main" val="3039810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928199-19BC-4127-B511-96F136804E43}" type="datetimeFigureOut">
              <a:rPr lang="en-IN" smtClean="0"/>
              <a:t>23-10-2021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37CBB1-C16B-44E5-B5E4-B352A50AFE40}" type="slidenum">
              <a:rPr lang="en-IN" smtClean="0"/>
              <a:t>‹#›</a:t>
            </a:fld>
            <a:endParaRPr lang="en-IN"/>
          </a:p>
        </p:txBody>
      </p:sp>
    </p:spTree>
    <p:extLst>
      <p:ext uri="{BB962C8B-B14F-4D97-AF65-F5344CB8AC3E}">
        <p14:creationId xmlns:p14="http://schemas.microsoft.com/office/powerpoint/2010/main" val="606919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928199-19BC-4127-B511-96F136804E43}" type="datetimeFigureOut">
              <a:rPr lang="en-IN" smtClean="0"/>
              <a:t>23-10-2021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37CBB1-C16B-44E5-B5E4-B352A50AFE40}" type="slidenum">
              <a:rPr lang="en-IN" smtClean="0"/>
              <a:t>‹#›</a:t>
            </a:fld>
            <a:endParaRPr lang="en-IN"/>
          </a:p>
        </p:txBody>
      </p:sp>
    </p:spTree>
    <p:extLst>
      <p:ext uri="{BB962C8B-B14F-4D97-AF65-F5344CB8AC3E}">
        <p14:creationId xmlns:p14="http://schemas.microsoft.com/office/powerpoint/2010/main" val="3563892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28199-19BC-4127-B511-96F136804E43}" type="datetimeFigureOut">
              <a:rPr lang="en-IN" smtClean="0"/>
              <a:t>23-10-2021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7CBB1-C16B-44E5-B5E4-B352A50AFE40}" type="slidenum">
              <a:rPr lang="en-IN" smtClean="0"/>
              <a:t>‹#›</a:t>
            </a:fld>
            <a:endParaRPr lang="en-IN"/>
          </a:p>
        </p:txBody>
      </p:sp>
    </p:spTree>
    <p:extLst>
      <p:ext uri="{BB962C8B-B14F-4D97-AF65-F5344CB8AC3E}">
        <p14:creationId xmlns:p14="http://schemas.microsoft.com/office/powerpoint/2010/main" val="1729338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038946"/>
          </a:xfrm>
        </p:spPr>
        <p:txBody>
          <a:bodyPr/>
          <a:lstStyle/>
          <a:p>
            <a:r>
              <a:rPr lang="en-US" dirty="0"/>
              <a:t>Team </a:t>
            </a:r>
            <a:r>
              <a:rPr lang="en-US" dirty="0" err="1"/>
              <a:t>CoviCare</a:t>
            </a:r>
            <a:endParaRPr lang="en-IN" dirty="0"/>
          </a:p>
        </p:txBody>
      </p:sp>
      <p:sp>
        <p:nvSpPr>
          <p:cNvPr id="3" name="Subtitle 2"/>
          <p:cNvSpPr>
            <a:spLocks noGrp="1"/>
          </p:cNvSpPr>
          <p:nvPr>
            <p:ph type="subTitle" idx="1"/>
          </p:nvPr>
        </p:nvSpPr>
        <p:spPr/>
        <p:txBody>
          <a:bodyPr>
            <a:normAutofit/>
          </a:bodyPr>
          <a:lstStyle/>
          <a:p>
            <a:r>
              <a:rPr lang="en-US" dirty="0" err="1"/>
              <a:t>Reg.Nos</a:t>
            </a:r>
            <a:endParaRPr lang="en-US" dirty="0"/>
          </a:p>
          <a:p>
            <a:r>
              <a:rPr lang="en-US" dirty="0"/>
              <a:t>1. RA1911042010041</a:t>
            </a:r>
          </a:p>
          <a:p>
            <a:r>
              <a:rPr lang="en-US" dirty="0"/>
              <a:t>2.RA1911042010043</a:t>
            </a:r>
          </a:p>
        </p:txBody>
      </p:sp>
    </p:spTree>
    <p:extLst>
      <p:ext uri="{BB962C8B-B14F-4D97-AF65-F5344CB8AC3E}">
        <p14:creationId xmlns:p14="http://schemas.microsoft.com/office/powerpoint/2010/main" val="1846985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Latest References (Refer IEEE Format)</a:t>
            </a:r>
            <a:endParaRPr lang="en-IN" dirty="0"/>
          </a:p>
        </p:txBody>
      </p:sp>
      <p:sp>
        <p:nvSpPr>
          <p:cNvPr id="3" name="Content Placeholder 2"/>
          <p:cNvSpPr>
            <a:spLocks noGrp="1"/>
          </p:cNvSpPr>
          <p:nvPr>
            <p:ph idx="1"/>
          </p:nvPr>
        </p:nvSpPr>
        <p:spPr>
          <a:xfrm>
            <a:off x="838200" y="1583140"/>
            <a:ext cx="10515600" cy="4817660"/>
          </a:xfrm>
        </p:spPr>
        <p:txBody>
          <a:bodyPr>
            <a:normAutofit/>
          </a:bodyPr>
          <a:lstStyle/>
          <a:p>
            <a:r>
              <a:rPr lang="en-IN" sz="2400" dirty="0"/>
              <a:t>Novel Economical Social Distancing Smart Device for Covid-19 </a:t>
            </a:r>
            <a:r>
              <a:rPr lang="en-US" sz="2400" dirty="0"/>
              <a:t>International Journal of Electrical Engineering and Technology (IJEET) </a:t>
            </a:r>
            <a:r>
              <a:rPr lang="en-IN" sz="2400" dirty="0"/>
              <a:t>Rahul Reddy </a:t>
            </a:r>
            <a:r>
              <a:rPr lang="en-IN" sz="2400" dirty="0" err="1"/>
              <a:t>Nadikattu</a:t>
            </a:r>
            <a:r>
              <a:rPr lang="en-IN" sz="2400" dirty="0"/>
              <a:t>, </a:t>
            </a:r>
            <a:r>
              <a:rPr lang="en-IN" sz="2400" dirty="0" err="1"/>
              <a:t>Sikender</a:t>
            </a:r>
            <a:r>
              <a:rPr lang="en-IN" sz="2400" dirty="0"/>
              <a:t> </a:t>
            </a:r>
            <a:r>
              <a:rPr lang="en-IN" sz="2400" dirty="0" err="1"/>
              <a:t>Mohsienuddin</a:t>
            </a:r>
            <a:r>
              <a:rPr lang="en-IN" sz="2400" dirty="0"/>
              <a:t> Mohammad and </a:t>
            </a:r>
            <a:r>
              <a:rPr lang="en-IN" sz="2400" dirty="0" err="1"/>
              <a:t>Dr.</a:t>
            </a:r>
            <a:r>
              <a:rPr lang="en-IN" sz="2400" dirty="0"/>
              <a:t> </a:t>
            </a:r>
            <a:r>
              <a:rPr lang="en-IN" sz="2400" dirty="0" err="1"/>
              <a:t>Pawan</a:t>
            </a:r>
            <a:r>
              <a:rPr lang="en-IN" sz="2400" dirty="0"/>
              <a:t> Whig</a:t>
            </a:r>
          </a:p>
          <a:p>
            <a:r>
              <a:rPr lang="en-US" sz="2400" dirty="0"/>
              <a:t>Monitoring Social Distancing for Covid-19 Using </a:t>
            </a:r>
            <a:r>
              <a:rPr lang="en-US" sz="2400" dirty="0" err="1"/>
              <a:t>OpenCV</a:t>
            </a:r>
            <a:r>
              <a:rPr lang="en-US" sz="2400" dirty="0"/>
              <a:t> and Deep Learning International Research Journal of Engineering and Technology (IRJET) </a:t>
            </a:r>
            <a:r>
              <a:rPr lang="en-IN" sz="2400" dirty="0" err="1"/>
              <a:t>Rucha</a:t>
            </a:r>
            <a:r>
              <a:rPr lang="en-IN" sz="2400" dirty="0"/>
              <a:t> </a:t>
            </a:r>
            <a:r>
              <a:rPr lang="en-IN" sz="2400" dirty="0" err="1"/>
              <a:t>Visal</a:t>
            </a:r>
            <a:r>
              <a:rPr lang="en-IN" sz="2400" dirty="0"/>
              <a:t>, </a:t>
            </a:r>
            <a:r>
              <a:rPr lang="en-IN" sz="2400" dirty="0" err="1"/>
              <a:t>Atharva</a:t>
            </a:r>
            <a:r>
              <a:rPr lang="en-IN" sz="2400" dirty="0"/>
              <a:t> </a:t>
            </a:r>
            <a:r>
              <a:rPr lang="en-IN" sz="2400" dirty="0" err="1"/>
              <a:t>Theurkar</a:t>
            </a:r>
            <a:r>
              <a:rPr lang="en-IN" sz="2400" dirty="0"/>
              <a:t>, </a:t>
            </a:r>
            <a:r>
              <a:rPr lang="en-IN" sz="2400" dirty="0" err="1"/>
              <a:t>Bhairavi</a:t>
            </a:r>
            <a:r>
              <a:rPr lang="en-IN" sz="2400" dirty="0"/>
              <a:t> </a:t>
            </a:r>
            <a:r>
              <a:rPr lang="en-IN" sz="2400" dirty="0" err="1"/>
              <a:t>Shukl</a:t>
            </a:r>
            <a:r>
              <a:rPr lang="en-IN" sz="2400" dirty="0"/>
              <a:t> TE, Department of Information </a:t>
            </a:r>
            <a:r>
              <a:rPr lang="en-US" sz="2400" dirty="0"/>
              <a:t>Technology, R.M.D </a:t>
            </a:r>
            <a:r>
              <a:rPr lang="en-US" sz="2400" dirty="0" err="1"/>
              <a:t>Sinhgad</a:t>
            </a:r>
            <a:r>
              <a:rPr lang="en-US" sz="2400" dirty="0"/>
              <a:t> School of Engineering, </a:t>
            </a:r>
            <a:r>
              <a:rPr lang="en-US" sz="2400" dirty="0" err="1"/>
              <a:t>Warje</a:t>
            </a:r>
            <a:r>
              <a:rPr lang="en-US" sz="2400" dirty="0"/>
              <a:t>, Pune, Maharashtra, </a:t>
            </a:r>
            <a:r>
              <a:rPr lang="en-IN" sz="2400" dirty="0"/>
              <a:t>India</a:t>
            </a:r>
          </a:p>
          <a:p>
            <a:r>
              <a:rPr lang="en-US" sz="2400" dirty="0"/>
              <a:t>Object Detection in 6 steps using Detectron2 FAIR’s (Facebook AI Research) </a:t>
            </a:r>
            <a:r>
              <a:rPr lang="en-US" sz="2400" dirty="0" err="1"/>
              <a:t>Detectron</a:t>
            </a:r>
            <a:r>
              <a:rPr lang="en-US" sz="2400" dirty="0"/>
              <a:t> 2 for Instance Detection on a custom dataset which involves text </a:t>
            </a:r>
            <a:r>
              <a:rPr lang="en-IN" sz="2400" dirty="0"/>
              <a:t>identification.</a:t>
            </a:r>
          </a:p>
        </p:txBody>
      </p:sp>
    </p:spTree>
    <p:extLst>
      <p:ext uri="{BB962C8B-B14F-4D97-AF65-F5344CB8AC3E}">
        <p14:creationId xmlns:p14="http://schemas.microsoft.com/office/powerpoint/2010/main" val="524363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Distance Detector</a:t>
            </a:r>
            <a:endParaRPr lang="en-IN" dirty="0"/>
          </a:p>
        </p:txBody>
      </p:sp>
      <p:sp>
        <p:nvSpPr>
          <p:cNvPr id="3" name="Content Placeholder 2"/>
          <p:cNvSpPr>
            <a:spLocks noGrp="1"/>
          </p:cNvSpPr>
          <p:nvPr>
            <p:ph idx="1"/>
          </p:nvPr>
        </p:nvSpPr>
        <p:spPr/>
        <p:txBody>
          <a:bodyPr>
            <a:normAutofit/>
          </a:bodyPr>
          <a:lstStyle/>
          <a:p>
            <a:pPr marL="0" indent="0" algn="just">
              <a:buNone/>
            </a:pPr>
            <a:r>
              <a:rPr lang="en-US" sz="2500" dirty="0"/>
              <a:t>Social distancing also called “Physical Distancing," means keeping a safe distance between yourself and other people who are not from your family or household. To practice social or physical distancing, we need to stay at least 6 feet from other people not belonging to your house, both indoors and outdoors. This way of living has been forced upon us by the fastest growing pandemic the world has ever seen – COVID-19. As per the World Health Organization (WHO), COVID-19 has so far infected almost 43.5 million people and claimed over 1.16 million lives globally. Around 215 countries have been affected so far by the deadly virus . Due to the non-availability of vaccines for Covid-19 yet, Social Distancing is a necessary solution to stop it from spreading any further.</a:t>
            </a:r>
          </a:p>
        </p:txBody>
      </p:sp>
    </p:spTree>
    <p:extLst>
      <p:ext uri="{BB962C8B-B14F-4D97-AF65-F5344CB8AC3E}">
        <p14:creationId xmlns:p14="http://schemas.microsoft.com/office/powerpoint/2010/main" val="3190232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Distance Detector [Cont.]</a:t>
            </a:r>
            <a:endParaRPr lang="en-IN" dirty="0"/>
          </a:p>
        </p:txBody>
      </p:sp>
      <p:sp>
        <p:nvSpPr>
          <p:cNvPr id="3" name="Content Placeholder 2"/>
          <p:cNvSpPr>
            <a:spLocks noGrp="1"/>
          </p:cNvSpPr>
          <p:nvPr>
            <p:ph idx="1"/>
          </p:nvPr>
        </p:nvSpPr>
        <p:spPr/>
        <p:txBody>
          <a:bodyPr>
            <a:normAutofit/>
          </a:bodyPr>
          <a:lstStyle/>
          <a:p>
            <a:pPr marL="0" indent="0" algn="just">
              <a:buNone/>
            </a:pPr>
            <a:r>
              <a:rPr lang="en-US" sz="2500" dirty="0"/>
              <a:t>Social Distancing Violation Detector marks people with red boxes who are not maintaining a safe distance of 6 feet and other people are bound with blue boxes. A software program has been made that can detect social distancing in a real-time surveillance video or a pre-recorded video.</a:t>
            </a:r>
          </a:p>
          <a:p>
            <a:pPr marL="0" indent="0" algn="just">
              <a:buNone/>
            </a:pPr>
            <a:r>
              <a:rPr lang="en-US" sz="2500" dirty="0"/>
              <a:t>The main advantage of this software is that it is fully automatic and no manpower is needed to operate it. This feature proves to be very useful during the current </a:t>
            </a:r>
            <a:r>
              <a:rPr lang="en-IN" sz="2500" dirty="0"/>
              <a:t>situation of the pandemic.</a:t>
            </a:r>
          </a:p>
        </p:txBody>
      </p:sp>
    </p:spTree>
    <p:extLst>
      <p:ext uri="{BB962C8B-B14F-4D97-AF65-F5344CB8AC3E}">
        <p14:creationId xmlns:p14="http://schemas.microsoft.com/office/powerpoint/2010/main" val="566843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endParaRPr lang="en-IN" dirty="0"/>
          </a:p>
        </p:txBody>
      </p:sp>
      <p:sp>
        <p:nvSpPr>
          <p:cNvPr id="3" name="Content Placeholder 2"/>
          <p:cNvSpPr>
            <a:spLocks noGrp="1"/>
          </p:cNvSpPr>
          <p:nvPr>
            <p:ph idx="1"/>
          </p:nvPr>
        </p:nvSpPr>
        <p:spPr/>
        <p:txBody>
          <a:bodyPr/>
          <a:lstStyle/>
          <a:p>
            <a:r>
              <a:rPr lang="en-US" dirty="0"/>
              <a:t>We aim to build an efficient and thorough active surveillance system, which helps us to detect distances between people and alert them.</a:t>
            </a:r>
          </a:p>
          <a:p>
            <a:pPr marL="0" indent="0">
              <a:buNone/>
            </a:pPr>
            <a:endParaRPr lang="en-US" dirty="0"/>
          </a:p>
          <a:p>
            <a:r>
              <a:rPr lang="en-US" dirty="0"/>
              <a:t>We will be able to detect whether the Social Distance is followed in between the two persons.</a:t>
            </a:r>
          </a:p>
        </p:txBody>
      </p:sp>
    </p:spTree>
    <p:extLst>
      <p:ext uri="{BB962C8B-B14F-4D97-AF65-F5344CB8AC3E}">
        <p14:creationId xmlns:p14="http://schemas.microsoft.com/office/powerpoint/2010/main" val="667187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 </a:t>
            </a:r>
            <a:endParaRPr lang="en-IN" dirty="0"/>
          </a:p>
        </p:txBody>
      </p:sp>
      <p:sp>
        <p:nvSpPr>
          <p:cNvPr id="4" name="Parallelogram 3"/>
          <p:cNvSpPr/>
          <p:nvPr/>
        </p:nvSpPr>
        <p:spPr>
          <a:xfrm>
            <a:off x="1405719" y="1924334"/>
            <a:ext cx="2702257" cy="1705970"/>
          </a:xfrm>
          <a:prstGeom prst="parallelogra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1883391" y="2374716"/>
            <a:ext cx="1637731" cy="707886"/>
          </a:xfrm>
          <a:prstGeom prst="rect">
            <a:avLst/>
          </a:prstGeom>
          <a:noFill/>
        </p:spPr>
        <p:txBody>
          <a:bodyPr wrap="square" rtlCol="0">
            <a:spAutoFit/>
          </a:bodyPr>
          <a:lstStyle/>
          <a:p>
            <a:pPr algn="ctr"/>
            <a:r>
              <a:rPr lang="en-IN" sz="2000" dirty="0"/>
              <a:t>Input</a:t>
            </a:r>
          </a:p>
          <a:p>
            <a:pPr algn="ctr"/>
            <a:r>
              <a:rPr lang="en-IN" sz="2000" dirty="0"/>
              <a:t>Image/Frame</a:t>
            </a:r>
          </a:p>
        </p:txBody>
      </p:sp>
      <p:sp>
        <p:nvSpPr>
          <p:cNvPr id="6" name="Rectangle 5"/>
          <p:cNvSpPr/>
          <p:nvPr/>
        </p:nvSpPr>
        <p:spPr>
          <a:xfrm>
            <a:off x="5001905" y="1924334"/>
            <a:ext cx="2320119" cy="17059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8389809" y="1931160"/>
            <a:ext cx="2320119" cy="17059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8397921" y="4330889"/>
            <a:ext cx="2320119" cy="17059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5001904" y="4335104"/>
            <a:ext cx="2320119" cy="17059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145206" y="2169998"/>
            <a:ext cx="2074460" cy="1200329"/>
          </a:xfrm>
          <a:prstGeom prst="rect">
            <a:avLst/>
          </a:prstGeom>
          <a:noFill/>
        </p:spPr>
        <p:txBody>
          <a:bodyPr wrap="square" rtlCol="0">
            <a:spAutoFit/>
          </a:bodyPr>
          <a:lstStyle/>
          <a:p>
            <a:pPr algn="ctr"/>
            <a:r>
              <a:rPr lang="en-IN" b="1" dirty="0"/>
              <a:t>Step 1</a:t>
            </a:r>
            <a:r>
              <a:rPr lang="en-IN" dirty="0"/>
              <a:t>: Object Detection </a:t>
            </a:r>
          </a:p>
          <a:p>
            <a:pPr algn="ctr"/>
            <a:r>
              <a:rPr lang="en-IN" dirty="0"/>
              <a:t>(Filtering </a:t>
            </a:r>
            <a:r>
              <a:rPr lang="en-IN" i="1" dirty="0"/>
              <a:t>ONL</a:t>
            </a:r>
            <a:r>
              <a:rPr lang="en-IN" dirty="0"/>
              <a:t>Y “People” Class)</a:t>
            </a:r>
          </a:p>
        </p:txBody>
      </p:sp>
      <p:sp>
        <p:nvSpPr>
          <p:cNvPr id="8" name="TextBox 7"/>
          <p:cNvSpPr txBox="1"/>
          <p:nvPr/>
        </p:nvSpPr>
        <p:spPr>
          <a:xfrm>
            <a:off x="8520753" y="2210942"/>
            <a:ext cx="2056262" cy="923330"/>
          </a:xfrm>
          <a:prstGeom prst="rect">
            <a:avLst/>
          </a:prstGeom>
          <a:noFill/>
        </p:spPr>
        <p:txBody>
          <a:bodyPr wrap="square" rtlCol="0">
            <a:spAutoFit/>
          </a:bodyPr>
          <a:lstStyle/>
          <a:p>
            <a:pPr algn="ctr"/>
            <a:r>
              <a:rPr lang="en-IN" b="1" dirty="0"/>
              <a:t>Step 2</a:t>
            </a:r>
            <a:r>
              <a:rPr lang="en-IN" dirty="0"/>
              <a:t>: Compute Pairwise distances between Centroids</a:t>
            </a:r>
          </a:p>
        </p:txBody>
      </p:sp>
      <p:sp>
        <p:nvSpPr>
          <p:cNvPr id="12" name="TextBox 11"/>
          <p:cNvSpPr txBox="1"/>
          <p:nvPr/>
        </p:nvSpPr>
        <p:spPr>
          <a:xfrm>
            <a:off x="8652681" y="4562905"/>
            <a:ext cx="2057247" cy="1200329"/>
          </a:xfrm>
          <a:prstGeom prst="rect">
            <a:avLst/>
          </a:prstGeom>
          <a:noFill/>
        </p:spPr>
        <p:txBody>
          <a:bodyPr wrap="square" rtlCol="0">
            <a:spAutoFit/>
          </a:bodyPr>
          <a:lstStyle/>
          <a:p>
            <a:pPr algn="ctr"/>
            <a:r>
              <a:rPr lang="en-IN" b="1" dirty="0"/>
              <a:t>Step 3</a:t>
            </a:r>
            <a:r>
              <a:rPr lang="en-IN" dirty="0"/>
              <a:t>: Check Distance Matrix for People &lt; N Pixels Apart</a:t>
            </a:r>
          </a:p>
        </p:txBody>
      </p:sp>
      <p:sp>
        <p:nvSpPr>
          <p:cNvPr id="13" name="TextBox 12"/>
          <p:cNvSpPr txBox="1"/>
          <p:nvPr/>
        </p:nvSpPr>
        <p:spPr>
          <a:xfrm>
            <a:off x="5145206" y="4940494"/>
            <a:ext cx="1924334" cy="369332"/>
          </a:xfrm>
          <a:prstGeom prst="rect">
            <a:avLst/>
          </a:prstGeom>
          <a:noFill/>
        </p:spPr>
        <p:txBody>
          <a:bodyPr wrap="square" rtlCol="0">
            <a:spAutoFit/>
          </a:bodyPr>
          <a:lstStyle/>
          <a:p>
            <a:pPr algn="ctr"/>
            <a:r>
              <a:rPr lang="en-IN" dirty="0"/>
              <a:t>Show Results</a:t>
            </a:r>
          </a:p>
        </p:txBody>
      </p:sp>
      <p:cxnSp>
        <p:nvCxnSpPr>
          <p:cNvPr id="15" name="Straight Arrow Connector 14"/>
          <p:cNvCxnSpPr>
            <a:stCxn id="4" idx="2"/>
            <a:endCxn id="6" idx="1"/>
          </p:cNvCxnSpPr>
          <p:nvPr/>
        </p:nvCxnSpPr>
        <p:spPr>
          <a:xfrm>
            <a:off x="3894730" y="2777319"/>
            <a:ext cx="11071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3"/>
            <a:endCxn id="9" idx="1"/>
          </p:cNvCxnSpPr>
          <p:nvPr/>
        </p:nvCxnSpPr>
        <p:spPr>
          <a:xfrm>
            <a:off x="7322024" y="2777319"/>
            <a:ext cx="1067785" cy="68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2"/>
            <a:endCxn id="10" idx="0"/>
          </p:cNvCxnSpPr>
          <p:nvPr/>
        </p:nvCxnSpPr>
        <p:spPr>
          <a:xfrm>
            <a:off x="9549869" y="3637130"/>
            <a:ext cx="8112" cy="6937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1"/>
            <a:endCxn id="11" idx="3"/>
          </p:cNvCxnSpPr>
          <p:nvPr/>
        </p:nvCxnSpPr>
        <p:spPr>
          <a:xfrm flipH="1">
            <a:off x="7322023" y="5183874"/>
            <a:ext cx="1075898" cy="42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691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outcome</a:t>
            </a:r>
            <a:endParaRPr lang="en-IN" dirty="0"/>
          </a:p>
        </p:txBody>
      </p:sp>
      <p:sp>
        <p:nvSpPr>
          <p:cNvPr id="3" name="Content Placeholder 2"/>
          <p:cNvSpPr>
            <a:spLocks noGrp="1"/>
          </p:cNvSpPr>
          <p:nvPr>
            <p:ph idx="1"/>
          </p:nvPr>
        </p:nvSpPr>
        <p:spPr/>
        <p:txBody>
          <a:bodyPr/>
          <a:lstStyle/>
          <a:p>
            <a:r>
              <a:rPr lang="en-US" dirty="0"/>
              <a:t>Camera Calibration :Convert the video into a top view or birds’ eye view and then compute the distance between two objects in an image.</a:t>
            </a:r>
          </a:p>
          <a:p>
            <a:r>
              <a:rPr lang="en-US" dirty="0"/>
              <a:t>Storing the data obtained from the software in cloud storage so as to keep the data of how many institutions (banks , shopping malls </a:t>
            </a:r>
            <a:r>
              <a:rPr lang="en-US" dirty="0" err="1"/>
              <a:t>etc</a:t>
            </a:r>
            <a:r>
              <a:rPr lang="en-US" dirty="0"/>
              <a:t>) are following social distancing strictly and also keeping a track of the percentage of violation for giving future warnings to them.</a:t>
            </a:r>
          </a:p>
          <a:p>
            <a:pPr marL="0" indent="0">
              <a:buNone/>
            </a:pPr>
            <a:endParaRPr lang="en-US" dirty="0"/>
          </a:p>
        </p:txBody>
      </p:sp>
    </p:spTree>
    <p:extLst>
      <p:ext uri="{BB962C8B-B14F-4D97-AF65-F5344CB8AC3E}">
        <p14:creationId xmlns:p14="http://schemas.microsoft.com/office/powerpoint/2010/main" val="2889369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 and action (Gantt Chart)</a:t>
            </a:r>
            <a:endParaRPr lang="en-IN" dirty="0"/>
          </a:p>
        </p:txBody>
      </p:sp>
      <p:sp>
        <p:nvSpPr>
          <p:cNvPr id="3" name="Content Placeholder 2"/>
          <p:cNvSpPr>
            <a:spLocks noGrp="1"/>
          </p:cNvSpPr>
          <p:nvPr>
            <p:ph idx="1"/>
          </p:nvPr>
        </p:nvSpPr>
        <p:spPr>
          <a:xfrm>
            <a:off x="838200" y="1798329"/>
            <a:ext cx="10515600" cy="4351338"/>
          </a:xfrm>
        </p:spPr>
        <p:txBody>
          <a:bodyPr>
            <a:noAutofit/>
          </a:bodyPr>
          <a:lstStyle/>
          <a:p>
            <a:pPr algn="just"/>
            <a:r>
              <a:rPr lang="en-US" dirty="0"/>
              <a:t>In first month we will learn python first, then we will install detectron2 for image detection and some common libraries like </a:t>
            </a:r>
            <a:r>
              <a:rPr lang="en-US" dirty="0" err="1"/>
              <a:t>Numpy</a:t>
            </a:r>
            <a:r>
              <a:rPr lang="en-US" dirty="0"/>
              <a:t>, cv2 and random and all the necessary models like model zoo which is the actual model which is used in image detection.</a:t>
            </a:r>
          </a:p>
          <a:p>
            <a:pPr algn="just"/>
            <a:r>
              <a:rPr lang="en-US" dirty="0"/>
              <a:t>In second month, after processing the video we will break the videos into frames and find the frames per second (FPS) then we will read all the frames and apply object detection using the Zoo model of detectron2 to them and draw a bounding box around the objects. After drawing the bounding boxes we will analyze those boxes and reject all the other objects which are not useful (anything other than humans).</a:t>
            </a:r>
          </a:p>
        </p:txBody>
      </p:sp>
    </p:spTree>
    <p:extLst>
      <p:ext uri="{BB962C8B-B14F-4D97-AF65-F5344CB8AC3E}">
        <p14:creationId xmlns:p14="http://schemas.microsoft.com/office/powerpoint/2010/main" val="4204170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 and action (Gantt Chart) [Cont.]</a:t>
            </a:r>
            <a:endParaRPr lang="en-IN" dirty="0"/>
          </a:p>
        </p:txBody>
      </p:sp>
      <p:sp>
        <p:nvSpPr>
          <p:cNvPr id="3" name="Content Placeholder 2"/>
          <p:cNvSpPr>
            <a:spLocks noGrp="1"/>
          </p:cNvSpPr>
          <p:nvPr>
            <p:ph idx="1"/>
          </p:nvPr>
        </p:nvSpPr>
        <p:spPr>
          <a:xfrm>
            <a:off x="838200" y="1798329"/>
            <a:ext cx="10515600" cy="4351338"/>
          </a:xfrm>
        </p:spPr>
        <p:txBody>
          <a:bodyPr>
            <a:noAutofit/>
          </a:bodyPr>
          <a:lstStyle/>
          <a:p>
            <a:pPr algn="just"/>
            <a:r>
              <a:rPr lang="en-US" dirty="0"/>
              <a:t>In third month, we will then find the centroid for each individual and represent it with a dot on bounding boxes then with the help of mathematical formulas we will find the distance between every centroid and if the distance between those centroids will be more than the threshold value means the violation of social distancing.</a:t>
            </a:r>
            <a:endParaRPr lang="en-IN" dirty="0"/>
          </a:p>
        </p:txBody>
      </p:sp>
    </p:spTree>
    <p:extLst>
      <p:ext uri="{BB962C8B-B14F-4D97-AF65-F5344CB8AC3E}">
        <p14:creationId xmlns:p14="http://schemas.microsoft.com/office/powerpoint/2010/main" val="3713017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endParaRPr lang="en-IN" dirty="0"/>
          </a:p>
        </p:txBody>
      </p:sp>
      <p:sp>
        <p:nvSpPr>
          <p:cNvPr id="3" name="Content Placeholder 2"/>
          <p:cNvSpPr>
            <a:spLocks noGrp="1"/>
          </p:cNvSpPr>
          <p:nvPr>
            <p:ph idx="1"/>
          </p:nvPr>
        </p:nvSpPr>
        <p:spPr/>
        <p:txBody>
          <a:bodyPr>
            <a:normAutofit lnSpcReduction="10000"/>
          </a:bodyPr>
          <a:lstStyle/>
          <a:p>
            <a:pPr marL="0" indent="0" algn="just">
              <a:buNone/>
            </a:pPr>
            <a:r>
              <a:rPr lang="en-US" dirty="0"/>
              <a:t>An active surveillance system of Social Distancing was made to help all the Covid-19 Warriors during this pandemic time. It monitors social distancing in any place in real-time and distinguishes all the people who are not following social distancing by bounding them with red boxes. Faster Region-Based Convolutional Neural Network (Faster R-CNN) with 13 convolutional layers was used for object detection and it was implemented in our project by using the Detectron-2 library, which has pre-trained Neural Networks for object detection and various other computer vision tasks. This network is quite fast concerning ordinary CNN and uses 0.2 seconds only for each test image. This project is fully automated </a:t>
            </a:r>
            <a:r>
              <a:rPr lang="en-US" dirty="0" err="1"/>
              <a:t>i.e</a:t>
            </a:r>
            <a:r>
              <a:rPr lang="en-US" dirty="0"/>
              <a:t> no manpower is required for the operation of the project, which is very helpful during </a:t>
            </a:r>
            <a:r>
              <a:rPr lang="en-IN" dirty="0"/>
              <a:t>this pandemic time.</a:t>
            </a:r>
          </a:p>
        </p:txBody>
      </p:sp>
    </p:spTree>
    <p:extLst>
      <p:ext uri="{BB962C8B-B14F-4D97-AF65-F5344CB8AC3E}">
        <p14:creationId xmlns:p14="http://schemas.microsoft.com/office/powerpoint/2010/main" val="4069454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864</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Team CoviCare</vt:lpstr>
      <vt:lpstr>Social Distance Detector</vt:lpstr>
      <vt:lpstr>Social Distance Detector [Cont.]</vt:lpstr>
      <vt:lpstr>Objectives </vt:lpstr>
      <vt:lpstr>Block diagram </vt:lpstr>
      <vt:lpstr>Expected outcome</vt:lpstr>
      <vt:lpstr>Plan and action (Gantt Chart)</vt:lpstr>
      <vt:lpstr>Plan and action (Gantt Chart) [Cont.]</vt:lpstr>
      <vt:lpstr>Conclusion </vt:lpstr>
      <vt:lpstr>Latest References (Refer IEEE Format)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the Team</dc:title>
  <dc:creator>HOME</dc:creator>
  <cp:lastModifiedBy>Sarthak Gupta</cp:lastModifiedBy>
  <cp:revision>9</cp:revision>
  <dcterms:created xsi:type="dcterms:W3CDTF">2021-08-22T17:27:32Z</dcterms:created>
  <dcterms:modified xsi:type="dcterms:W3CDTF">2021-10-22T19:54:46Z</dcterms:modified>
</cp:coreProperties>
</file>