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6"/>
  </p:notesMasterIdLst>
  <p:handoutMasterIdLst>
    <p:handoutMasterId r:id="rId57"/>
  </p:handoutMasterIdLst>
  <p:sldIdLst>
    <p:sldId id="256" r:id="rId3"/>
    <p:sldId id="257" r:id="rId4"/>
    <p:sldId id="270" r:id="rId5"/>
    <p:sldId id="272" r:id="rId6"/>
    <p:sldId id="273" r:id="rId7"/>
    <p:sldId id="271" r:id="rId8"/>
    <p:sldId id="281" r:id="rId9"/>
    <p:sldId id="282" r:id="rId10"/>
    <p:sldId id="283" r:id="rId11"/>
    <p:sldId id="274" r:id="rId12"/>
    <p:sldId id="275" r:id="rId13"/>
    <p:sldId id="276" r:id="rId14"/>
    <p:sldId id="277" r:id="rId15"/>
    <p:sldId id="278" r:id="rId16"/>
    <p:sldId id="285" r:id="rId17"/>
    <p:sldId id="286" r:id="rId18"/>
    <p:sldId id="287" r:id="rId19"/>
    <p:sldId id="284" r:id="rId20"/>
    <p:sldId id="279" r:id="rId21"/>
    <p:sldId id="288" r:id="rId22"/>
    <p:sldId id="280" r:id="rId23"/>
    <p:sldId id="289" r:id="rId24"/>
    <p:sldId id="290" r:id="rId25"/>
    <p:sldId id="291" r:id="rId26"/>
    <p:sldId id="292" r:id="rId27"/>
    <p:sldId id="293" r:id="rId28"/>
    <p:sldId id="294" r:id="rId29"/>
    <p:sldId id="302" r:id="rId30"/>
    <p:sldId id="303" r:id="rId31"/>
    <p:sldId id="301" r:id="rId32"/>
    <p:sldId id="304" r:id="rId33"/>
    <p:sldId id="297" r:id="rId34"/>
    <p:sldId id="299"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258" r:id="rId53"/>
    <p:sldId id="322" r:id="rId54"/>
    <p:sldId id="323" r:id="rId5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AB5EC7-9A27-4A47-B638-810F37BF98CE}">
          <p14:sldIdLst>
            <p14:sldId id="256"/>
            <p14:sldId id="257"/>
            <p14:sldId id="270"/>
            <p14:sldId id="272"/>
            <p14:sldId id="273"/>
            <p14:sldId id="271"/>
            <p14:sldId id="281"/>
            <p14:sldId id="282"/>
            <p14:sldId id="283"/>
            <p14:sldId id="274"/>
            <p14:sldId id="275"/>
            <p14:sldId id="276"/>
            <p14:sldId id="277"/>
            <p14:sldId id="278"/>
            <p14:sldId id="285"/>
            <p14:sldId id="286"/>
            <p14:sldId id="287"/>
            <p14:sldId id="284"/>
            <p14:sldId id="279"/>
            <p14:sldId id="288"/>
            <p14:sldId id="280"/>
            <p14:sldId id="289"/>
            <p14:sldId id="290"/>
            <p14:sldId id="291"/>
            <p14:sldId id="292"/>
            <p14:sldId id="293"/>
            <p14:sldId id="294"/>
            <p14:sldId id="302"/>
            <p14:sldId id="303"/>
            <p14:sldId id="301"/>
            <p14:sldId id="304"/>
            <p14:sldId id="297"/>
            <p14:sldId id="299"/>
            <p14:sldId id="305"/>
            <p14:sldId id="306"/>
            <p14:sldId id="307"/>
            <p14:sldId id="308"/>
            <p14:sldId id="309"/>
            <p14:sldId id="310"/>
            <p14:sldId id="311"/>
            <p14:sldId id="312"/>
            <p14:sldId id="313"/>
            <p14:sldId id="314"/>
            <p14:sldId id="315"/>
            <p14:sldId id="316"/>
            <p14:sldId id="317"/>
            <p14:sldId id="318"/>
            <p14:sldId id="319"/>
            <p14:sldId id="320"/>
            <p14:sldId id="321"/>
            <p14:sldId id="258"/>
            <p14:sldId id="322"/>
            <p14:sldId id="323"/>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74" autoAdjust="0"/>
  </p:normalViewPr>
  <p:slideViewPr>
    <p:cSldViewPr>
      <p:cViewPr varScale="1">
        <p:scale>
          <a:sx n="116" d="100"/>
          <a:sy n="116" d="100"/>
        </p:scale>
        <p:origin x="336" y="108"/>
      </p:cViewPr>
      <p:guideLst>
        <p:guide pos="3839"/>
        <p:guide orient="horz" pos="2160"/>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9/16/2014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9/16/2014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9/16/2014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9/16/2014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9/16/2014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9/16/2014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9/16/2014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9/16/2014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a:t>9/16/2014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9/16/2014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9/16/2014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9/16/2014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9/16/2014</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Mini Project - ADBMS</a:t>
            </a:r>
            <a:endParaRPr lang="en-US" dirty="0"/>
          </a:p>
        </p:txBody>
      </p:sp>
      <p:sp>
        <p:nvSpPr>
          <p:cNvPr id="3" name="Subtitle 2"/>
          <p:cNvSpPr>
            <a:spLocks noGrp="1"/>
          </p:cNvSpPr>
          <p:nvPr>
            <p:ph type="subTitle" idx="1"/>
          </p:nvPr>
        </p:nvSpPr>
        <p:spPr/>
        <p:txBody>
          <a:bodyPr/>
          <a:lstStyle/>
          <a:p>
            <a:r>
              <a:rPr lang="en-US" dirty="0" smtClean="0"/>
              <a:t>Guide – Prof. Ranichandra C</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Parallel Merge-All sort - Advantages</a:t>
            </a:r>
            <a:endParaRPr lang="en-US" dirty="0"/>
          </a:p>
        </p:txBody>
      </p:sp>
      <p:sp>
        <p:nvSpPr>
          <p:cNvPr id="14" name="Content Placeholder 13"/>
          <p:cNvSpPr>
            <a:spLocks noGrp="1"/>
          </p:cNvSpPr>
          <p:nvPr>
            <p:ph idx="1"/>
          </p:nvPr>
        </p:nvSpPr>
        <p:spPr/>
        <p:txBody>
          <a:bodyPr/>
          <a:lstStyle/>
          <a:p>
            <a:pPr>
              <a:buFont typeface="Wingdings" panose="05000000000000000000" pitchFamily="2" charset="2"/>
              <a:buChar char="§"/>
            </a:pPr>
            <a:r>
              <a:rPr lang="en-IN" dirty="0" smtClean="0"/>
              <a:t>Parallel Merge-All sort is simple because it is a one-level </a:t>
            </a:r>
            <a:r>
              <a:rPr lang="en-IN" dirty="0"/>
              <a:t>tree. </a:t>
            </a:r>
            <a:endParaRPr lang="en-IN" dirty="0" smtClean="0"/>
          </a:p>
          <a:p>
            <a:pPr>
              <a:buFont typeface="Wingdings" panose="05000000000000000000" pitchFamily="2" charset="2"/>
              <a:buChar char="§"/>
            </a:pPr>
            <a:endParaRPr lang="en-IN" dirty="0" smtClean="0"/>
          </a:p>
          <a:p>
            <a:pPr>
              <a:buFont typeface="Wingdings" panose="05000000000000000000" pitchFamily="2" charset="2"/>
              <a:buChar char="§"/>
            </a:pPr>
            <a:r>
              <a:rPr lang="en-IN" dirty="0" smtClean="0"/>
              <a:t>Load </a:t>
            </a:r>
            <a:r>
              <a:rPr lang="en-IN" dirty="0"/>
              <a:t>balancing in each processor at the local sort phase is relatively easy to achieve, especially if a round-robin data placement technique is used in the initial data partitioning. </a:t>
            </a:r>
            <a:endParaRPr lang="en-IN" dirty="0" smtClean="0"/>
          </a:p>
          <a:p>
            <a:pPr>
              <a:buFont typeface="Wingdings" panose="05000000000000000000" pitchFamily="2" charset="2"/>
              <a:buChar char="§"/>
            </a:pPr>
            <a:endParaRPr lang="en-IN" dirty="0" smtClean="0"/>
          </a:p>
          <a:p>
            <a:pPr>
              <a:buFont typeface="Wingdings" panose="05000000000000000000" pitchFamily="2" charset="2"/>
              <a:buChar char="§"/>
            </a:pPr>
            <a:r>
              <a:rPr lang="en-IN" dirty="0" smtClean="0"/>
              <a:t>It </a:t>
            </a:r>
            <a:r>
              <a:rPr lang="en-IN" dirty="0"/>
              <a:t>is also easy to predict the outcome of the process, as performance </a:t>
            </a:r>
            <a:r>
              <a:rPr lang="en-IN" dirty="0" smtClean="0"/>
              <a:t>modelling </a:t>
            </a:r>
            <a:r>
              <a:rPr lang="en-IN" dirty="0"/>
              <a:t>of such a process is relatively straightforward. </a:t>
            </a:r>
            <a:endParaRPr lang="en-US" dirty="0"/>
          </a:p>
        </p:txBody>
      </p:sp>
    </p:spTree>
    <p:extLst>
      <p:ext uri="{BB962C8B-B14F-4D97-AF65-F5344CB8AC3E}">
        <p14:creationId xmlns:p14="http://schemas.microsoft.com/office/powerpoint/2010/main" val="256050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Parallel Merge-All sort - Disadvantages</a:t>
            </a:r>
            <a:endParaRPr lang="en-US" dirty="0"/>
          </a:p>
        </p:txBody>
      </p:sp>
      <p:sp>
        <p:nvSpPr>
          <p:cNvPr id="14" name="Content Placeholder 13"/>
          <p:cNvSpPr>
            <a:spLocks noGrp="1"/>
          </p:cNvSpPr>
          <p:nvPr>
            <p:ph idx="1"/>
          </p:nvPr>
        </p:nvSpPr>
        <p:spPr/>
        <p:txBody>
          <a:bodyPr>
            <a:normAutofit/>
          </a:bodyPr>
          <a:lstStyle/>
          <a:p>
            <a:pPr>
              <a:buFont typeface="Wingdings" panose="05000000000000000000" pitchFamily="2" charset="2"/>
              <a:buChar char="§"/>
            </a:pPr>
            <a:r>
              <a:rPr lang="en-IN" dirty="0"/>
              <a:t>F</a:t>
            </a:r>
            <a:r>
              <a:rPr lang="en-IN" dirty="0" smtClean="0"/>
              <a:t>inal </a:t>
            </a:r>
            <a:r>
              <a:rPr lang="en-IN" dirty="0"/>
              <a:t>merging </a:t>
            </a:r>
            <a:r>
              <a:rPr lang="en-IN" dirty="0" smtClean="0"/>
              <a:t>is heavy as it is done in only one processor.  This </a:t>
            </a:r>
            <a:r>
              <a:rPr lang="en-IN" dirty="0"/>
              <a:t>is </a:t>
            </a:r>
            <a:r>
              <a:rPr lang="en-IN" dirty="0" smtClean="0"/>
              <a:t>all the more true if </a:t>
            </a:r>
            <a:r>
              <a:rPr lang="en-IN" dirty="0"/>
              <a:t>the number of processors is large and there is a limit </a:t>
            </a:r>
            <a:r>
              <a:rPr lang="en-IN" dirty="0" smtClean="0"/>
              <a:t>to </a:t>
            </a:r>
            <a:r>
              <a:rPr lang="en-IN" dirty="0"/>
              <a:t>the number of ﬁles to be merged </a:t>
            </a:r>
            <a:endParaRPr lang="en-IN" dirty="0" smtClean="0"/>
          </a:p>
          <a:p>
            <a:pPr>
              <a:buFont typeface="Wingdings" panose="05000000000000000000" pitchFamily="2" charset="2"/>
              <a:buChar char="§"/>
            </a:pPr>
            <a:endParaRPr lang="en-IN" dirty="0" smtClean="0"/>
          </a:p>
          <a:p>
            <a:pPr>
              <a:buFont typeface="Wingdings" panose="05000000000000000000" pitchFamily="2" charset="2"/>
              <a:buChar char="§"/>
            </a:pPr>
            <a:r>
              <a:rPr lang="en-IN" dirty="0" smtClean="0"/>
              <a:t>Another disadvantage </a:t>
            </a:r>
            <a:r>
              <a:rPr lang="en-IN" dirty="0"/>
              <a:t>in merging is the buffer </a:t>
            </a:r>
            <a:r>
              <a:rPr lang="en-IN" dirty="0" smtClean="0"/>
              <a:t>size. </a:t>
            </a:r>
          </a:p>
          <a:p>
            <a:pPr>
              <a:buFont typeface="Wingdings" panose="05000000000000000000" pitchFamily="2" charset="2"/>
              <a:buChar char="§"/>
            </a:pPr>
            <a:endParaRPr lang="en-IN" dirty="0" smtClean="0"/>
          </a:p>
          <a:p>
            <a:pPr>
              <a:buFont typeface="Wingdings" panose="05000000000000000000" pitchFamily="2" charset="2"/>
              <a:buChar char="§"/>
            </a:pPr>
            <a:r>
              <a:rPr lang="en-IN" dirty="0" smtClean="0"/>
              <a:t>A critical </a:t>
            </a:r>
            <a:r>
              <a:rPr lang="en-IN" dirty="0"/>
              <a:t>problem with parallel merge-all sort is network </a:t>
            </a:r>
            <a:r>
              <a:rPr lang="en-IN" dirty="0" smtClean="0"/>
              <a:t>contention. All temporary </a:t>
            </a:r>
            <a:r>
              <a:rPr lang="en-IN" dirty="0"/>
              <a:t>results from each processor in the local sort phase are passed to the </a:t>
            </a:r>
            <a:r>
              <a:rPr lang="en-IN" dirty="0" smtClean="0"/>
              <a:t>host.</a:t>
            </a:r>
            <a:endParaRPr lang="en-US" dirty="0"/>
          </a:p>
        </p:txBody>
      </p:sp>
    </p:spTree>
    <p:extLst>
      <p:ext uri="{BB962C8B-B14F-4D97-AF65-F5344CB8AC3E}">
        <p14:creationId xmlns:p14="http://schemas.microsoft.com/office/powerpoint/2010/main" val="306678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3244" y="3105834"/>
            <a:ext cx="10081120" cy="646331"/>
          </a:xfrm>
          <a:prstGeom prst="rect">
            <a:avLst/>
          </a:prstGeom>
          <a:noFill/>
        </p:spPr>
        <p:txBody>
          <a:bodyPr wrap="square" rtlCol="0">
            <a:spAutoFit/>
          </a:bodyPr>
          <a:lstStyle/>
          <a:p>
            <a:pPr>
              <a:lnSpc>
                <a:spcPct val="90000"/>
              </a:lnSpc>
            </a:pPr>
            <a:r>
              <a:rPr lang="en-IN" sz="4000" dirty="0" smtClean="0"/>
              <a:t>Algorithm 2 – Parallel Binary Merge sort</a:t>
            </a:r>
            <a:endParaRPr lang="en-IN" sz="4000" dirty="0"/>
          </a:p>
        </p:txBody>
      </p:sp>
    </p:spTree>
    <p:extLst>
      <p:ext uri="{BB962C8B-B14F-4D97-AF65-F5344CB8AC3E}">
        <p14:creationId xmlns:p14="http://schemas.microsoft.com/office/powerpoint/2010/main" val="383484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Parallel Binary Merge sort : Prerequisite</a:t>
            </a:r>
            <a:endParaRPr lang="en-US" dirty="0"/>
          </a:p>
        </p:txBody>
      </p:sp>
      <p:sp>
        <p:nvSpPr>
          <p:cNvPr id="14" name="Content Placeholder 13"/>
          <p:cNvSpPr>
            <a:spLocks noGrp="1"/>
          </p:cNvSpPr>
          <p:nvPr>
            <p:ph idx="1"/>
          </p:nvPr>
        </p:nvSpPr>
        <p:spPr/>
        <p:txBody>
          <a:bodyPr/>
          <a:lstStyle/>
          <a:p>
            <a:pPr>
              <a:buFont typeface="Wingdings" panose="05000000000000000000" pitchFamily="2" charset="2"/>
              <a:buChar char="§"/>
            </a:pPr>
            <a:r>
              <a:rPr lang="en-US" dirty="0" smtClean="0"/>
              <a:t>Serial External Sorting</a:t>
            </a:r>
          </a:p>
          <a:p>
            <a:pPr>
              <a:buFont typeface="Wingdings" panose="05000000000000000000" pitchFamily="2" charset="2"/>
              <a:buChar char="§"/>
            </a:pPr>
            <a:r>
              <a:rPr lang="en-US" dirty="0" smtClean="0"/>
              <a:t>Round Robin Data Partitioning</a:t>
            </a:r>
            <a:endParaRPr lang="en-US" dirty="0"/>
          </a:p>
        </p:txBody>
      </p:sp>
    </p:spTree>
    <p:extLst>
      <p:ext uri="{BB962C8B-B14F-4D97-AF65-F5344CB8AC3E}">
        <p14:creationId xmlns:p14="http://schemas.microsoft.com/office/powerpoint/2010/main" val="153634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Parallel Binary Merge sort - Overview</a:t>
            </a:r>
            <a:endParaRPr lang="en-US" dirty="0"/>
          </a:p>
        </p:txBody>
      </p:sp>
      <p:sp>
        <p:nvSpPr>
          <p:cNvPr id="14" name="Content Placeholder 13"/>
          <p:cNvSpPr>
            <a:spLocks noGrp="1"/>
          </p:cNvSpPr>
          <p:nvPr>
            <p:ph idx="1"/>
          </p:nvPr>
        </p:nvSpPr>
        <p:spPr/>
        <p:txBody>
          <a:bodyPr>
            <a:normAutofit lnSpcReduction="10000"/>
          </a:bodyPr>
          <a:lstStyle/>
          <a:p>
            <a:pPr>
              <a:buFont typeface="Wingdings" panose="05000000000000000000" pitchFamily="2" charset="2"/>
              <a:buChar char="§"/>
            </a:pPr>
            <a:r>
              <a:rPr lang="en-US" dirty="0" smtClean="0"/>
              <a:t>It also contains two phases. The first phase, similar to the Parallel Merge-All Sort, is the local sort.</a:t>
            </a:r>
          </a:p>
          <a:p>
            <a:pPr>
              <a:buFont typeface="Wingdings" panose="05000000000000000000" pitchFamily="2" charset="2"/>
              <a:buChar char="§"/>
            </a:pPr>
            <a:endParaRPr lang="en-US" dirty="0"/>
          </a:p>
          <a:p>
            <a:pPr>
              <a:buFont typeface="Wingdings" panose="05000000000000000000" pitchFamily="2" charset="2"/>
              <a:buChar char="§"/>
            </a:pPr>
            <a:r>
              <a:rPr lang="en-US" dirty="0" smtClean="0"/>
              <a:t>The second phase, i.e.,  of merging, is pipelined instead of concentrating on one processor.</a:t>
            </a:r>
          </a:p>
          <a:p>
            <a:pPr>
              <a:buFont typeface="Wingdings" panose="05000000000000000000" pitchFamily="2" charset="2"/>
              <a:buChar char="§"/>
            </a:pPr>
            <a:endParaRPr lang="en-US" dirty="0"/>
          </a:p>
          <a:p>
            <a:pPr>
              <a:buFont typeface="Wingdings" panose="05000000000000000000" pitchFamily="2" charset="2"/>
              <a:buChar char="§"/>
            </a:pPr>
            <a:r>
              <a:rPr lang="en-US" dirty="0" smtClean="0"/>
              <a:t>The way merging here works is by taking the results from two processors and then merging the two in one processor. As the merging technique uses only two processors, this merging is called binary merging.</a:t>
            </a:r>
            <a:endParaRPr lang="en-US" dirty="0"/>
          </a:p>
        </p:txBody>
      </p:sp>
    </p:spTree>
    <p:extLst>
      <p:ext uri="{BB962C8B-B14F-4D97-AF65-F5344CB8AC3E}">
        <p14:creationId xmlns:p14="http://schemas.microsoft.com/office/powerpoint/2010/main" val="26788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19964" y="270908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5</a:t>
            </a:r>
            <a:endParaRPr lang="en-IN" dirty="0">
              <a:solidFill>
                <a:schemeClr val="bg1"/>
              </a:solidFill>
            </a:endParaRPr>
          </a:p>
        </p:txBody>
      </p:sp>
      <p:sp>
        <p:nvSpPr>
          <p:cNvPr id="6" name="Rectangle 5"/>
          <p:cNvSpPr/>
          <p:nvPr/>
        </p:nvSpPr>
        <p:spPr>
          <a:xfrm>
            <a:off x="6958394"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2</a:t>
            </a:r>
            <a:endParaRPr lang="en-IN" dirty="0">
              <a:solidFill>
                <a:schemeClr val="bg1"/>
              </a:solidFill>
            </a:endParaRPr>
          </a:p>
        </p:txBody>
      </p:sp>
      <p:sp>
        <p:nvSpPr>
          <p:cNvPr id="16" name="Rectangle 15"/>
          <p:cNvSpPr/>
          <p:nvPr/>
        </p:nvSpPr>
        <p:spPr>
          <a:xfrm>
            <a:off x="9118748" y="399223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7" name="Rectangle 16"/>
          <p:cNvSpPr/>
          <p:nvPr/>
        </p:nvSpPr>
        <p:spPr>
          <a:xfrm>
            <a:off x="9118748" y="335715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18" name="Rectangle 17"/>
          <p:cNvSpPr/>
          <p:nvPr/>
        </p:nvSpPr>
        <p:spPr>
          <a:xfrm>
            <a:off x="9118748"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a:t>
            </a:r>
            <a:endParaRPr lang="en-IN" dirty="0">
              <a:solidFill>
                <a:schemeClr val="bg1"/>
              </a:solidFill>
            </a:endParaRPr>
          </a:p>
        </p:txBody>
      </p:sp>
      <p:sp>
        <p:nvSpPr>
          <p:cNvPr id="19" name="Rectangle 18"/>
          <p:cNvSpPr/>
          <p:nvPr/>
        </p:nvSpPr>
        <p:spPr>
          <a:xfrm>
            <a:off x="6955962" y="399207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20" name="Rectangle 19"/>
          <p:cNvSpPr/>
          <p:nvPr/>
        </p:nvSpPr>
        <p:spPr>
          <a:xfrm>
            <a:off x="6959002"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6</a:t>
            </a:r>
            <a:endParaRPr lang="en-IN" dirty="0">
              <a:solidFill>
                <a:schemeClr val="bg1"/>
              </a:solidFill>
            </a:endParaRPr>
          </a:p>
        </p:txBody>
      </p:sp>
      <p:sp>
        <p:nvSpPr>
          <p:cNvPr id="21" name="Rectangle 20"/>
          <p:cNvSpPr/>
          <p:nvPr/>
        </p:nvSpPr>
        <p:spPr>
          <a:xfrm>
            <a:off x="6958394"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22" name="Rectangle 21"/>
          <p:cNvSpPr/>
          <p:nvPr/>
        </p:nvSpPr>
        <p:spPr>
          <a:xfrm>
            <a:off x="4795608"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23" name="Rectangle 22"/>
          <p:cNvSpPr/>
          <p:nvPr/>
        </p:nvSpPr>
        <p:spPr>
          <a:xfrm>
            <a:off x="4793176" y="399207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24" name="Rectangle 23"/>
          <p:cNvSpPr/>
          <p:nvPr/>
        </p:nvSpPr>
        <p:spPr>
          <a:xfrm>
            <a:off x="4793176"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3</a:t>
            </a:r>
            <a:endParaRPr lang="en-IN" dirty="0">
              <a:solidFill>
                <a:schemeClr val="bg1"/>
              </a:solidFill>
            </a:endParaRPr>
          </a:p>
        </p:txBody>
      </p:sp>
      <p:sp>
        <p:nvSpPr>
          <p:cNvPr id="25" name="Rectangle 24"/>
          <p:cNvSpPr/>
          <p:nvPr/>
        </p:nvSpPr>
        <p:spPr>
          <a:xfrm>
            <a:off x="4793176"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30" name="Rectangle 29"/>
          <p:cNvSpPr/>
          <p:nvPr/>
        </p:nvSpPr>
        <p:spPr>
          <a:xfrm>
            <a:off x="2634038"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31" name="Rectangle 30"/>
          <p:cNvSpPr/>
          <p:nvPr/>
        </p:nvSpPr>
        <p:spPr>
          <a:xfrm>
            <a:off x="2631606" y="399028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4</a:t>
            </a:r>
            <a:endParaRPr lang="en-IN" dirty="0">
              <a:solidFill>
                <a:schemeClr val="bg1"/>
              </a:solidFill>
            </a:endParaRPr>
          </a:p>
        </p:txBody>
      </p:sp>
      <p:sp>
        <p:nvSpPr>
          <p:cNvPr id="32" name="Rectangle 31"/>
          <p:cNvSpPr/>
          <p:nvPr/>
        </p:nvSpPr>
        <p:spPr>
          <a:xfrm>
            <a:off x="2631606"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33" name="Rectangle 32"/>
          <p:cNvSpPr/>
          <p:nvPr/>
        </p:nvSpPr>
        <p:spPr>
          <a:xfrm>
            <a:off x="2634038"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2" name="Title 1"/>
          <p:cNvSpPr>
            <a:spLocks noGrp="1"/>
          </p:cNvSpPr>
          <p:nvPr>
            <p:ph type="title"/>
          </p:nvPr>
        </p:nvSpPr>
        <p:spPr/>
        <p:txBody>
          <a:bodyPr/>
          <a:lstStyle/>
          <a:p>
            <a:r>
              <a:rPr lang="en-IN" dirty="0" smtClean="0"/>
              <a:t>Example – Sample Data in all processors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636393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75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75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75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75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75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75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75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75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75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75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0" grpId="0" animBg="1"/>
      <p:bldP spid="31" grpId="0" animBg="1"/>
      <p:bldP spid="32" grpId="0" animBg="1"/>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404"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3" name="Rectangle 2"/>
          <p:cNvSpPr/>
          <p:nvPr/>
        </p:nvSpPr>
        <p:spPr>
          <a:xfrm>
            <a:off x="4830972"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4" name="Rectangle 3"/>
          <p:cNvSpPr/>
          <p:nvPr/>
        </p:nvSpPr>
        <p:spPr>
          <a:xfrm>
            <a:off x="4830972"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5" name="Rectangle 4"/>
          <p:cNvSpPr/>
          <p:nvPr/>
        </p:nvSpPr>
        <p:spPr>
          <a:xfrm>
            <a:off x="4830972"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3</a:t>
            </a:r>
            <a:endParaRPr lang="en-IN" dirty="0">
              <a:solidFill>
                <a:schemeClr val="bg1"/>
              </a:solidFill>
            </a:endParaRPr>
          </a:p>
        </p:txBody>
      </p:sp>
      <p:sp>
        <p:nvSpPr>
          <p:cNvPr id="6" name="Rectangle 5"/>
          <p:cNvSpPr/>
          <p:nvPr/>
        </p:nvSpPr>
        <p:spPr>
          <a:xfrm>
            <a:off x="2973020" y="280076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7" name="Rectangle 6"/>
          <p:cNvSpPr/>
          <p:nvPr/>
        </p:nvSpPr>
        <p:spPr>
          <a:xfrm>
            <a:off x="2970588" y="408213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8" name="Rectangle 7"/>
          <p:cNvSpPr/>
          <p:nvPr/>
        </p:nvSpPr>
        <p:spPr>
          <a:xfrm>
            <a:off x="2970588" y="344884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9" name="Rectangle 8"/>
          <p:cNvSpPr/>
          <p:nvPr/>
        </p:nvSpPr>
        <p:spPr>
          <a:xfrm>
            <a:off x="2973020"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10" name="Rectangle 9"/>
          <p:cNvSpPr/>
          <p:nvPr/>
        </p:nvSpPr>
        <p:spPr>
          <a:xfrm>
            <a:off x="6690140"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11" name="Rectangle 10"/>
          <p:cNvSpPr/>
          <p:nvPr/>
        </p:nvSpPr>
        <p:spPr>
          <a:xfrm>
            <a:off x="6688924"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12" name="Rectangle 11"/>
          <p:cNvSpPr/>
          <p:nvPr/>
        </p:nvSpPr>
        <p:spPr>
          <a:xfrm>
            <a:off x="6688924"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13" name="Rectangle 12"/>
          <p:cNvSpPr/>
          <p:nvPr/>
        </p:nvSpPr>
        <p:spPr>
          <a:xfrm>
            <a:off x="6688044"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p>
        </p:txBody>
      </p:sp>
      <p:sp>
        <p:nvSpPr>
          <p:cNvPr id="14" name="Rectangle 13"/>
          <p:cNvSpPr/>
          <p:nvPr/>
        </p:nvSpPr>
        <p:spPr>
          <a:xfrm>
            <a:off x="8542684" y="27809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p>
        </p:txBody>
      </p:sp>
      <p:sp>
        <p:nvSpPr>
          <p:cNvPr id="15" name="Rectangle 14"/>
          <p:cNvSpPr/>
          <p:nvPr/>
        </p:nvSpPr>
        <p:spPr>
          <a:xfrm>
            <a:off x="8540252" y="406408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6" name="Rectangle 15"/>
          <p:cNvSpPr/>
          <p:nvPr/>
        </p:nvSpPr>
        <p:spPr>
          <a:xfrm>
            <a:off x="8543292" y="342900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17" name="Rectangle 16"/>
          <p:cNvSpPr/>
          <p:nvPr/>
        </p:nvSpPr>
        <p:spPr>
          <a:xfrm>
            <a:off x="8542684" y="213285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endParaRPr lang="en-IN" dirty="0" smtClean="0">
              <a:solidFill>
                <a:schemeClr val="bg1"/>
              </a:solidFill>
            </a:endParaRPr>
          </a:p>
        </p:txBody>
      </p:sp>
      <p:sp>
        <p:nvSpPr>
          <p:cNvPr id="18" name="Title 17"/>
          <p:cNvSpPr>
            <a:spLocks noGrp="1"/>
          </p:cNvSpPr>
          <p:nvPr>
            <p:ph type="title"/>
          </p:nvPr>
        </p:nvSpPr>
        <p:spPr/>
        <p:txBody>
          <a:bodyPr/>
          <a:lstStyle/>
          <a:p>
            <a:r>
              <a:rPr lang="en-IN" dirty="0" smtClean="0"/>
              <a:t>Sorting Done at each processor</a:t>
            </a:r>
            <a:endParaRPr lang="en-IN" dirty="0"/>
          </a:p>
        </p:txBody>
      </p:sp>
      <p:sp>
        <p:nvSpPr>
          <p:cNvPr id="20" name="Content Placeholder 19"/>
          <p:cNvSpPr>
            <a:spLocks noGrp="1"/>
          </p:cNvSpPr>
          <p:nvPr>
            <p:ph idx="1"/>
          </p:nvPr>
        </p:nvSpPr>
        <p:spPr/>
        <p:txBody>
          <a:bodyPr/>
          <a:lstStyle/>
          <a:p>
            <a:endParaRPr lang="en-IN"/>
          </a:p>
        </p:txBody>
      </p:sp>
    </p:spTree>
    <p:extLst>
      <p:ext uri="{BB962C8B-B14F-4D97-AF65-F5344CB8AC3E}">
        <p14:creationId xmlns:p14="http://schemas.microsoft.com/office/powerpoint/2010/main" val="17431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6958508" y="23095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p>
        </p:txBody>
      </p:sp>
      <p:sp>
        <p:nvSpPr>
          <p:cNvPr id="18" name="Title 17"/>
          <p:cNvSpPr>
            <a:spLocks noGrp="1"/>
          </p:cNvSpPr>
          <p:nvPr>
            <p:ph type="title"/>
          </p:nvPr>
        </p:nvSpPr>
        <p:spPr/>
        <p:txBody>
          <a:bodyPr/>
          <a:lstStyle/>
          <a:p>
            <a:r>
              <a:rPr lang="en-IN" dirty="0" smtClean="0"/>
              <a:t>Merging Done two at a time</a:t>
            </a:r>
            <a:endParaRPr lang="en-IN" dirty="0"/>
          </a:p>
        </p:txBody>
      </p:sp>
      <p:sp>
        <p:nvSpPr>
          <p:cNvPr id="38" name="Content Placeholder 37"/>
          <p:cNvSpPr>
            <a:spLocks noGrp="1"/>
          </p:cNvSpPr>
          <p:nvPr>
            <p:ph idx="1"/>
          </p:nvPr>
        </p:nvSpPr>
        <p:spPr/>
        <p:txBody>
          <a:bodyPr/>
          <a:lstStyle/>
          <a:p>
            <a:endParaRPr lang="en-IN" dirty="0"/>
          </a:p>
        </p:txBody>
      </p:sp>
      <p:sp>
        <p:nvSpPr>
          <p:cNvPr id="23" name="Rectangle 22"/>
          <p:cNvSpPr/>
          <p:nvPr/>
        </p:nvSpPr>
        <p:spPr>
          <a:xfrm>
            <a:off x="6310436" y="23095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p>
        </p:txBody>
      </p:sp>
      <p:sp>
        <p:nvSpPr>
          <p:cNvPr id="24" name="Rectangle 23"/>
          <p:cNvSpPr/>
          <p:nvPr/>
        </p:nvSpPr>
        <p:spPr>
          <a:xfrm>
            <a:off x="8254652" y="23095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p>
        </p:txBody>
      </p:sp>
      <p:sp>
        <p:nvSpPr>
          <p:cNvPr id="25" name="Rectangle 24"/>
          <p:cNvSpPr/>
          <p:nvPr/>
        </p:nvSpPr>
        <p:spPr>
          <a:xfrm>
            <a:off x="7606580" y="23095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p>
        </p:txBody>
      </p:sp>
      <p:sp>
        <p:nvSpPr>
          <p:cNvPr id="26" name="Rectangle 25"/>
          <p:cNvSpPr/>
          <p:nvPr/>
        </p:nvSpPr>
        <p:spPr>
          <a:xfrm>
            <a:off x="4366220" y="23095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endParaRPr lang="en-IN" dirty="0" smtClean="0">
              <a:solidFill>
                <a:schemeClr val="bg1"/>
              </a:solidFill>
            </a:endParaRPr>
          </a:p>
        </p:txBody>
      </p:sp>
      <p:sp>
        <p:nvSpPr>
          <p:cNvPr id="27" name="Rectangle 26"/>
          <p:cNvSpPr/>
          <p:nvPr/>
        </p:nvSpPr>
        <p:spPr>
          <a:xfrm>
            <a:off x="3718148" y="23095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a:t>
            </a:r>
            <a:endParaRPr lang="en-IN" dirty="0" smtClean="0">
              <a:solidFill>
                <a:schemeClr val="bg1"/>
              </a:solidFill>
            </a:endParaRPr>
          </a:p>
        </p:txBody>
      </p:sp>
      <p:sp>
        <p:nvSpPr>
          <p:cNvPr id="28" name="Rectangle 27"/>
          <p:cNvSpPr/>
          <p:nvPr/>
        </p:nvSpPr>
        <p:spPr>
          <a:xfrm>
            <a:off x="5662364" y="23095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p>
        </p:txBody>
      </p:sp>
      <p:sp>
        <p:nvSpPr>
          <p:cNvPr id="29" name="Rectangle 28"/>
          <p:cNvSpPr/>
          <p:nvPr/>
        </p:nvSpPr>
        <p:spPr>
          <a:xfrm>
            <a:off x="5014292" y="23095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a:t>
            </a:r>
            <a:endParaRPr lang="en-IN" dirty="0" smtClean="0">
              <a:solidFill>
                <a:schemeClr val="bg1"/>
              </a:solidFill>
            </a:endParaRPr>
          </a:p>
        </p:txBody>
      </p:sp>
      <p:sp>
        <p:nvSpPr>
          <p:cNvPr id="30" name="Rectangle 29"/>
          <p:cNvSpPr/>
          <p:nvPr/>
        </p:nvSpPr>
        <p:spPr>
          <a:xfrm>
            <a:off x="6958508" y="397171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p>
        </p:txBody>
      </p:sp>
      <p:sp>
        <p:nvSpPr>
          <p:cNvPr id="31" name="Rectangle 30"/>
          <p:cNvSpPr/>
          <p:nvPr/>
        </p:nvSpPr>
        <p:spPr>
          <a:xfrm>
            <a:off x="6310436" y="397171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endParaRPr lang="en-IN" dirty="0" smtClean="0">
              <a:solidFill>
                <a:schemeClr val="bg1"/>
              </a:solidFill>
            </a:endParaRPr>
          </a:p>
        </p:txBody>
      </p:sp>
      <p:sp>
        <p:nvSpPr>
          <p:cNvPr id="32" name="Rectangle 31"/>
          <p:cNvSpPr/>
          <p:nvPr/>
        </p:nvSpPr>
        <p:spPr>
          <a:xfrm>
            <a:off x="8254652" y="397171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p>
        </p:txBody>
      </p:sp>
      <p:sp>
        <p:nvSpPr>
          <p:cNvPr id="33" name="Rectangle 32"/>
          <p:cNvSpPr/>
          <p:nvPr/>
        </p:nvSpPr>
        <p:spPr>
          <a:xfrm>
            <a:off x="7606580" y="397171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p>
        </p:txBody>
      </p:sp>
      <p:sp>
        <p:nvSpPr>
          <p:cNvPr id="34" name="Rectangle 33"/>
          <p:cNvSpPr/>
          <p:nvPr/>
        </p:nvSpPr>
        <p:spPr>
          <a:xfrm>
            <a:off x="4366220" y="397171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endParaRPr lang="en-IN" dirty="0" smtClean="0">
              <a:solidFill>
                <a:schemeClr val="bg1"/>
              </a:solidFill>
            </a:endParaRPr>
          </a:p>
        </p:txBody>
      </p:sp>
      <p:sp>
        <p:nvSpPr>
          <p:cNvPr id="35" name="Rectangle 34"/>
          <p:cNvSpPr/>
          <p:nvPr/>
        </p:nvSpPr>
        <p:spPr>
          <a:xfrm>
            <a:off x="3718148" y="397171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endParaRPr lang="en-IN" dirty="0" smtClean="0">
              <a:solidFill>
                <a:schemeClr val="bg1"/>
              </a:solidFill>
            </a:endParaRPr>
          </a:p>
        </p:txBody>
      </p:sp>
      <p:sp>
        <p:nvSpPr>
          <p:cNvPr id="36" name="Rectangle 35"/>
          <p:cNvSpPr/>
          <p:nvPr/>
        </p:nvSpPr>
        <p:spPr>
          <a:xfrm>
            <a:off x="5662364" y="397171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endParaRPr lang="en-IN" dirty="0" smtClean="0">
              <a:solidFill>
                <a:schemeClr val="bg1"/>
              </a:solidFill>
            </a:endParaRPr>
          </a:p>
        </p:txBody>
      </p:sp>
      <p:sp>
        <p:nvSpPr>
          <p:cNvPr id="37" name="Rectangle 36"/>
          <p:cNvSpPr/>
          <p:nvPr/>
        </p:nvSpPr>
        <p:spPr>
          <a:xfrm>
            <a:off x="5014292" y="397171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endParaRPr lang="en-IN" dirty="0" smtClean="0">
              <a:solidFill>
                <a:schemeClr val="bg1"/>
              </a:solidFill>
            </a:endParaRPr>
          </a:p>
        </p:txBody>
      </p:sp>
    </p:spTree>
    <p:extLst>
      <p:ext uri="{BB962C8B-B14F-4D97-AF65-F5344CB8AC3E}">
        <p14:creationId xmlns:p14="http://schemas.microsoft.com/office/powerpoint/2010/main" val="241077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250" fill="hold"/>
                                        <p:tgtEl>
                                          <p:spTgt spid="17"/>
                                        </p:tgtEl>
                                        <p:attrNameLst>
                                          <p:attrName>ppt_x</p:attrName>
                                        </p:attrNameLst>
                                      </p:cBhvr>
                                      <p:tavLst>
                                        <p:tav tm="0">
                                          <p:val>
                                            <p:strVal val="0-#ppt_w/2"/>
                                          </p:val>
                                        </p:tav>
                                        <p:tav tm="100000">
                                          <p:val>
                                            <p:strVal val="#ppt_x"/>
                                          </p:val>
                                        </p:tav>
                                      </p:tavLst>
                                    </p:anim>
                                    <p:anim calcmode="lin" valueType="num">
                                      <p:cBhvr additive="base">
                                        <p:cTn id="8" dur="125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250" fill="hold"/>
                                        <p:tgtEl>
                                          <p:spTgt spid="23"/>
                                        </p:tgtEl>
                                        <p:attrNameLst>
                                          <p:attrName>ppt_x</p:attrName>
                                        </p:attrNameLst>
                                      </p:cBhvr>
                                      <p:tavLst>
                                        <p:tav tm="0">
                                          <p:val>
                                            <p:strVal val="0-#ppt_w/2"/>
                                          </p:val>
                                        </p:tav>
                                        <p:tav tm="100000">
                                          <p:val>
                                            <p:strVal val="#ppt_x"/>
                                          </p:val>
                                        </p:tav>
                                      </p:tavLst>
                                    </p:anim>
                                    <p:anim calcmode="lin" valueType="num">
                                      <p:cBhvr additive="base">
                                        <p:cTn id="12" dur="125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250" fill="hold"/>
                                        <p:tgtEl>
                                          <p:spTgt spid="24"/>
                                        </p:tgtEl>
                                        <p:attrNameLst>
                                          <p:attrName>ppt_x</p:attrName>
                                        </p:attrNameLst>
                                      </p:cBhvr>
                                      <p:tavLst>
                                        <p:tav tm="0">
                                          <p:val>
                                            <p:strVal val="0-#ppt_w/2"/>
                                          </p:val>
                                        </p:tav>
                                        <p:tav tm="100000">
                                          <p:val>
                                            <p:strVal val="#ppt_x"/>
                                          </p:val>
                                        </p:tav>
                                      </p:tavLst>
                                    </p:anim>
                                    <p:anim calcmode="lin" valueType="num">
                                      <p:cBhvr additive="base">
                                        <p:cTn id="16" dur="125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1250" fill="hold"/>
                                        <p:tgtEl>
                                          <p:spTgt spid="25"/>
                                        </p:tgtEl>
                                        <p:attrNameLst>
                                          <p:attrName>ppt_x</p:attrName>
                                        </p:attrNameLst>
                                      </p:cBhvr>
                                      <p:tavLst>
                                        <p:tav tm="0">
                                          <p:val>
                                            <p:strVal val="0-#ppt_w/2"/>
                                          </p:val>
                                        </p:tav>
                                        <p:tav tm="100000">
                                          <p:val>
                                            <p:strVal val="#ppt_x"/>
                                          </p:val>
                                        </p:tav>
                                      </p:tavLst>
                                    </p:anim>
                                    <p:anim calcmode="lin" valueType="num">
                                      <p:cBhvr additive="base">
                                        <p:cTn id="20" dur="1250" fill="hold"/>
                                        <p:tgtEl>
                                          <p:spTgt spid="2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1250" fill="hold"/>
                                        <p:tgtEl>
                                          <p:spTgt spid="26"/>
                                        </p:tgtEl>
                                        <p:attrNameLst>
                                          <p:attrName>ppt_x</p:attrName>
                                        </p:attrNameLst>
                                      </p:cBhvr>
                                      <p:tavLst>
                                        <p:tav tm="0">
                                          <p:val>
                                            <p:strVal val="0-#ppt_w/2"/>
                                          </p:val>
                                        </p:tav>
                                        <p:tav tm="100000">
                                          <p:val>
                                            <p:strVal val="#ppt_x"/>
                                          </p:val>
                                        </p:tav>
                                      </p:tavLst>
                                    </p:anim>
                                    <p:anim calcmode="lin" valueType="num">
                                      <p:cBhvr additive="base">
                                        <p:cTn id="24" dur="125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1250" fill="hold"/>
                                        <p:tgtEl>
                                          <p:spTgt spid="27"/>
                                        </p:tgtEl>
                                        <p:attrNameLst>
                                          <p:attrName>ppt_x</p:attrName>
                                        </p:attrNameLst>
                                      </p:cBhvr>
                                      <p:tavLst>
                                        <p:tav tm="0">
                                          <p:val>
                                            <p:strVal val="0-#ppt_w/2"/>
                                          </p:val>
                                        </p:tav>
                                        <p:tav tm="100000">
                                          <p:val>
                                            <p:strVal val="#ppt_x"/>
                                          </p:val>
                                        </p:tav>
                                      </p:tavLst>
                                    </p:anim>
                                    <p:anim calcmode="lin" valueType="num">
                                      <p:cBhvr additive="base">
                                        <p:cTn id="28" dur="1250" fill="hold"/>
                                        <p:tgtEl>
                                          <p:spTgt spid="2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1250" fill="hold"/>
                                        <p:tgtEl>
                                          <p:spTgt spid="28"/>
                                        </p:tgtEl>
                                        <p:attrNameLst>
                                          <p:attrName>ppt_x</p:attrName>
                                        </p:attrNameLst>
                                      </p:cBhvr>
                                      <p:tavLst>
                                        <p:tav tm="0">
                                          <p:val>
                                            <p:strVal val="0-#ppt_w/2"/>
                                          </p:val>
                                        </p:tav>
                                        <p:tav tm="100000">
                                          <p:val>
                                            <p:strVal val="#ppt_x"/>
                                          </p:val>
                                        </p:tav>
                                      </p:tavLst>
                                    </p:anim>
                                    <p:anim calcmode="lin" valueType="num">
                                      <p:cBhvr additive="base">
                                        <p:cTn id="32" dur="1250" fill="hold"/>
                                        <p:tgtEl>
                                          <p:spTgt spid="2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1250" fill="hold"/>
                                        <p:tgtEl>
                                          <p:spTgt spid="29"/>
                                        </p:tgtEl>
                                        <p:attrNameLst>
                                          <p:attrName>ppt_x</p:attrName>
                                        </p:attrNameLst>
                                      </p:cBhvr>
                                      <p:tavLst>
                                        <p:tav tm="0">
                                          <p:val>
                                            <p:strVal val="0-#ppt_w/2"/>
                                          </p:val>
                                        </p:tav>
                                        <p:tav tm="100000">
                                          <p:val>
                                            <p:strVal val="#ppt_x"/>
                                          </p:val>
                                        </p:tav>
                                      </p:tavLst>
                                    </p:anim>
                                    <p:anim calcmode="lin" valueType="num">
                                      <p:cBhvr additive="base">
                                        <p:cTn id="36" dur="125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1250" fill="hold"/>
                                        <p:tgtEl>
                                          <p:spTgt spid="30"/>
                                        </p:tgtEl>
                                        <p:attrNameLst>
                                          <p:attrName>ppt_x</p:attrName>
                                        </p:attrNameLst>
                                      </p:cBhvr>
                                      <p:tavLst>
                                        <p:tav tm="0">
                                          <p:val>
                                            <p:strVal val="0-#ppt_w/2"/>
                                          </p:val>
                                        </p:tav>
                                        <p:tav tm="100000">
                                          <p:val>
                                            <p:strVal val="#ppt_x"/>
                                          </p:val>
                                        </p:tav>
                                      </p:tavLst>
                                    </p:anim>
                                    <p:anim calcmode="lin" valueType="num">
                                      <p:cBhvr additive="base">
                                        <p:cTn id="42" dur="1250" fill="hold"/>
                                        <p:tgtEl>
                                          <p:spTgt spid="30"/>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1250" fill="hold"/>
                                        <p:tgtEl>
                                          <p:spTgt spid="31"/>
                                        </p:tgtEl>
                                        <p:attrNameLst>
                                          <p:attrName>ppt_x</p:attrName>
                                        </p:attrNameLst>
                                      </p:cBhvr>
                                      <p:tavLst>
                                        <p:tav tm="0">
                                          <p:val>
                                            <p:strVal val="0-#ppt_w/2"/>
                                          </p:val>
                                        </p:tav>
                                        <p:tav tm="100000">
                                          <p:val>
                                            <p:strVal val="#ppt_x"/>
                                          </p:val>
                                        </p:tav>
                                      </p:tavLst>
                                    </p:anim>
                                    <p:anim calcmode="lin" valueType="num">
                                      <p:cBhvr additive="base">
                                        <p:cTn id="46" dur="1250" fill="hold"/>
                                        <p:tgtEl>
                                          <p:spTgt spid="31"/>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1250" fill="hold"/>
                                        <p:tgtEl>
                                          <p:spTgt spid="32"/>
                                        </p:tgtEl>
                                        <p:attrNameLst>
                                          <p:attrName>ppt_x</p:attrName>
                                        </p:attrNameLst>
                                      </p:cBhvr>
                                      <p:tavLst>
                                        <p:tav tm="0">
                                          <p:val>
                                            <p:strVal val="0-#ppt_w/2"/>
                                          </p:val>
                                        </p:tav>
                                        <p:tav tm="100000">
                                          <p:val>
                                            <p:strVal val="#ppt_x"/>
                                          </p:val>
                                        </p:tav>
                                      </p:tavLst>
                                    </p:anim>
                                    <p:anim calcmode="lin" valueType="num">
                                      <p:cBhvr additive="base">
                                        <p:cTn id="50" dur="1250" fill="hold"/>
                                        <p:tgtEl>
                                          <p:spTgt spid="32"/>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1250" fill="hold"/>
                                        <p:tgtEl>
                                          <p:spTgt spid="33"/>
                                        </p:tgtEl>
                                        <p:attrNameLst>
                                          <p:attrName>ppt_x</p:attrName>
                                        </p:attrNameLst>
                                      </p:cBhvr>
                                      <p:tavLst>
                                        <p:tav tm="0">
                                          <p:val>
                                            <p:strVal val="0-#ppt_w/2"/>
                                          </p:val>
                                        </p:tav>
                                        <p:tav tm="100000">
                                          <p:val>
                                            <p:strVal val="#ppt_x"/>
                                          </p:val>
                                        </p:tav>
                                      </p:tavLst>
                                    </p:anim>
                                    <p:anim calcmode="lin" valueType="num">
                                      <p:cBhvr additive="base">
                                        <p:cTn id="54" dur="1250" fill="hold"/>
                                        <p:tgtEl>
                                          <p:spTgt spid="33"/>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 calcmode="lin" valueType="num">
                                      <p:cBhvr additive="base">
                                        <p:cTn id="57" dur="1250" fill="hold"/>
                                        <p:tgtEl>
                                          <p:spTgt spid="34"/>
                                        </p:tgtEl>
                                        <p:attrNameLst>
                                          <p:attrName>ppt_x</p:attrName>
                                        </p:attrNameLst>
                                      </p:cBhvr>
                                      <p:tavLst>
                                        <p:tav tm="0">
                                          <p:val>
                                            <p:strVal val="0-#ppt_w/2"/>
                                          </p:val>
                                        </p:tav>
                                        <p:tav tm="100000">
                                          <p:val>
                                            <p:strVal val="#ppt_x"/>
                                          </p:val>
                                        </p:tav>
                                      </p:tavLst>
                                    </p:anim>
                                    <p:anim calcmode="lin" valueType="num">
                                      <p:cBhvr additive="base">
                                        <p:cTn id="58" dur="1250" fill="hold"/>
                                        <p:tgtEl>
                                          <p:spTgt spid="34"/>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additive="base">
                                        <p:cTn id="61" dur="1250" fill="hold"/>
                                        <p:tgtEl>
                                          <p:spTgt spid="35"/>
                                        </p:tgtEl>
                                        <p:attrNameLst>
                                          <p:attrName>ppt_x</p:attrName>
                                        </p:attrNameLst>
                                      </p:cBhvr>
                                      <p:tavLst>
                                        <p:tav tm="0">
                                          <p:val>
                                            <p:strVal val="0-#ppt_w/2"/>
                                          </p:val>
                                        </p:tav>
                                        <p:tav tm="100000">
                                          <p:val>
                                            <p:strVal val="#ppt_x"/>
                                          </p:val>
                                        </p:tav>
                                      </p:tavLst>
                                    </p:anim>
                                    <p:anim calcmode="lin" valueType="num">
                                      <p:cBhvr additive="base">
                                        <p:cTn id="62" dur="1250" fill="hold"/>
                                        <p:tgtEl>
                                          <p:spTgt spid="35"/>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 calcmode="lin" valueType="num">
                                      <p:cBhvr additive="base">
                                        <p:cTn id="65" dur="1250" fill="hold"/>
                                        <p:tgtEl>
                                          <p:spTgt spid="36"/>
                                        </p:tgtEl>
                                        <p:attrNameLst>
                                          <p:attrName>ppt_x</p:attrName>
                                        </p:attrNameLst>
                                      </p:cBhvr>
                                      <p:tavLst>
                                        <p:tav tm="0">
                                          <p:val>
                                            <p:strVal val="0-#ppt_w/2"/>
                                          </p:val>
                                        </p:tav>
                                        <p:tav tm="100000">
                                          <p:val>
                                            <p:strVal val="#ppt_x"/>
                                          </p:val>
                                        </p:tav>
                                      </p:tavLst>
                                    </p:anim>
                                    <p:anim calcmode="lin" valueType="num">
                                      <p:cBhvr additive="base">
                                        <p:cTn id="66" dur="1250" fill="hold"/>
                                        <p:tgtEl>
                                          <p:spTgt spid="3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1250" fill="hold"/>
                                        <p:tgtEl>
                                          <p:spTgt spid="37"/>
                                        </p:tgtEl>
                                        <p:attrNameLst>
                                          <p:attrName>ppt_x</p:attrName>
                                        </p:attrNameLst>
                                      </p:cBhvr>
                                      <p:tavLst>
                                        <p:tav tm="0">
                                          <p:val>
                                            <p:strVal val="0-#ppt_w/2"/>
                                          </p:val>
                                        </p:tav>
                                        <p:tav tm="100000">
                                          <p:val>
                                            <p:strVal val="#ppt_x"/>
                                          </p:val>
                                        </p:tav>
                                      </p:tavLst>
                                    </p:anim>
                                    <p:anim calcmode="lin" valueType="num">
                                      <p:cBhvr additive="base">
                                        <p:cTn id="70" dur="125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1840"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3" name="Rectangle 2"/>
          <p:cNvSpPr/>
          <p:nvPr/>
        </p:nvSpPr>
        <p:spPr>
          <a:xfrm>
            <a:off x="765820"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p:txBody>
      </p:sp>
      <p:sp>
        <p:nvSpPr>
          <p:cNvPr id="4" name="Rectangle 3"/>
          <p:cNvSpPr/>
          <p:nvPr/>
        </p:nvSpPr>
        <p:spPr>
          <a:xfrm>
            <a:off x="1416695"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2</a:t>
            </a:r>
            <a:endParaRPr lang="en-IN" dirty="0">
              <a:solidFill>
                <a:schemeClr val="bg1"/>
              </a:solidFill>
            </a:endParaRPr>
          </a:p>
        </p:txBody>
      </p:sp>
      <p:sp>
        <p:nvSpPr>
          <p:cNvPr id="5" name="Rectangle 4"/>
          <p:cNvSpPr/>
          <p:nvPr/>
        </p:nvSpPr>
        <p:spPr>
          <a:xfrm>
            <a:off x="2074068"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a:t>
            </a:r>
          </a:p>
        </p:txBody>
      </p:sp>
      <p:sp>
        <p:nvSpPr>
          <p:cNvPr id="6" name="Rectangle 5"/>
          <p:cNvSpPr/>
          <p:nvPr/>
        </p:nvSpPr>
        <p:spPr>
          <a:xfrm>
            <a:off x="2727225"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7" name="Rectangle 6"/>
          <p:cNvSpPr/>
          <p:nvPr/>
        </p:nvSpPr>
        <p:spPr>
          <a:xfrm>
            <a:off x="3393584"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5</a:t>
            </a:r>
            <a:endParaRPr lang="en-IN" dirty="0">
              <a:solidFill>
                <a:schemeClr val="bg1"/>
              </a:solidFill>
            </a:endParaRPr>
          </a:p>
        </p:txBody>
      </p:sp>
      <p:sp>
        <p:nvSpPr>
          <p:cNvPr id="8" name="Rectangle 7"/>
          <p:cNvSpPr/>
          <p:nvPr/>
        </p:nvSpPr>
        <p:spPr>
          <a:xfrm>
            <a:off x="4067152"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9" name="Rectangle 8"/>
          <p:cNvSpPr/>
          <p:nvPr/>
        </p:nvSpPr>
        <p:spPr>
          <a:xfrm>
            <a:off x="4740720"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a:t>
            </a:r>
          </a:p>
        </p:txBody>
      </p:sp>
      <p:sp>
        <p:nvSpPr>
          <p:cNvPr id="10" name="Rectangle 9"/>
          <p:cNvSpPr/>
          <p:nvPr/>
        </p:nvSpPr>
        <p:spPr>
          <a:xfrm>
            <a:off x="5398962"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p:txBody>
      </p:sp>
      <p:sp>
        <p:nvSpPr>
          <p:cNvPr id="11" name="Rectangle 10"/>
          <p:cNvSpPr/>
          <p:nvPr/>
        </p:nvSpPr>
        <p:spPr>
          <a:xfrm>
            <a:off x="6066216"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p:txBody>
      </p:sp>
      <p:sp>
        <p:nvSpPr>
          <p:cNvPr id="12" name="Rectangle 11"/>
          <p:cNvSpPr/>
          <p:nvPr/>
        </p:nvSpPr>
        <p:spPr>
          <a:xfrm>
            <a:off x="6723879"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13" name="Rectangle 12"/>
          <p:cNvSpPr/>
          <p:nvPr/>
        </p:nvSpPr>
        <p:spPr>
          <a:xfrm>
            <a:off x="7381542"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14" name="Rectangle 13"/>
          <p:cNvSpPr/>
          <p:nvPr/>
        </p:nvSpPr>
        <p:spPr>
          <a:xfrm>
            <a:off x="8039205"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15" name="Rectangle 14"/>
          <p:cNvSpPr/>
          <p:nvPr/>
        </p:nvSpPr>
        <p:spPr>
          <a:xfrm>
            <a:off x="10027110"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16" name="Rectangle 15"/>
          <p:cNvSpPr/>
          <p:nvPr/>
        </p:nvSpPr>
        <p:spPr>
          <a:xfrm>
            <a:off x="9364475"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17" name="Rectangle 16"/>
          <p:cNvSpPr/>
          <p:nvPr/>
        </p:nvSpPr>
        <p:spPr>
          <a:xfrm>
            <a:off x="10689745"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18" name="Title 17"/>
          <p:cNvSpPr>
            <a:spLocks noGrp="1"/>
          </p:cNvSpPr>
          <p:nvPr>
            <p:ph type="title"/>
          </p:nvPr>
        </p:nvSpPr>
        <p:spPr/>
        <p:txBody>
          <a:bodyPr/>
          <a:lstStyle/>
          <a:p>
            <a:r>
              <a:rPr lang="en-IN" dirty="0" smtClean="0"/>
              <a:t>Result after Final Merging</a:t>
            </a:r>
            <a:endParaRPr lang="en-IN" dirty="0"/>
          </a:p>
        </p:txBody>
      </p:sp>
      <p:sp>
        <p:nvSpPr>
          <p:cNvPr id="19" name="Content Placeholder 18"/>
          <p:cNvSpPr>
            <a:spLocks noGrp="1"/>
          </p:cNvSpPr>
          <p:nvPr>
            <p:ph idx="1"/>
          </p:nvPr>
        </p:nvSpPr>
        <p:spPr/>
        <p:txBody>
          <a:bodyPr/>
          <a:lstStyle/>
          <a:p>
            <a:endParaRPr lang="en-IN"/>
          </a:p>
        </p:txBody>
      </p:sp>
    </p:spTree>
    <p:extLst>
      <p:ext uri="{BB962C8B-B14F-4D97-AF65-F5344CB8AC3E}">
        <p14:creationId xmlns:p14="http://schemas.microsoft.com/office/powerpoint/2010/main" val="42206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0-#ppt_w/2"/>
                                          </p:val>
                                        </p:tav>
                                        <p:tav tm="100000">
                                          <p:val>
                                            <p:strVal val="#ppt_x"/>
                                          </p:val>
                                        </p:tav>
                                      </p:tavLst>
                                    </p:anim>
                                    <p:anim calcmode="lin" valueType="num">
                                      <p:cBhvr additive="base">
                                        <p:cTn id="20" dur="1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500" fill="hold"/>
                                        <p:tgtEl>
                                          <p:spTgt spid="6"/>
                                        </p:tgtEl>
                                        <p:attrNameLst>
                                          <p:attrName>ppt_x</p:attrName>
                                        </p:attrNameLst>
                                      </p:cBhvr>
                                      <p:tavLst>
                                        <p:tav tm="0">
                                          <p:val>
                                            <p:strVal val="0-#ppt_w/2"/>
                                          </p:val>
                                        </p:tav>
                                        <p:tav tm="100000">
                                          <p:val>
                                            <p:strVal val="#ppt_x"/>
                                          </p:val>
                                        </p:tav>
                                      </p:tavLst>
                                    </p:anim>
                                    <p:anim calcmode="lin" valueType="num">
                                      <p:cBhvr additive="base">
                                        <p:cTn id="24" dur="150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1500" fill="hold"/>
                                        <p:tgtEl>
                                          <p:spTgt spid="7"/>
                                        </p:tgtEl>
                                        <p:attrNameLst>
                                          <p:attrName>ppt_x</p:attrName>
                                        </p:attrNameLst>
                                      </p:cBhvr>
                                      <p:tavLst>
                                        <p:tav tm="0">
                                          <p:val>
                                            <p:strVal val="0-#ppt_w/2"/>
                                          </p:val>
                                        </p:tav>
                                        <p:tav tm="100000">
                                          <p:val>
                                            <p:strVal val="#ppt_x"/>
                                          </p:val>
                                        </p:tav>
                                      </p:tavLst>
                                    </p:anim>
                                    <p:anim calcmode="lin" valueType="num">
                                      <p:cBhvr additive="base">
                                        <p:cTn id="28" dur="1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500" fill="hold"/>
                                        <p:tgtEl>
                                          <p:spTgt spid="8"/>
                                        </p:tgtEl>
                                        <p:attrNameLst>
                                          <p:attrName>ppt_x</p:attrName>
                                        </p:attrNameLst>
                                      </p:cBhvr>
                                      <p:tavLst>
                                        <p:tav tm="0">
                                          <p:val>
                                            <p:strVal val="0-#ppt_w/2"/>
                                          </p:val>
                                        </p:tav>
                                        <p:tav tm="100000">
                                          <p:val>
                                            <p:strVal val="#ppt_x"/>
                                          </p:val>
                                        </p:tav>
                                      </p:tavLst>
                                    </p:anim>
                                    <p:anim calcmode="lin" valueType="num">
                                      <p:cBhvr additive="base">
                                        <p:cTn id="32" dur="1500" fill="hold"/>
                                        <p:tgtEl>
                                          <p:spTgt spid="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1500" fill="hold"/>
                                        <p:tgtEl>
                                          <p:spTgt spid="9"/>
                                        </p:tgtEl>
                                        <p:attrNameLst>
                                          <p:attrName>ppt_x</p:attrName>
                                        </p:attrNameLst>
                                      </p:cBhvr>
                                      <p:tavLst>
                                        <p:tav tm="0">
                                          <p:val>
                                            <p:strVal val="0-#ppt_w/2"/>
                                          </p:val>
                                        </p:tav>
                                        <p:tav tm="100000">
                                          <p:val>
                                            <p:strVal val="#ppt_x"/>
                                          </p:val>
                                        </p:tav>
                                      </p:tavLst>
                                    </p:anim>
                                    <p:anim calcmode="lin" valueType="num">
                                      <p:cBhvr additive="base">
                                        <p:cTn id="36" dur="15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500" fill="hold"/>
                                        <p:tgtEl>
                                          <p:spTgt spid="10"/>
                                        </p:tgtEl>
                                        <p:attrNameLst>
                                          <p:attrName>ppt_x</p:attrName>
                                        </p:attrNameLst>
                                      </p:cBhvr>
                                      <p:tavLst>
                                        <p:tav tm="0">
                                          <p:val>
                                            <p:strVal val="0-#ppt_w/2"/>
                                          </p:val>
                                        </p:tav>
                                        <p:tav tm="100000">
                                          <p:val>
                                            <p:strVal val="#ppt_x"/>
                                          </p:val>
                                        </p:tav>
                                      </p:tavLst>
                                    </p:anim>
                                    <p:anim calcmode="lin" valueType="num">
                                      <p:cBhvr additive="base">
                                        <p:cTn id="40" dur="1500" fill="hold"/>
                                        <p:tgtEl>
                                          <p:spTgt spid="1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500" fill="hold"/>
                                        <p:tgtEl>
                                          <p:spTgt spid="11"/>
                                        </p:tgtEl>
                                        <p:attrNameLst>
                                          <p:attrName>ppt_x</p:attrName>
                                        </p:attrNameLst>
                                      </p:cBhvr>
                                      <p:tavLst>
                                        <p:tav tm="0">
                                          <p:val>
                                            <p:strVal val="0-#ppt_w/2"/>
                                          </p:val>
                                        </p:tav>
                                        <p:tav tm="100000">
                                          <p:val>
                                            <p:strVal val="#ppt_x"/>
                                          </p:val>
                                        </p:tav>
                                      </p:tavLst>
                                    </p:anim>
                                    <p:anim calcmode="lin" valueType="num">
                                      <p:cBhvr additive="base">
                                        <p:cTn id="44" dur="1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500" fill="hold"/>
                                        <p:tgtEl>
                                          <p:spTgt spid="12"/>
                                        </p:tgtEl>
                                        <p:attrNameLst>
                                          <p:attrName>ppt_x</p:attrName>
                                        </p:attrNameLst>
                                      </p:cBhvr>
                                      <p:tavLst>
                                        <p:tav tm="0">
                                          <p:val>
                                            <p:strVal val="0-#ppt_w/2"/>
                                          </p:val>
                                        </p:tav>
                                        <p:tav tm="100000">
                                          <p:val>
                                            <p:strVal val="#ppt_x"/>
                                          </p:val>
                                        </p:tav>
                                      </p:tavLst>
                                    </p:anim>
                                    <p:anim calcmode="lin" valueType="num">
                                      <p:cBhvr additive="base">
                                        <p:cTn id="48" dur="1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500" fill="hold"/>
                                        <p:tgtEl>
                                          <p:spTgt spid="13"/>
                                        </p:tgtEl>
                                        <p:attrNameLst>
                                          <p:attrName>ppt_x</p:attrName>
                                        </p:attrNameLst>
                                      </p:cBhvr>
                                      <p:tavLst>
                                        <p:tav tm="0">
                                          <p:val>
                                            <p:strVal val="0-#ppt_w/2"/>
                                          </p:val>
                                        </p:tav>
                                        <p:tav tm="100000">
                                          <p:val>
                                            <p:strVal val="#ppt_x"/>
                                          </p:val>
                                        </p:tav>
                                      </p:tavLst>
                                    </p:anim>
                                    <p:anim calcmode="lin" valueType="num">
                                      <p:cBhvr additive="base">
                                        <p:cTn id="52" dur="1500" fill="hold"/>
                                        <p:tgtEl>
                                          <p:spTgt spid="1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500" fill="hold"/>
                                        <p:tgtEl>
                                          <p:spTgt spid="14"/>
                                        </p:tgtEl>
                                        <p:attrNameLst>
                                          <p:attrName>ppt_x</p:attrName>
                                        </p:attrNameLst>
                                      </p:cBhvr>
                                      <p:tavLst>
                                        <p:tav tm="0">
                                          <p:val>
                                            <p:strVal val="0-#ppt_w/2"/>
                                          </p:val>
                                        </p:tav>
                                        <p:tav tm="100000">
                                          <p:val>
                                            <p:strVal val="#ppt_x"/>
                                          </p:val>
                                        </p:tav>
                                      </p:tavLst>
                                    </p:anim>
                                    <p:anim calcmode="lin" valueType="num">
                                      <p:cBhvr additive="base">
                                        <p:cTn id="56" dur="1500" fill="hold"/>
                                        <p:tgtEl>
                                          <p:spTgt spid="1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500" fill="hold"/>
                                        <p:tgtEl>
                                          <p:spTgt spid="15"/>
                                        </p:tgtEl>
                                        <p:attrNameLst>
                                          <p:attrName>ppt_x</p:attrName>
                                        </p:attrNameLst>
                                      </p:cBhvr>
                                      <p:tavLst>
                                        <p:tav tm="0">
                                          <p:val>
                                            <p:strVal val="0-#ppt_w/2"/>
                                          </p:val>
                                        </p:tav>
                                        <p:tav tm="100000">
                                          <p:val>
                                            <p:strVal val="#ppt_x"/>
                                          </p:val>
                                        </p:tav>
                                      </p:tavLst>
                                    </p:anim>
                                    <p:anim calcmode="lin" valueType="num">
                                      <p:cBhvr additive="base">
                                        <p:cTn id="60" dur="1500" fill="hold"/>
                                        <p:tgtEl>
                                          <p:spTgt spid="15"/>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500" fill="hold"/>
                                        <p:tgtEl>
                                          <p:spTgt spid="16"/>
                                        </p:tgtEl>
                                        <p:attrNameLst>
                                          <p:attrName>ppt_x</p:attrName>
                                        </p:attrNameLst>
                                      </p:cBhvr>
                                      <p:tavLst>
                                        <p:tav tm="0">
                                          <p:val>
                                            <p:strVal val="0-#ppt_w/2"/>
                                          </p:val>
                                        </p:tav>
                                        <p:tav tm="100000">
                                          <p:val>
                                            <p:strVal val="#ppt_x"/>
                                          </p:val>
                                        </p:tav>
                                      </p:tavLst>
                                    </p:anim>
                                    <p:anim calcmode="lin" valueType="num">
                                      <p:cBhvr additive="base">
                                        <p:cTn id="64" dur="1500" fill="hold"/>
                                        <p:tgtEl>
                                          <p:spTgt spid="1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1500" fill="hold"/>
                                        <p:tgtEl>
                                          <p:spTgt spid="17"/>
                                        </p:tgtEl>
                                        <p:attrNameLst>
                                          <p:attrName>ppt_x</p:attrName>
                                        </p:attrNameLst>
                                      </p:cBhvr>
                                      <p:tavLst>
                                        <p:tav tm="0">
                                          <p:val>
                                            <p:strVal val="0-#ppt_w/2"/>
                                          </p:val>
                                        </p:tav>
                                        <p:tav tm="100000">
                                          <p:val>
                                            <p:strVal val="#ppt_x"/>
                                          </p:val>
                                        </p:tav>
                                      </p:tavLst>
                                    </p:anim>
                                    <p:anim calcmode="lin" valueType="num">
                                      <p:cBhvr additive="base">
                                        <p:cTn id="68"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Parallel Binary-Merge sort : Advantages</a:t>
            </a:r>
            <a:endParaRPr lang="en-US" dirty="0"/>
          </a:p>
        </p:txBody>
      </p:sp>
      <p:sp>
        <p:nvSpPr>
          <p:cNvPr id="14" name="Content Placeholder 13"/>
          <p:cNvSpPr>
            <a:spLocks noGrp="1"/>
          </p:cNvSpPr>
          <p:nvPr>
            <p:ph idx="1"/>
          </p:nvPr>
        </p:nvSpPr>
        <p:spPr/>
        <p:txBody>
          <a:bodyPr>
            <a:normAutofit lnSpcReduction="10000"/>
          </a:bodyPr>
          <a:lstStyle/>
          <a:p>
            <a:pPr>
              <a:buFont typeface="Wingdings" panose="05000000000000000000" pitchFamily="2" charset="2"/>
              <a:buChar char="§"/>
            </a:pPr>
            <a:r>
              <a:rPr lang="en-IN" dirty="0" smtClean="0"/>
              <a:t>Load in merging is shared.</a:t>
            </a:r>
          </a:p>
          <a:p>
            <a:pPr>
              <a:buFont typeface="Wingdings" panose="05000000000000000000" pitchFamily="2" charset="2"/>
              <a:buChar char="§"/>
            </a:pPr>
            <a:endParaRPr lang="en-IN" dirty="0" smtClean="0"/>
          </a:p>
          <a:p>
            <a:pPr>
              <a:buFont typeface="Wingdings" panose="05000000000000000000" pitchFamily="2" charset="2"/>
              <a:buChar char="§"/>
            </a:pPr>
            <a:r>
              <a:rPr lang="en-IN" dirty="0" smtClean="0"/>
              <a:t>In the previous algorithm, where there is a k-way merging done, we need to search for the smallest element. Here on the other hand, all we need is a comparison between two elements for merging.</a:t>
            </a:r>
          </a:p>
          <a:p>
            <a:pPr>
              <a:buFont typeface="Wingdings" panose="05000000000000000000" pitchFamily="2" charset="2"/>
              <a:buChar char="§"/>
            </a:pPr>
            <a:endParaRPr lang="en-IN" dirty="0" smtClean="0"/>
          </a:p>
          <a:p>
            <a:pPr>
              <a:buFont typeface="Wingdings" panose="05000000000000000000" pitchFamily="2" charset="2"/>
              <a:buChar char="§"/>
            </a:pPr>
            <a:r>
              <a:rPr lang="en-IN" dirty="0" smtClean="0"/>
              <a:t>The number of files that need to be opened in k-way binary merge all sort is large. Contrary to that however, we only need two files to be open here for a merge. This can be satisfied by virtually any operating system.</a:t>
            </a:r>
            <a:endParaRPr lang="en-US" dirty="0"/>
          </a:p>
        </p:txBody>
      </p:sp>
    </p:spTree>
    <p:extLst>
      <p:ext uri="{BB962C8B-B14F-4D97-AF65-F5344CB8AC3E}">
        <p14:creationId xmlns:p14="http://schemas.microsoft.com/office/powerpoint/2010/main" val="2927398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What we plan to achieve</a:t>
            </a:r>
            <a:endParaRPr lang="en-US" dirty="0"/>
          </a:p>
        </p:txBody>
      </p:sp>
      <p:sp>
        <p:nvSpPr>
          <p:cNvPr id="14" name="Content Placeholder 13"/>
          <p:cNvSpPr>
            <a:spLocks noGrp="1"/>
          </p:cNvSpPr>
          <p:nvPr>
            <p:ph idx="1"/>
          </p:nvPr>
        </p:nvSpPr>
        <p:spPr/>
        <p:txBody>
          <a:bodyPr/>
          <a:lstStyle/>
          <a:p>
            <a:r>
              <a:rPr lang="en-US" dirty="0" smtClean="0"/>
              <a:t>Create a hybrid sorting algorithm considering nuances of key parallel sort algorithms in use today.</a:t>
            </a: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Parallel Binary-Merge sort : Advantages</a:t>
            </a:r>
            <a:endParaRPr lang="en-US" dirty="0"/>
          </a:p>
        </p:txBody>
      </p:sp>
      <p:sp>
        <p:nvSpPr>
          <p:cNvPr id="14" name="Content Placeholder 13"/>
          <p:cNvSpPr>
            <a:spLocks noGrp="1"/>
          </p:cNvSpPr>
          <p:nvPr>
            <p:ph idx="1"/>
          </p:nvPr>
        </p:nvSpPr>
        <p:spPr/>
        <p:txBody>
          <a:bodyPr>
            <a:normAutofit/>
          </a:bodyPr>
          <a:lstStyle/>
          <a:p>
            <a:pPr>
              <a:buFont typeface="Wingdings" panose="05000000000000000000" pitchFamily="2" charset="2"/>
              <a:buChar char="§"/>
            </a:pPr>
            <a:r>
              <a:rPr lang="en-IN" dirty="0" smtClean="0"/>
              <a:t>Pipeline does more work</a:t>
            </a:r>
          </a:p>
        </p:txBody>
      </p:sp>
    </p:spTree>
    <p:extLst>
      <p:ext uri="{BB962C8B-B14F-4D97-AF65-F5344CB8AC3E}">
        <p14:creationId xmlns:p14="http://schemas.microsoft.com/office/powerpoint/2010/main" val="3198888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Parallel Binary-Merge sort : Disadvantages</a:t>
            </a:r>
            <a:endParaRPr lang="en-US" dirty="0"/>
          </a:p>
        </p:txBody>
      </p:sp>
      <p:sp>
        <p:nvSpPr>
          <p:cNvPr id="14" name="Content Placeholder 13"/>
          <p:cNvSpPr>
            <a:spLocks noGrp="1"/>
          </p:cNvSpPr>
          <p:nvPr>
            <p:ph idx="1"/>
          </p:nvPr>
        </p:nvSpPr>
        <p:spPr/>
        <p:txBody>
          <a:bodyPr>
            <a:normAutofit/>
          </a:bodyPr>
          <a:lstStyle/>
          <a:p>
            <a:pPr>
              <a:buFont typeface="Wingdings" panose="05000000000000000000" pitchFamily="2" charset="2"/>
              <a:buChar char="§"/>
            </a:pPr>
            <a:r>
              <a:rPr lang="en-IN" dirty="0" smtClean="0"/>
              <a:t>A higher level tree is produced</a:t>
            </a:r>
          </a:p>
          <a:p>
            <a:pPr>
              <a:buFont typeface="Wingdings" panose="05000000000000000000" pitchFamily="2" charset="2"/>
              <a:buChar char="§"/>
            </a:pPr>
            <a:endParaRPr lang="en-IN" dirty="0" smtClean="0"/>
          </a:p>
          <a:p>
            <a:pPr>
              <a:buFont typeface="Wingdings" panose="05000000000000000000" pitchFamily="2" charset="2"/>
              <a:buChar char="§"/>
            </a:pPr>
            <a:r>
              <a:rPr lang="en-IN" dirty="0" smtClean="0"/>
              <a:t>Since we are getting work done through the pipeline, we need to be able to open a large number of files simultaneously for efficient usage of the pipeline system.</a:t>
            </a:r>
          </a:p>
          <a:p>
            <a:pPr>
              <a:buFont typeface="Wingdings" panose="05000000000000000000" pitchFamily="2" charset="2"/>
              <a:buChar char="§"/>
            </a:pPr>
            <a:endParaRPr lang="en-IN" dirty="0" smtClean="0"/>
          </a:p>
          <a:p>
            <a:pPr>
              <a:buFont typeface="Wingdings" panose="05000000000000000000" pitchFamily="2" charset="2"/>
              <a:buChar char="§"/>
            </a:pPr>
            <a:r>
              <a:rPr lang="en-IN" dirty="0" smtClean="0"/>
              <a:t>If the lists to be merged are very large, merging will still take a large amount of time.</a:t>
            </a:r>
            <a:endParaRPr lang="en-US" dirty="0"/>
          </a:p>
        </p:txBody>
      </p:sp>
    </p:spTree>
    <p:extLst>
      <p:ext uri="{BB962C8B-B14F-4D97-AF65-F5344CB8AC3E}">
        <p14:creationId xmlns:p14="http://schemas.microsoft.com/office/powerpoint/2010/main" val="398117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Parallel Binary-Merge sort : Disadvantages</a:t>
            </a:r>
            <a:endParaRPr lang="en-US" dirty="0"/>
          </a:p>
        </p:txBody>
      </p:sp>
      <p:sp>
        <p:nvSpPr>
          <p:cNvPr id="14" name="Content Placeholder 13"/>
          <p:cNvSpPr>
            <a:spLocks noGrp="1"/>
          </p:cNvSpPr>
          <p:nvPr>
            <p:ph idx="1"/>
          </p:nvPr>
        </p:nvSpPr>
        <p:spPr/>
        <p:txBody>
          <a:bodyPr>
            <a:normAutofit/>
          </a:bodyPr>
          <a:lstStyle/>
          <a:p>
            <a:pPr>
              <a:buFont typeface="Wingdings" panose="05000000000000000000" pitchFamily="2" charset="2"/>
              <a:buChar char="§"/>
            </a:pPr>
            <a:r>
              <a:rPr lang="en-US" dirty="0" smtClean="0"/>
              <a:t>A large number of files need to be opened concurrently for all efficient usage of the pipeline system.</a:t>
            </a:r>
            <a:endParaRPr lang="en-US" dirty="0"/>
          </a:p>
        </p:txBody>
      </p:sp>
    </p:spTree>
    <p:extLst>
      <p:ext uri="{BB962C8B-B14F-4D97-AF65-F5344CB8AC3E}">
        <p14:creationId xmlns:p14="http://schemas.microsoft.com/office/powerpoint/2010/main" val="382805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764" y="3105834"/>
            <a:ext cx="11902600" cy="646331"/>
          </a:xfrm>
          <a:prstGeom prst="rect">
            <a:avLst/>
          </a:prstGeom>
          <a:noFill/>
        </p:spPr>
        <p:txBody>
          <a:bodyPr wrap="square" rtlCol="0">
            <a:spAutoFit/>
          </a:bodyPr>
          <a:lstStyle/>
          <a:p>
            <a:pPr>
              <a:lnSpc>
                <a:spcPct val="90000"/>
              </a:lnSpc>
            </a:pPr>
            <a:r>
              <a:rPr lang="en-IN" sz="4000" dirty="0" smtClean="0"/>
              <a:t>Algorithm 3 – Parallel Redistribution Binary-Merge Sort</a:t>
            </a:r>
            <a:endParaRPr lang="en-IN" sz="4000" dirty="0"/>
          </a:p>
        </p:txBody>
      </p:sp>
    </p:spTree>
    <p:extLst>
      <p:ext uri="{BB962C8B-B14F-4D97-AF65-F5344CB8AC3E}">
        <p14:creationId xmlns:p14="http://schemas.microsoft.com/office/powerpoint/2010/main" val="871976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Parallel </a:t>
            </a:r>
            <a:r>
              <a:rPr lang="en-IN" dirty="0" smtClean="0"/>
              <a:t>Redistribution </a:t>
            </a:r>
            <a:r>
              <a:rPr lang="en-IN" dirty="0"/>
              <a:t>Binary-Merge Sort</a:t>
            </a:r>
            <a:r>
              <a:rPr lang="en-US" dirty="0" smtClean="0"/>
              <a:t> : Prerequisite</a:t>
            </a:r>
            <a:endParaRPr lang="en-US" dirty="0"/>
          </a:p>
        </p:txBody>
      </p:sp>
      <p:sp>
        <p:nvSpPr>
          <p:cNvPr id="14" name="Content Placeholder 13"/>
          <p:cNvSpPr>
            <a:spLocks noGrp="1"/>
          </p:cNvSpPr>
          <p:nvPr>
            <p:ph idx="1"/>
          </p:nvPr>
        </p:nvSpPr>
        <p:spPr/>
        <p:txBody>
          <a:bodyPr/>
          <a:lstStyle/>
          <a:p>
            <a:pPr>
              <a:buFont typeface="Wingdings" panose="05000000000000000000" pitchFamily="2" charset="2"/>
              <a:buChar char="§"/>
            </a:pPr>
            <a:r>
              <a:rPr lang="en-US" dirty="0" smtClean="0"/>
              <a:t>Serial External Sorting</a:t>
            </a:r>
          </a:p>
          <a:p>
            <a:pPr>
              <a:buFont typeface="Wingdings" panose="05000000000000000000" pitchFamily="2" charset="2"/>
              <a:buChar char="§"/>
            </a:pPr>
            <a:r>
              <a:rPr lang="en-US" dirty="0" smtClean="0"/>
              <a:t>Round Robin Data Partitioning</a:t>
            </a:r>
          </a:p>
          <a:p>
            <a:pPr>
              <a:buFont typeface="Wingdings" panose="05000000000000000000" pitchFamily="2" charset="2"/>
              <a:buChar char="§"/>
            </a:pPr>
            <a:r>
              <a:rPr lang="en-US" dirty="0" smtClean="0"/>
              <a:t>Range Redistribution</a:t>
            </a:r>
            <a:endParaRPr lang="en-US" dirty="0"/>
          </a:p>
        </p:txBody>
      </p:sp>
    </p:spTree>
    <p:extLst>
      <p:ext uri="{BB962C8B-B14F-4D97-AF65-F5344CB8AC3E}">
        <p14:creationId xmlns:p14="http://schemas.microsoft.com/office/powerpoint/2010/main" val="331903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Parallel </a:t>
            </a:r>
            <a:r>
              <a:rPr lang="en-IN" dirty="0"/>
              <a:t>Redistribution Binary-Merge Sort</a:t>
            </a:r>
            <a:r>
              <a:rPr lang="en-US" dirty="0"/>
              <a:t> - </a:t>
            </a:r>
            <a:r>
              <a:rPr lang="en-US" dirty="0" smtClean="0"/>
              <a:t>Overview</a:t>
            </a:r>
            <a:endParaRPr lang="en-US" dirty="0"/>
          </a:p>
        </p:txBody>
      </p:sp>
      <p:sp>
        <p:nvSpPr>
          <p:cNvPr id="14" name="Content Placeholder 13"/>
          <p:cNvSpPr>
            <a:spLocks noGrp="1"/>
          </p:cNvSpPr>
          <p:nvPr>
            <p:ph idx="1"/>
          </p:nvPr>
        </p:nvSpPr>
        <p:spPr/>
        <p:txBody>
          <a:bodyPr>
            <a:normAutofit/>
          </a:bodyPr>
          <a:lstStyle/>
          <a:p>
            <a:pPr>
              <a:buFont typeface="Wingdings" panose="05000000000000000000" pitchFamily="2" charset="2"/>
              <a:buChar char="§"/>
            </a:pPr>
            <a:r>
              <a:rPr lang="en-US" dirty="0" smtClean="0"/>
              <a:t>It is motivated by parallelism at all levels in the pipeline hierarchy.</a:t>
            </a:r>
          </a:p>
          <a:p>
            <a:pPr>
              <a:buFont typeface="Wingdings" panose="05000000000000000000" pitchFamily="2" charset="2"/>
              <a:buChar char="§"/>
            </a:pPr>
            <a:endParaRPr lang="en-US" dirty="0"/>
          </a:p>
          <a:p>
            <a:pPr>
              <a:buFont typeface="Wingdings" panose="05000000000000000000" pitchFamily="2" charset="2"/>
              <a:buChar char="§"/>
            </a:pPr>
            <a:r>
              <a:rPr lang="en-US" dirty="0" smtClean="0"/>
              <a:t>Similar to binary-merge sort, it uses a hierarchy pipeline for merging local sort results, but differs in the number of processors involved in the pipe.</a:t>
            </a:r>
          </a:p>
          <a:p>
            <a:pPr>
              <a:buFont typeface="Wingdings" panose="05000000000000000000" pitchFamily="2" charset="2"/>
              <a:buChar char="§"/>
            </a:pPr>
            <a:endParaRPr lang="en-US" dirty="0"/>
          </a:p>
          <a:p>
            <a:pPr>
              <a:buFont typeface="Wingdings" panose="05000000000000000000" pitchFamily="2" charset="2"/>
              <a:buChar char="§"/>
            </a:pPr>
            <a:r>
              <a:rPr lang="en-US" dirty="0" smtClean="0"/>
              <a:t>It uses all processors in each level of the hierarchy of merging.</a:t>
            </a:r>
            <a:endParaRPr lang="en-US" dirty="0"/>
          </a:p>
        </p:txBody>
      </p:sp>
    </p:spTree>
    <p:extLst>
      <p:ext uri="{BB962C8B-B14F-4D97-AF65-F5344CB8AC3E}">
        <p14:creationId xmlns:p14="http://schemas.microsoft.com/office/powerpoint/2010/main" val="422353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19964" y="270908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5</a:t>
            </a:r>
            <a:endParaRPr lang="en-IN" dirty="0">
              <a:solidFill>
                <a:schemeClr val="bg1"/>
              </a:solidFill>
            </a:endParaRPr>
          </a:p>
        </p:txBody>
      </p:sp>
      <p:sp>
        <p:nvSpPr>
          <p:cNvPr id="6" name="Rectangle 5"/>
          <p:cNvSpPr/>
          <p:nvPr/>
        </p:nvSpPr>
        <p:spPr>
          <a:xfrm>
            <a:off x="6958394"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2</a:t>
            </a:r>
            <a:endParaRPr lang="en-IN" dirty="0">
              <a:solidFill>
                <a:schemeClr val="bg1"/>
              </a:solidFill>
            </a:endParaRPr>
          </a:p>
        </p:txBody>
      </p:sp>
      <p:sp>
        <p:nvSpPr>
          <p:cNvPr id="16" name="Rectangle 15"/>
          <p:cNvSpPr/>
          <p:nvPr/>
        </p:nvSpPr>
        <p:spPr>
          <a:xfrm>
            <a:off x="9118748" y="399223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7" name="Rectangle 16"/>
          <p:cNvSpPr/>
          <p:nvPr/>
        </p:nvSpPr>
        <p:spPr>
          <a:xfrm>
            <a:off x="9118748" y="335715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18" name="Rectangle 17"/>
          <p:cNvSpPr/>
          <p:nvPr/>
        </p:nvSpPr>
        <p:spPr>
          <a:xfrm>
            <a:off x="9118748"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a:t>
            </a:r>
            <a:endParaRPr lang="en-IN" dirty="0">
              <a:solidFill>
                <a:schemeClr val="bg1"/>
              </a:solidFill>
            </a:endParaRPr>
          </a:p>
        </p:txBody>
      </p:sp>
      <p:sp>
        <p:nvSpPr>
          <p:cNvPr id="19" name="Rectangle 18"/>
          <p:cNvSpPr/>
          <p:nvPr/>
        </p:nvSpPr>
        <p:spPr>
          <a:xfrm>
            <a:off x="6955962" y="399207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20" name="Rectangle 19"/>
          <p:cNvSpPr/>
          <p:nvPr/>
        </p:nvSpPr>
        <p:spPr>
          <a:xfrm>
            <a:off x="6959002"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6</a:t>
            </a:r>
            <a:endParaRPr lang="en-IN" dirty="0">
              <a:solidFill>
                <a:schemeClr val="bg1"/>
              </a:solidFill>
            </a:endParaRPr>
          </a:p>
        </p:txBody>
      </p:sp>
      <p:sp>
        <p:nvSpPr>
          <p:cNvPr id="21" name="Rectangle 20"/>
          <p:cNvSpPr/>
          <p:nvPr/>
        </p:nvSpPr>
        <p:spPr>
          <a:xfrm>
            <a:off x="6958394"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22" name="Rectangle 21"/>
          <p:cNvSpPr/>
          <p:nvPr/>
        </p:nvSpPr>
        <p:spPr>
          <a:xfrm>
            <a:off x="4795608"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23" name="Rectangle 22"/>
          <p:cNvSpPr/>
          <p:nvPr/>
        </p:nvSpPr>
        <p:spPr>
          <a:xfrm>
            <a:off x="4793176" y="399207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24" name="Rectangle 23"/>
          <p:cNvSpPr/>
          <p:nvPr/>
        </p:nvSpPr>
        <p:spPr>
          <a:xfrm>
            <a:off x="4793176"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3</a:t>
            </a:r>
            <a:endParaRPr lang="en-IN" dirty="0">
              <a:solidFill>
                <a:schemeClr val="bg1"/>
              </a:solidFill>
            </a:endParaRPr>
          </a:p>
        </p:txBody>
      </p:sp>
      <p:sp>
        <p:nvSpPr>
          <p:cNvPr id="25" name="Rectangle 24"/>
          <p:cNvSpPr/>
          <p:nvPr/>
        </p:nvSpPr>
        <p:spPr>
          <a:xfrm>
            <a:off x="4793176"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30" name="Rectangle 29"/>
          <p:cNvSpPr/>
          <p:nvPr/>
        </p:nvSpPr>
        <p:spPr>
          <a:xfrm>
            <a:off x="2634038"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31" name="Rectangle 30"/>
          <p:cNvSpPr/>
          <p:nvPr/>
        </p:nvSpPr>
        <p:spPr>
          <a:xfrm>
            <a:off x="2631606" y="399028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4</a:t>
            </a:r>
            <a:endParaRPr lang="en-IN" dirty="0">
              <a:solidFill>
                <a:schemeClr val="bg1"/>
              </a:solidFill>
            </a:endParaRPr>
          </a:p>
        </p:txBody>
      </p:sp>
      <p:sp>
        <p:nvSpPr>
          <p:cNvPr id="32" name="Rectangle 31"/>
          <p:cNvSpPr/>
          <p:nvPr/>
        </p:nvSpPr>
        <p:spPr>
          <a:xfrm>
            <a:off x="2631606"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33" name="Rectangle 32"/>
          <p:cNvSpPr/>
          <p:nvPr/>
        </p:nvSpPr>
        <p:spPr>
          <a:xfrm>
            <a:off x="2634038"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2" name="Title 1"/>
          <p:cNvSpPr>
            <a:spLocks noGrp="1"/>
          </p:cNvSpPr>
          <p:nvPr>
            <p:ph type="title"/>
          </p:nvPr>
        </p:nvSpPr>
        <p:spPr/>
        <p:txBody>
          <a:bodyPr/>
          <a:lstStyle/>
          <a:p>
            <a:r>
              <a:rPr lang="en-IN" dirty="0" smtClean="0"/>
              <a:t>Demonstration using sample </a:t>
            </a:r>
            <a:r>
              <a:rPr lang="en-IN" dirty="0"/>
              <a:t>d</a:t>
            </a:r>
            <a:r>
              <a:rPr lang="en-IN" dirty="0" smtClean="0"/>
              <a:t>ata in all processors</a:t>
            </a:r>
            <a:endParaRPr lang="en-IN" dirty="0"/>
          </a:p>
        </p:txBody>
      </p:sp>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218619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75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75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75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75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75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75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75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75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75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75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0" grpId="0" animBg="1"/>
      <p:bldP spid="31" grpId="0" animBg="1"/>
      <p:bldP spid="32" grpId="0" animBg="1"/>
      <p:bldP spid="3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404"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3" name="Rectangle 2"/>
          <p:cNvSpPr/>
          <p:nvPr/>
        </p:nvSpPr>
        <p:spPr>
          <a:xfrm>
            <a:off x="4830972"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4" name="Rectangle 3"/>
          <p:cNvSpPr/>
          <p:nvPr/>
        </p:nvSpPr>
        <p:spPr>
          <a:xfrm>
            <a:off x="4830972"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5" name="Rectangle 4"/>
          <p:cNvSpPr/>
          <p:nvPr/>
        </p:nvSpPr>
        <p:spPr>
          <a:xfrm>
            <a:off x="4830972"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3</a:t>
            </a:r>
            <a:endParaRPr lang="en-IN" dirty="0">
              <a:solidFill>
                <a:schemeClr val="bg1"/>
              </a:solidFill>
            </a:endParaRPr>
          </a:p>
        </p:txBody>
      </p:sp>
      <p:sp>
        <p:nvSpPr>
          <p:cNvPr id="6" name="Rectangle 5"/>
          <p:cNvSpPr/>
          <p:nvPr/>
        </p:nvSpPr>
        <p:spPr>
          <a:xfrm>
            <a:off x="2973020" y="280076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7" name="Rectangle 6"/>
          <p:cNvSpPr/>
          <p:nvPr/>
        </p:nvSpPr>
        <p:spPr>
          <a:xfrm>
            <a:off x="2970588" y="408213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8" name="Rectangle 7"/>
          <p:cNvSpPr/>
          <p:nvPr/>
        </p:nvSpPr>
        <p:spPr>
          <a:xfrm>
            <a:off x="2970588" y="344884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9" name="Rectangle 8"/>
          <p:cNvSpPr/>
          <p:nvPr/>
        </p:nvSpPr>
        <p:spPr>
          <a:xfrm>
            <a:off x="2973020"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10" name="Rectangle 9"/>
          <p:cNvSpPr/>
          <p:nvPr/>
        </p:nvSpPr>
        <p:spPr>
          <a:xfrm>
            <a:off x="6690140"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11" name="Rectangle 10"/>
          <p:cNvSpPr/>
          <p:nvPr/>
        </p:nvSpPr>
        <p:spPr>
          <a:xfrm>
            <a:off x="6688924"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12" name="Rectangle 11"/>
          <p:cNvSpPr/>
          <p:nvPr/>
        </p:nvSpPr>
        <p:spPr>
          <a:xfrm>
            <a:off x="6688924"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13" name="Rectangle 12"/>
          <p:cNvSpPr/>
          <p:nvPr/>
        </p:nvSpPr>
        <p:spPr>
          <a:xfrm>
            <a:off x="6688044"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p>
        </p:txBody>
      </p:sp>
      <p:sp>
        <p:nvSpPr>
          <p:cNvPr id="14" name="Rectangle 13"/>
          <p:cNvSpPr/>
          <p:nvPr/>
        </p:nvSpPr>
        <p:spPr>
          <a:xfrm>
            <a:off x="8542684" y="27809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p>
        </p:txBody>
      </p:sp>
      <p:sp>
        <p:nvSpPr>
          <p:cNvPr id="15" name="Rectangle 14"/>
          <p:cNvSpPr/>
          <p:nvPr/>
        </p:nvSpPr>
        <p:spPr>
          <a:xfrm>
            <a:off x="8540252" y="406408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6" name="Rectangle 15"/>
          <p:cNvSpPr/>
          <p:nvPr/>
        </p:nvSpPr>
        <p:spPr>
          <a:xfrm>
            <a:off x="8543292" y="342900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17" name="Rectangle 16"/>
          <p:cNvSpPr/>
          <p:nvPr/>
        </p:nvSpPr>
        <p:spPr>
          <a:xfrm>
            <a:off x="8542684" y="213285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endParaRPr lang="en-IN" dirty="0" smtClean="0">
              <a:solidFill>
                <a:schemeClr val="bg1"/>
              </a:solidFill>
            </a:endParaRPr>
          </a:p>
        </p:txBody>
      </p:sp>
      <p:sp>
        <p:nvSpPr>
          <p:cNvPr id="18" name="Title 17"/>
          <p:cNvSpPr>
            <a:spLocks noGrp="1"/>
          </p:cNvSpPr>
          <p:nvPr>
            <p:ph type="title"/>
          </p:nvPr>
        </p:nvSpPr>
        <p:spPr/>
        <p:txBody>
          <a:bodyPr/>
          <a:lstStyle/>
          <a:p>
            <a:r>
              <a:rPr lang="en-IN" dirty="0" smtClean="0"/>
              <a:t>Sorting Done at each processor</a:t>
            </a:r>
            <a:endParaRPr lang="en-IN" dirty="0"/>
          </a:p>
        </p:txBody>
      </p:sp>
      <p:sp>
        <p:nvSpPr>
          <p:cNvPr id="20" name="Content Placeholder 19"/>
          <p:cNvSpPr>
            <a:spLocks noGrp="1"/>
          </p:cNvSpPr>
          <p:nvPr>
            <p:ph idx="1"/>
          </p:nvPr>
        </p:nvSpPr>
        <p:spPr/>
        <p:txBody>
          <a:bodyPr/>
          <a:lstStyle/>
          <a:p>
            <a:endParaRPr lang="en-IN" dirty="0"/>
          </a:p>
        </p:txBody>
      </p:sp>
    </p:spTree>
    <p:extLst>
      <p:ext uri="{BB962C8B-B14F-4D97-AF65-F5344CB8AC3E}">
        <p14:creationId xmlns:p14="http://schemas.microsoft.com/office/powerpoint/2010/main" val="368998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95948" y="305350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3" name="Rectangle 2"/>
          <p:cNvSpPr/>
          <p:nvPr/>
        </p:nvSpPr>
        <p:spPr>
          <a:xfrm>
            <a:off x="4451282" y="306579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4" name="Rectangle 3"/>
          <p:cNvSpPr/>
          <p:nvPr/>
        </p:nvSpPr>
        <p:spPr>
          <a:xfrm>
            <a:off x="4451282" y="240553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5" name="Rectangle 4"/>
          <p:cNvSpPr/>
          <p:nvPr/>
        </p:nvSpPr>
        <p:spPr>
          <a:xfrm>
            <a:off x="1462093" y="305350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6" name="Rectangle 5"/>
          <p:cNvSpPr/>
          <p:nvPr/>
        </p:nvSpPr>
        <p:spPr>
          <a:xfrm>
            <a:off x="2295948" y="240553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a:t>
            </a:r>
          </a:p>
        </p:txBody>
      </p:sp>
      <p:sp>
        <p:nvSpPr>
          <p:cNvPr id="7" name="Rectangle 6"/>
          <p:cNvSpPr/>
          <p:nvPr/>
        </p:nvSpPr>
        <p:spPr>
          <a:xfrm>
            <a:off x="3694341" y="306579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8" name="Rectangle 7"/>
          <p:cNvSpPr/>
          <p:nvPr/>
        </p:nvSpPr>
        <p:spPr>
          <a:xfrm>
            <a:off x="3694341" y="240553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9" name="Rectangle 8"/>
          <p:cNvSpPr/>
          <p:nvPr/>
        </p:nvSpPr>
        <p:spPr>
          <a:xfrm>
            <a:off x="1462093" y="240682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10" name="Rectangle 9"/>
          <p:cNvSpPr/>
          <p:nvPr/>
        </p:nvSpPr>
        <p:spPr>
          <a:xfrm>
            <a:off x="7153617" y="243070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11" name="Rectangle 10"/>
          <p:cNvSpPr/>
          <p:nvPr/>
        </p:nvSpPr>
        <p:spPr>
          <a:xfrm>
            <a:off x="9399359" y="306533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12" name="Rectangle 11"/>
          <p:cNvSpPr/>
          <p:nvPr/>
        </p:nvSpPr>
        <p:spPr>
          <a:xfrm>
            <a:off x="7155105" y="307445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13" name="Rectangle 12"/>
          <p:cNvSpPr/>
          <p:nvPr/>
        </p:nvSpPr>
        <p:spPr>
          <a:xfrm>
            <a:off x="7154225" y="177830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p>
        </p:txBody>
      </p:sp>
      <p:sp>
        <p:nvSpPr>
          <p:cNvPr id="14" name="Rectangle 13"/>
          <p:cNvSpPr/>
          <p:nvPr/>
        </p:nvSpPr>
        <p:spPr>
          <a:xfrm>
            <a:off x="8017729" y="241726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p>
        </p:txBody>
      </p:sp>
      <p:sp>
        <p:nvSpPr>
          <p:cNvPr id="15" name="Rectangle 14"/>
          <p:cNvSpPr/>
          <p:nvPr/>
        </p:nvSpPr>
        <p:spPr>
          <a:xfrm>
            <a:off x="10164271" y="306533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6" name="Rectangle 15"/>
          <p:cNvSpPr/>
          <p:nvPr/>
        </p:nvSpPr>
        <p:spPr>
          <a:xfrm>
            <a:off x="8018337" y="306533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17" name="Rectangle 16"/>
          <p:cNvSpPr/>
          <p:nvPr/>
        </p:nvSpPr>
        <p:spPr>
          <a:xfrm>
            <a:off x="8017729" y="176919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endParaRPr lang="en-IN" dirty="0" smtClean="0">
              <a:solidFill>
                <a:schemeClr val="bg1"/>
              </a:solidFill>
            </a:endParaRPr>
          </a:p>
        </p:txBody>
      </p:sp>
      <p:sp>
        <p:nvSpPr>
          <p:cNvPr id="18" name="Title 17"/>
          <p:cNvSpPr>
            <a:spLocks noGrp="1"/>
          </p:cNvSpPr>
          <p:nvPr>
            <p:ph type="title"/>
          </p:nvPr>
        </p:nvSpPr>
        <p:spPr/>
        <p:txBody>
          <a:bodyPr/>
          <a:lstStyle/>
          <a:p>
            <a:r>
              <a:rPr lang="en-IN" dirty="0" smtClean="0"/>
              <a:t>Range Redistribution done to use all processors</a:t>
            </a:r>
            <a:endParaRPr lang="en-IN" dirty="0"/>
          </a:p>
        </p:txBody>
      </p:sp>
      <p:sp>
        <p:nvSpPr>
          <p:cNvPr id="38" name="Content Placeholder 37"/>
          <p:cNvSpPr>
            <a:spLocks noGrp="1"/>
          </p:cNvSpPr>
          <p:nvPr>
            <p:ph idx="1"/>
          </p:nvPr>
        </p:nvSpPr>
        <p:spPr/>
        <p:txBody>
          <a:bodyPr/>
          <a:lstStyle/>
          <a:p>
            <a:endParaRPr lang="en-IN"/>
          </a:p>
        </p:txBody>
      </p:sp>
      <p:sp>
        <p:nvSpPr>
          <p:cNvPr id="21" name="Oval 20"/>
          <p:cNvSpPr/>
          <p:nvPr/>
        </p:nvSpPr>
        <p:spPr>
          <a:xfrm>
            <a:off x="1714121" y="4696873"/>
            <a:ext cx="2304256" cy="864096"/>
          </a:xfrm>
          <a:prstGeom prst="ellipse">
            <a:avLst/>
          </a:prstGeom>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Range</a:t>
            </a:r>
          </a:p>
          <a:p>
            <a:pPr algn="ctr"/>
            <a:r>
              <a:rPr lang="en-IN" dirty="0" smtClean="0"/>
              <a:t>Redistribution</a:t>
            </a:r>
            <a:endParaRPr lang="en-IN" dirty="0"/>
          </a:p>
        </p:txBody>
      </p:sp>
      <p:cxnSp>
        <p:nvCxnSpPr>
          <p:cNvPr id="23" name="Straight Arrow Connector 22"/>
          <p:cNvCxnSpPr/>
          <p:nvPr/>
        </p:nvCxnSpPr>
        <p:spPr>
          <a:xfrm flipH="1" flipV="1">
            <a:off x="2002153" y="3859417"/>
            <a:ext cx="216024" cy="8374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3442313" y="3810899"/>
            <a:ext cx="360040" cy="8859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1328425" y="4175105"/>
            <a:ext cx="721672" cy="424732"/>
          </a:xfrm>
          <a:prstGeom prst="rect">
            <a:avLst/>
          </a:prstGeom>
          <a:noFill/>
        </p:spPr>
        <p:txBody>
          <a:bodyPr wrap="none" rtlCol="0">
            <a:spAutoFit/>
          </a:bodyPr>
          <a:lstStyle/>
          <a:p>
            <a:pPr>
              <a:lnSpc>
                <a:spcPct val="90000"/>
              </a:lnSpc>
            </a:pPr>
            <a:r>
              <a:rPr lang="en-IN" sz="2400" dirty="0" smtClean="0"/>
              <a:t>1-10</a:t>
            </a:r>
            <a:endParaRPr lang="en-IN" sz="2400" dirty="0"/>
          </a:p>
        </p:txBody>
      </p:sp>
      <p:sp>
        <p:nvSpPr>
          <p:cNvPr id="27" name="TextBox 26"/>
          <p:cNvSpPr txBox="1"/>
          <p:nvPr/>
        </p:nvSpPr>
        <p:spPr>
          <a:xfrm>
            <a:off x="3792271" y="4175105"/>
            <a:ext cx="872739" cy="424732"/>
          </a:xfrm>
          <a:prstGeom prst="rect">
            <a:avLst/>
          </a:prstGeom>
          <a:noFill/>
        </p:spPr>
        <p:txBody>
          <a:bodyPr wrap="none" rtlCol="0">
            <a:spAutoFit/>
          </a:bodyPr>
          <a:lstStyle/>
          <a:p>
            <a:pPr>
              <a:lnSpc>
                <a:spcPct val="90000"/>
              </a:lnSpc>
            </a:pPr>
            <a:r>
              <a:rPr lang="en-IN" sz="2400" dirty="0" smtClean="0"/>
              <a:t>11-20</a:t>
            </a:r>
            <a:endParaRPr lang="en-IN" sz="2400" dirty="0"/>
          </a:p>
        </p:txBody>
      </p:sp>
      <p:sp>
        <p:nvSpPr>
          <p:cNvPr id="33" name="Oval 32"/>
          <p:cNvSpPr/>
          <p:nvPr/>
        </p:nvSpPr>
        <p:spPr>
          <a:xfrm>
            <a:off x="7671167" y="4699323"/>
            <a:ext cx="2304256" cy="864096"/>
          </a:xfrm>
          <a:prstGeom prst="ellipse">
            <a:avLst/>
          </a:prstGeom>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Range</a:t>
            </a:r>
          </a:p>
          <a:p>
            <a:pPr algn="ctr"/>
            <a:r>
              <a:rPr lang="en-IN" dirty="0" smtClean="0"/>
              <a:t>Redistribution</a:t>
            </a:r>
            <a:endParaRPr lang="en-IN" dirty="0"/>
          </a:p>
        </p:txBody>
      </p:sp>
      <p:cxnSp>
        <p:nvCxnSpPr>
          <p:cNvPr id="34" name="Straight Arrow Connector 33"/>
          <p:cNvCxnSpPr/>
          <p:nvPr/>
        </p:nvCxnSpPr>
        <p:spPr>
          <a:xfrm flipH="1" flipV="1">
            <a:off x="7959199" y="3861867"/>
            <a:ext cx="216024" cy="8374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flipV="1">
            <a:off x="9399359" y="3813349"/>
            <a:ext cx="360040" cy="8859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6" name="TextBox 35"/>
          <p:cNvSpPr txBox="1"/>
          <p:nvPr/>
        </p:nvSpPr>
        <p:spPr>
          <a:xfrm>
            <a:off x="7285471" y="4177555"/>
            <a:ext cx="721672" cy="424732"/>
          </a:xfrm>
          <a:prstGeom prst="rect">
            <a:avLst/>
          </a:prstGeom>
          <a:noFill/>
        </p:spPr>
        <p:txBody>
          <a:bodyPr wrap="none" rtlCol="0">
            <a:spAutoFit/>
          </a:bodyPr>
          <a:lstStyle/>
          <a:p>
            <a:pPr>
              <a:lnSpc>
                <a:spcPct val="90000"/>
              </a:lnSpc>
            </a:pPr>
            <a:r>
              <a:rPr lang="en-IN" sz="2400" dirty="0" smtClean="0"/>
              <a:t>1-10</a:t>
            </a:r>
            <a:endParaRPr lang="en-IN" sz="2400" dirty="0"/>
          </a:p>
        </p:txBody>
      </p:sp>
      <p:sp>
        <p:nvSpPr>
          <p:cNvPr id="37" name="TextBox 36"/>
          <p:cNvSpPr txBox="1"/>
          <p:nvPr/>
        </p:nvSpPr>
        <p:spPr>
          <a:xfrm>
            <a:off x="9749317" y="4177555"/>
            <a:ext cx="872739" cy="424732"/>
          </a:xfrm>
          <a:prstGeom prst="rect">
            <a:avLst/>
          </a:prstGeom>
          <a:noFill/>
        </p:spPr>
        <p:txBody>
          <a:bodyPr wrap="none" rtlCol="0">
            <a:spAutoFit/>
          </a:bodyPr>
          <a:lstStyle/>
          <a:p>
            <a:pPr>
              <a:lnSpc>
                <a:spcPct val="90000"/>
              </a:lnSpc>
            </a:pPr>
            <a:r>
              <a:rPr lang="en-IN" sz="2400" dirty="0" smtClean="0"/>
              <a:t>11-20</a:t>
            </a:r>
            <a:endParaRPr lang="en-IN" sz="2400" dirty="0"/>
          </a:p>
        </p:txBody>
      </p:sp>
    </p:spTree>
    <p:extLst>
      <p:ext uri="{BB962C8B-B14F-4D97-AF65-F5344CB8AC3E}">
        <p14:creationId xmlns:p14="http://schemas.microsoft.com/office/powerpoint/2010/main" val="211131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25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25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25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25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25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fill="hold"/>
                                        <p:tgtEl>
                                          <p:spTgt spid="2"/>
                                        </p:tgtEl>
                                        <p:attrNameLst>
                                          <p:attrName>ppt_x</p:attrName>
                                        </p:attrNameLst>
                                      </p:cBhvr>
                                      <p:tavLst>
                                        <p:tav tm="0">
                                          <p:val>
                                            <p:strVal val="0-#ppt_w/2"/>
                                          </p:val>
                                        </p:tav>
                                        <p:tav tm="100000">
                                          <p:val>
                                            <p:strVal val="#ppt_x"/>
                                          </p:val>
                                        </p:tav>
                                      </p:tavLst>
                                    </p:anim>
                                    <p:anim calcmode="lin" valueType="num">
                                      <p:cBhvr additive="base">
                                        <p:cTn id="25" dur="1000" fill="hold"/>
                                        <p:tgtEl>
                                          <p:spTgt spid="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1000" fill="hold"/>
                                        <p:tgtEl>
                                          <p:spTgt spid="5"/>
                                        </p:tgtEl>
                                        <p:attrNameLst>
                                          <p:attrName>ppt_x</p:attrName>
                                        </p:attrNameLst>
                                      </p:cBhvr>
                                      <p:tavLst>
                                        <p:tav tm="0">
                                          <p:val>
                                            <p:strVal val="0-#ppt_w/2"/>
                                          </p:val>
                                        </p:tav>
                                        <p:tav tm="100000">
                                          <p:val>
                                            <p:strVal val="#ppt_x"/>
                                          </p:val>
                                        </p:tav>
                                      </p:tavLst>
                                    </p:anim>
                                    <p:anim calcmode="lin" valueType="num">
                                      <p:cBhvr additive="base">
                                        <p:cTn id="29" dur="1000" fill="hold"/>
                                        <p:tgtEl>
                                          <p:spTgt spid="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1000" fill="hold"/>
                                        <p:tgtEl>
                                          <p:spTgt spid="6"/>
                                        </p:tgtEl>
                                        <p:attrNameLst>
                                          <p:attrName>ppt_x</p:attrName>
                                        </p:attrNameLst>
                                      </p:cBhvr>
                                      <p:tavLst>
                                        <p:tav tm="0">
                                          <p:val>
                                            <p:strVal val="0-#ppt_w/2"/>
                                          </p:val>
                                        </p:tav>
                                        <p:tav tm="100000">
                                          <p:val>
                                            <p:strVal val="#ppt_x"/>
                                          </p:val>
                                        </p:tav>
                                      </p:tavLst>
                                    </p:anim>
                                    <p:anim calcmode="lin" valueType="num">
                                      <p:cBhvr additive="base">
                                        <p:cTn id="33" dur="1000" fill="hold"/>
                                        <p:tgtEl>
                                          <p:spTgt spid="6"/>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1000" fill="hold"/>
                                        <p:tgtEl>
                                          <p:spTgt spid="9"/>
                                        </p:tgtEl>
                                        <p:attrNameLst>
                                          <p:attrName>ppt_x</p:attrName>
                                        </p:attrNameLst>
                                      </p:cBhvr>
                                      <p:tavLst>
                                        <p:tav tm="0">
                                          <p:val>
                                            <p:strVal val="0-#ppt_w/2"/>
                                          </p:val>
                                        </p:tav>
                                        <p:tav tm="100000">
                                          <p:val>
                                            <p:strVal val="#ppt_x"/>
                                          </p:val>
                                        </p:tav>
                                      </p:tavLst>
                                    </p:anim>
                                    <p:anim calcmode="lin" valueType="num">
                                      <p:cBhvr additive="base">
                                        <p:cTn id="37"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1000" fill="hold"/>
                                        <p:tgtEl>
                                          <p:spTgt spid="3"/>
                                        </p:tgtEl>
                                        <p:attrNameLst>
                                          <p:attrName>ppt_x</p:attrName>
                                        </p:attrNameLst>
                                      </p:cBhvr>
                                      <p:tavLst>
                                        <p:tav tm="0">
                                          <p:val>
                                            <p:strVal val="0-#ppt_w/2"/>
                                          </p:val>
                                        </p:tav>
                                        <p:tav tm="100000">
                                          <p:val>
                                            <p:strVal val="#ppt_x"/>
                                          </p:val>
                                        </p:tav>
                                      </p:tavLst>
                                    </p:anim>
                                    <p:anim calcmode="lin" valueType="num">
                                      <p:cBhvr additive="base">
                                        <p:cTn id="43" dur="1000" fill="hold"/>
                                        <p:tgtEl>
                                          <p:spTgt spid="3"/>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1000" fill="hold"/>
                                        <p:tgtEl>
                                          <p:spTgt spid="4"/>
                                        </p:tgtEl>
                                        <p:attrNameLst>
                                          <p:attrName>ppt_x</p:attrName>
                                        </p:attrNameLst>
                                      </p:cBhvr>
                                      <p:tavLst>
                                        <p:tav tm="0">
                                          <p:val>
                                            <p:strVal val="0-#ppt_w/2"/>
                                          </p:val>
                                        </p:tav>
                                        <p:tav tm="100000">
                                          <p:val>
                                            <p:strVal val="#ppt_x"/>
                                          </p:val>
                                        </p:tav>
                                      </p:tavLst>
                                    </p:anim>
                                    <p:anim calcmode="lin" valueType="num">
                                      <p:cBhvr additive="base">
                                        <p:cTn id="47" dur="1000" fill="hold"/>
                                        <p:tgtEl>
                                          <p:spTgt spid="4"/>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1000" fill="hold"/>
                                        <p:tgtEl>
                                          <p:spTgt spid="7"/>
                                        </p:tgtEl>
                                        <p:attrNameLst>
                                          <p:attrName>ppt_x</p:attrName>
                                        </p:attrNameLst>
                                      </p:cBhvr>
                                      <p:tavLst>
                                        <p:tav tm="0">
                                          <p:val>
                                            <p:strVal val="0-#ppt_w/2"/>
                                          </p:val>
                                        </p:tav>
                                        <p:tav tm="100000">
                                          <p:val>
                                            <p:strVal val="#ppt_x"/>
                                          </p:val>
                                        </p:tav>
                                      </p:tavLst>
                                    </p:anim>
                                    <p:anim calcmode="lin" valueType="num">
                                      <p:cBhvr additive="base">
                                        <p:cTn id="51" dur="1000" fill="hold"/>
                                        <p:tgtEl>
                                          <p:spTgt spid="7"/>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1000" fill="hold"/>
                                        <p:tgtEl>
                                          <p:spTgt spid="8"/>
                                        </p:tgtEl>
                                        <p:attrNameLst>
                                          <p:attrName>ppt_x</p:attrName>
                                        </p:attrNameLst>
                                      </p:cBhvr>
                                      <p:tavLst>
                                        <p:tav tm="0">
                                          <p:val>
                                            <p:strVal val="0-#ppt_w/2"/>
                                          </p:val>
                                        </p:tav>
                                        <p:tav tm="100000">
                                          <p:val>
                                            <p:strVal val="#ppt_x"/>
                                          </p:val>
                                        </p:tav>
                                      </p:tavLst>
                                    </p:anim>
                                    <p:anim calcmode="lin" valueType="num">
                                      <p:cBhvr additive="base">
                                        <p:cTn id="55"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125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1250"/>
                                        <p:tgtEl>
                                          <p:spTgt spid="34"/>
                                        </p:tgtEl>
                                      </p:cBhvr>
                                    </p:animEffect>
                                  </p:childTnLst>
                                </p:cTn>
                              </p:par>
                              <p:par>
                                <p:cTn id="64" presetID="10" presetClass="entr" presetSubtype="0" fill="hold" nodeType="with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fade">
                                      <p:cBhvr>
                                        <p:cTn id="66" dur="1250"/>
                                        <p:tgtEl>
                                          <p:spTgt spid="3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1250"/>
                                        <p:tgtEl>
                                          <p:spTgt spid="3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125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1000" fill="hold"/>
                                        <p:tgtEl>
                                          <p:spTgt spid="10"/>
                                        </p:tgtEl>
                                        <p:attrNameLst>
                                          <p:attrName>ppt_x</p:attrName>
                                        </p:attrNameLst>
                                      </p:cBhvr>
                                      <p:tavLst>
                                        <p:tav tm="0">
                                          <p:val>
                                            <p:strVal val="1+#ppt_w/2"/>
                                          </p:val>
                                        </p:tav>
                                        <p:tav tm="100000">
                                          <p:val>
                                            <p:strVal val="#ppt_x"/>
                                          </p:val>
                                        </p:tav>
                                      </p:tavLst>
                                    </p:anim>
                                    <p:anim calcmode="lin" valueType="num">
                                      <p:cBhvr additive="base">
                                        <p:cTn id="78" dur="1000" fill="hold"/>
                                        <p:tgtEl>
                                          <p:spTgt spid="10"/>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 calcmode="lin" valueType="num">
                                      <p:cBhvr additive="base">
                                        <p:cTn id="81" dur="1000" fill="hold"/>
                                        <p:tgtEl>
                                          <p:spTgt spid="12"/>
                                        </p:tgtEl>
                                        <p:attrNameLst>
                                          <p:attrName>ppt_x</p:attrName>
                                        </p:attrNameLst>
                                      </p:cBhvr>
                                      <p:tavLst>
                                        <p:tav tm="0">
                                          <p:val>
                                            <p:strVal val="1+#ppt_w/2"/>
                                          </p:val>
                                        </p:tav>
                                        <p:tav tm="100000">
                                          <p:val>
                                            <p:strVal val="#ppt_x"/>
                                          </p:val>
                                        </p:tav>
                                      </p:tavLst>
                                    </p:anim>
                                    <p:anim calcmode="lin" valueType="num">
                                      <p:cBhvr additive="base">
                                        <p:cTn id="82" dur="1000" fill="hold"/>
                                        <p:tgtEl>
                                          <p:spTgt spid="12"/>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13"/>
                                        </p:tgtEl>
                                        <p:attrNameLst>
                                          <p:attrName>style.visibility</p:attrName>
                                        </p:attrNameLst>
                                      </p:cBhvr>
                                      <p:to>
                                        <p:strVal val="visible"/>
                                      </p:to>
                                    </p:set>
                                    <p:anim calcmode="lin" valueType="num">
                                      <p:cBhvr additive="base">
                                        <p:cTn id="85" dur="1000" fill="hold"/>
                                        <p:tgtEl>
                                          <p:spTgt spid="13"/>
                                        </p:tgtEl>
                                        <p:attrNameLst>
                                          <p:attrName>ppt_x</p:attrName>
                                        </p:attrNameLst>
                                      </p:cBhvr>
                                      <p:tavLst>
                                        <p:tav tm="0">
                                          <p:val>
                                            <p:strVal val="1+#ppt_w/2"/>
                                          </p:val>
                                        </p:tav>
                                        <p:tav tm="100000">
                                          <p:val>
                                            <p:strVal val="#ppt_x"/>
                                          </p:val>
                                        </p:tav>
                                      </p:tavLst>
                                    </p:anim>
                                    <p:anim calcmode="lin" valueType="num">
                                      <p:cBhvr additive="base">
                                        <p:cTn id="86" dur="1000" fill="hold"/>
                                        <p:tgtEl>
                                          <p:spTgt spid="13"/>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 calcmode="lin" valueType="num">
                                      <p:cBhvr additive="base">
                                        <p:cTn id="89" dur="1000" fill="hold"/>
                                        <p:tgtEl>
                                          <p:spTgt spid="14"/>
                                        </p:tgtEl>
                                        <p:attrNameLst>
                                          <p:attrName>ppt_x</p:attrName>
                                        </p:attrNameLst>
                                      </p:cBhvr>
                                      <p:tavLst>
                                        <p:tav tm="0">
                                          <p:val>
                                            <p:strVal val="1+#ppt_w/2"/>
                                          </p:val>
                                        </p:tav>
                                        <p:tav tm="100000">
                                          <p:val>
                                            <p:strVal val="#ppt_x"/>
                                          </p:val>
                                        </p:tav>
                                      </p:tavLst>
                                    </p:anim>
                                    <p:anim calcmode="lin" valueType="num">
                                      <p:cBhvr additive="base">
                                        <p:cTn id="90" dur="1000" fill="hold"/>
                                        <p:tgtEl>
                                          <p:spTgt spid="14"/>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1000" fill="hold"/>
                                        <p:tgtEl>
                                          <p:spTgt spid="16"/>
                                        </p:tgtEl>
                                        <p:attrNameLst>
                                          <p:attrName>ppt_x</p:attrName>
                                        </p:attrNameLst>
                                      </p:cBhvr>
                                      <p:tavLst>
                                        <p:tav tm="0">
                                          <p:val>
                                            <p:strVal val="1+#ppt_w/2"/>
                                          </p:val>
                                        </p:tav>
                                        <p:tav tm="100000">
                                          <p:val>
                                            <p:strVal val="#ppt_x"/>
                                          </p:val>
                                        </p:tav>
                                      </p:tavLst>
                                    </p:anim>
                                    <p:anim calcmode="lin" valueType="num">
                                      <p:cBhvr additive="base">
                                        <p:cTn id="94" dur="1000" fill="hold"/>
                                        <p:tgtEl>
                                          <p:spTgt spid="16"/>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1000" fill="hold"/>
                                        <p:tgtEl>
                                          <p:spTgt spid="17"/>
                                        </p:tgtEl>
                                        <p:attrNameLst>
                                          <p:attrName>ppt_x</p:attrName>
                                        </p:attrNameLst>
                                      </p:cBhvr>
                                      <p:tavLst>
                                        <p:tav tm="0">
                                          <p:val>
                                            <p:strVal val="1+#ppt_w/2"/>
                                          </p:val>
                                        </p:tav>
                                        <p:tav tm="100000">
                                          <p:val>
                                            <p:strVal val="#ppt_x"/>
                                          </p:val>
                                        </p:tav>
                                      </p:tavLst>
                                    </p:anim>
                                    <p:anim calcmode="lin" valueType="num">
                                      <p:cBhvr additive="base">
                                        <p:cTn id="98" dur="10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11"/>
                                        </p:tgtEl>
                                        <p:attrNameLst>
                                          <p:attrName>style.visibility</p:attrName>
                                        </p:attrNameLst>
                                      </p:cBhvr>
                                      <p:to>
                                        <p:strVal val="visible"/>
                                      </p:to>
                                    </p:set>
                                    <p:anim calcmode="lin" valueType="num">
                                      <p:cBhvr additive="base">
                                        <p:cTn id="103" dur="1000" fill="hold"/>
                                        <p:tgtEl>
                                          <p:spTgt spid="11"/>
                                        </p:tgtEl>
                                        <p:attrNameLst>
                                          <p:attrName>ppt_x</p:attrName>
                                        </p:attrNameLst>
                                      </p:cBhvr>
                                      <p:tavLst>
                                        <p:tav tm="0">
                                          <p:val>
                                            <p:strVal val="1+#ppt_w/2"/>
                                          </p:val>
                                        </p:tav>
                                        <p:tav tm="100000">
                                          <p:val>
                                            <p:strVal val="#ppt_x"/>
                                          </p:val>
                                        </p:tav>
                                      </p:tavLst>
                                    </p:anim>
                                    <p:anim calcmode="lin" valueType="num">
                                      <p:cBhvr additive="base">
                                        <p:cTn id="104" dur="1000" fill="hold"/>
                                        <p:tgtEl>
                                          <p:spTgt spid="11"/>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15"/>
                                        </p:tgtEl>
                                        <p:attrNameLst>
                                          <p:attrName>style.visibility</p:attrName>
                                        </p:attrNameLst>
                                      </p:cBhvr>
                                      <p:to>
                                        <p:strVal val="visible"/>
                                      </p:to>
                                    </p:set>
                                    <p:anim calcmode="lin" valueType="num">
                                      <p:cBhvr additive="base">
                                        <p:cTn id="107" dur="1000" fill="hold"/>
                                        <p:tgtEl>
                                          <p:spTgt spid="15"/>
                                        </p:tgtEl>
                                        <p:attrNameLst>
                                          <p:attrName>ppt_x</p:attrName>
                                        </p:attrNameLst>
                                      </p:cBhvr>
                                      <p:tavLst>
                                        <p:tav tm="0">
                                          <p:val>
                                            <p:strVal val="1+#ppt_w/2"/>
                                          </p:val>
                                        </p:tav>
                                        <p:tav tm="100000">
                                          <p:val>
                                            <p:strVal val="#ppt_x"/>
                                          </p:val>
                                        </p:tav>
                                      </p:tavLst>
                                    </p:anim>
                                    <p:anim calcmode="lin" valueType="num">
                                      <p:cBhvr additive="base">
                                        <p:cTn id="108" dur="10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1" grpId="0" animBg="1"/>
      <p:bldP spid="26" grpId="0"/>
      <p:bldP spid="27" grpId="0"/>
      <p:bldP spid="33" grpId="0" animBg="1"/>
      <p:bldP spid="36"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404"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3" name="Rectangle 2"/>
          <p:cNvSpPr/>
          <p:nvPr/>
        </p:nvSpPr>
        <p:spPr>
          <a:xfrm>
            <a:off x="4830972"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4" name="Rectangle 3"/>
          <p:cNvSpPr/>
          <p:nvPr/>
        </p:nvSpPr>
        <p:spPr>
          <a:xfrm>
            <a:off x="4830972"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5" name="Rectangle 4"/>
          <p:cNvSpPr/>
          <p:nvPr/>
        </p:nvSpPr>
        <p:spPr>
          <a:xfrm>
            <a:off x="4830972"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6" name="Rectangle 5"/>
          <p:cNvSpPr/>
          <p:nvPr/>
        </p:nvSpPr>
        <p:spPr>
          <a:xfrm>
            <a:off x="2973020" y="280076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7" name="Rectangle 6"/>
          <p:cNvSpPr/>
          <p:nvPr/>
        </p:nvSpPr>
        <p:spPr>
          <a:xfrm>
            <a:off x="2970588" y="408213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8" name="Rectangle 7"/>
          <p:cNvSpPr/>
          <p:nvPr/>
        </p:nvSpPr>
        <p:spPr>
          <a:xfrm>
            <a:off x="2970588" y="344884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9" name="Rectangle 8"/>
          <p:cNvSpPr/>
          <p:nvPr/>
        </p:nvSpPr>
        <p:spPr>
          <a:xfrm>
            <a:off x="2973020"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a:t>
            </a:r>
          </a:p>
        </p:txBody>
      </p:sp>
      <p:sp>
        <p:nvSpPr>
          <p:cNvPr id="10" name="Rectangle 9"/>
          <p:cNvSpPr/>
          <p:nvPr/>
        </p:nvSpPr>
        <p:spPr>
          <a:xfrm>
            <a:off x="6661431" y="409155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11" name="Rectangle 10"/>
          <p:cNvSpPr/>
          <p:nvPr/>
        </p:nvSpPr>
        <p:spPr>
          <a:xfrm>
            <a:off x="8495928" y="278367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12" name="Rectangle 11"/>
          <p:cNvSpPr/>
          <p:nvPr/>
        </p:nvSpPr>
        <p:spPr>
          <a:xfrm>
            <a:off x="6667863" y="539031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13" name="Rectangle 12"/>
          <p:cNvSpPr/>
          <p:nvPr/>
        </p:nvSpPr>
        <p:spPr>
          <a:xfrm>
            <a:off x="6659036" y="279939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p>
        </p:txBody>
      </p:sp>
      <p:sp>
        <p:nvSpPr>
          <p:cNvPr id="14" name="Rectangle 13"/>
          <p:cNvSpPr/>
          <p:nvPr/>
        </p:nvSpPr>
        <p:spPr>
          <a:xfrm>
            <a:off x="6656604" y="345054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p>
        </p:txBody>
      </p:sp>
      <p:sp>
        <p:nvSpPr>
          <p:cNvPr id="15" name="Rectangle 14"/>
          <p:cNvSpPr/>
          <p:nvPr/>
        </p:nvSpPr>
        <p:spPr>
          <a:xfrm>
            <a:off x="8495928"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6" name="Rectangle 15"/>
          <p:cNvSpPr/>
          <p:nvPr/>
        </p:nvSpPr>
        <p:spPr>
          <a:xfrm>
            <a:off x="6667863" y="474224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17" name="Rectangle 16"/>
          <p:cNvSpPr/>
          <p:nvPr/>
        </p:nvSpPr>
        <p:spPr>
          <a:xfrm>
            <a:off x="6656604"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endParaRPr lang="en-IN" dirty="0" smtClean="0">
              <a:solidFill>
                <a:schemeClr val="bg1"/>
              </a:solidFill>
            </a:endParaRPr>
          </a:p>
        </p:txBody>
      </p:sp>
      <p:sp>
        <p:nvSpPr>
          <p:cNvPr id="18" name="Title 17"/>
          <p:cNvSpPr>
            <a:spLocks noGrp="1"/>
          </p:cNvSpPr>
          <p:nvPr>
            <p:ph type="title"/>
          </p:nvPr>
        </p:nvSpPr>
        <p:spPr/>
        <p:txBody>
          <a:bodyPr/>
          <a:lstStyle/>
          <a:p>
            <a:r>
              <a:rPr lang="en-IN" dirty="0" smtClean="0"/>
              <a:t>Merge Result after previous step</a:t>
            </a:r>
            <a:endParaRPr lang="en-IN" dirty="0"/>
          </a:p>
        </p:txBody>
      </p:sp>
      <p:sp>
        <p:nvSpPr>
          <p:cNvPr id="19" name="Content Placeholder 18"/>
          <p:cNvSpPr>
            <a:spLocks noGrp="1"/>
          </p:cNvSpPr>
          <p:nvPr>
            <p:ph idx="1"/>
          </p:nvPr>
        </p:nvSpPr>
        <p:spPr/>
        <p:txBody>
          <a:bodyPr/>
          <a:lstStyle/>
          <a:p>
            <a:endParaRPr lang="en-IN"/>
          </a:p>
        </p:txBody>
      </p:sp>
    </p:spTree>
    <p:extLst>
      <p:ext uri="{BB962C8B-B14F-4D97-AF65-F5344CB8AC3E}">
        <p14:creationId xmlns:p14="http://schemas.microsoft.com/office/powerpoint/2010/main" val="137066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25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25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25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25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25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25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25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25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1250"/>
                                        <p:tgtEl>
                                          <p:spTgt spid="1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250"/>
                                        <p:tgtEl>
                                          <p:spTgt spid="1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250"/>
                                        <p:tgtEl>
                                          <p:spTgt spid="1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25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Algorithms we consider</a:t>
            </a:r>
            <a:endParaRPr lang="en-US" dirty="0"/>
          </a:p>
        </p:txBody>
      </p:sp>
      <p:sp>
        <p:nvSpPr>
          <p:cNvPr id="14" name="Content Placeholder 13"/>
          <p:cNvSpPr>
            <a:spLocks noGrp="1"/>
          </p:cNvSpPr>
          <p:nvPr>
            <p:ph idx="1"/>
          </p:nvPr>
        </p:nvSpPr>
        <p:spPr/>
        <p:txBody>
          <a:bodyPr/>
          <a:lstStyle/>
          <a:p>
            <a:pPr marL="457200" indent="-457200">
              <a:buFont typeface="+mj-lt"/>
              <a:buAutoNum type="arabicPeriod"/>
            </a:pPr>
            <a:r>
              <a:rPr lang="en-US" dirty="0" smtClean="0"/>
              <a:t>Parallel Merge-All sort</a:t>
            </a:r>
          </a:p>
          <a:p>
            <a:pPr marL="457200" indent="-457200">
              <a:buFont typeface="+mj-lt"/>
              <a:buAutoNum type="arabicPeriod"/>
            </a:pPr>
            <a:r>
              <a:rPr lang="en-US" dirty="0" smtClean="0"/>
              <a:t>Parallel Binary-Merge sort</a:t>
            </a:r>
          </a:p>
          <a:p>
            <a:pPr marL="457200" indent="-457200">
              <a:buFont typeface="+mj-lt"/>
              <a:buAutoNum type="arabicPeriod"/>
            </a:pPr>
            <a:r>
              <a:rPr lang="en-US" dirty="0" smtClean="0"/>
              <a:t>Parallel Redistribution binary-merge sort</a:t>
            </a:r>
          </a:p>
          <a:p>
            <a:pPr marL="457200" indent="-457200">
              <a:buFont typeface="+mj-lt"/>
              <a:buAutoNum type="arabicPeriod"/>
            </a:pPr>
            <a:r>
              <a:rPr lang="en-US" dirty="0" smtClean="0"/>
              <a:t>Parallel Redistribution merge-all sort</a:t>
            </a:r>
          </a:p>
          <a:p>
            <a:pPr marL="457200" indent="-457200">
              <a:buFont typeface="+mj-lt"/>
              <a:buAutoNum type="arabicPeriod"/>
            </a:pPr>
            <a:r>
              <a:rPr lang="en-US" dirty="0" smtClean="0"/>
              <a:t>Parallel Partitioned sort</a:t>
            </a:r>
            <a:endParaRPr lang="en-US" dirty="0"/>
          </a:p>
        </p:txBody>
      </p:sp>
    </p:spTree>
    <p:extLst>
      <p:ext uri="{BB962C8B-B14F-4D97-AF65-F5344CB8AC3E}">
        <p14:creationId xmlns:p14="http://schemas.microsoft.com/office/powerpoint/2010/main" val="360355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66820" y="308796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5" name="Rectangle 4"/>
          <p:cNvSpPr/>
          <p:nvPr/>
        </p:nvSpPr>
        <p:spPr>
          <a:xfrm>
            <a:off x="122237" y="311487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6" name="Rectangle 5"/>
          <p:cNvSpPr/>
          <p:nvPr/>
        </p:nvSpPr>
        <p:spPr>
          <a:xfrm>
            <a:off x="9766820" y="243999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7" name="Rectangle 6"/>
          <p:cNvSpPr/>
          <p:nvPr/>
        </p:nvSpPr>
        <p:spPr>
          <a:xfrm>
            <a:off x="3530305" y="307693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p:txBody>
      </p:sp>
      <p:sp>
        <p:nvSpPr>
          <p:cNvPr id="8" name="Rectangle 7"/>
          <p:cNvSpPr/>
          <p:nvPr/>
        </p:nvSpPr>
        <p:spPr>
          <a:xfrm>
            <a:off x="3530305" y="2416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a:t>
            </a:r>
          </a:p>
        </p:txBody>
      </p:sp>
      <p:sp>
        <p:nvSpPr>
          <p:cNvPr id="9" name="Rectangle 8"/>
          <p:cNvSpPr/>
          <p:nvPr/>
        </p:nvSpPr>
        <p:spPr>
          <a:xfrm>
            <a:off x="122237" y="246820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a:t>
            </a:r>
          </a:p>
        </p:txBody>
      </p:sp>
      <p:sp>
        <p:nvSpPr>
          <p:cNvPr id="10" name="Rectangle 9"/>
          <p:cNvSpPr/>
          <p:nvPr/>
        </p:nvSpPr>
        <p:spPr>
          <a:xfrm>
            <a:off x="4989452" y="239458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p:txBody>
      </p:sp>
      <p:sp>
        <p:nvSpPr>
          <p:cNvPr id="12" name="Rectangle 11"/>
          <p:cNvSpPr/>
          <p:nvPr/>
        </p:nvSpPr>
        <p:spPr>
          <a:xfrm>
            <a:off x="4990940" y="303833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13" name="Rectangle 12"/>
          <p:cNvSpPr/>
          <p:nvPr/>
        </p:nvSpPr>
        <p:spPr>
          <a:xfrm>
            <a:off x="4990060" y="174218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14" name="Rectangle 13"/>
          <p:cNvSpPr/>
          <p:nvPr/>
        </p:nvSpPr>
        <p:spPr>
          <a:xfrm>
            <a:off x="1630161" y="24568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p>
        </p:txBody>
      </p:sp>
      <p:sp>
        <p:nvSpPr>
          <p:cNvPr id="15" name="Rectangle 14"/>
          <p:cNvSpPr/>
          <p:nvPr/>
        </p:nvSpPr>
        <p:spPr>
          <a:xfrm>
            <a:off x="6370411" y="557125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16" name="Rectangle 15"/>
          <p:cNvSpPr/>
          <p:nvPr/>
        </p:nvSpPr>
        <p:spPr>
          <a:xfrm>
            <a:off x="1630769"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p>
        </p:txBody>
      </p:sp>
      <p:sp>
        <p:nvSpPr>
          <p:cNvPr id="17" name="Rectangle 16"/>
          <p:cNvSpPr/>
          <p:nvPr/>
        </p:nvSpPr>
        <p:spPr>
          <a:xfrm>
            <a:off x="1630161" y="18088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endParaRPr lang="en-IN" dirty="0" smtClean="0">
              <a:solidFill>
                <a:schemeClr val="bg1"/>
              </a:solidFill>
            </a:endParaRPr>
          </a:p>
        </p:txBody>
      </p:sp>
      <p:sp>
        <p:nvSpPr>
          <p:cNvPr id="18" name="Title 17"/>
          <p:cNvSpPr>
            <a:spLocks noGrp="1"/>
          </p:cNvSpPr>
          <p:nvPr>
            <p:ph type="title"/>
          </p:nvPr>
        </p:nvSpPr>
        <p:spPr/>
        <p:txBody>
          <a:bodyPr/>
          <a:lstStyle/>
          <a:p>
            <a:r>
              <a:rPr lang="en-IN" dirty="0" smtClean="0"/>
              <a:t>Redistribution done again on previous list</a:t>
            </a:r>
            <a:endParaRPr lang="en-IN" dirty="0"/>
          </a:p>
        </p:txBody>
      </p:sp>
      <p:sp>
        <p:nvSpPr>
          <p:cNvPr id="56" name="Content Placeholder 55"/>
          <p:cNvSpPr>
            <a:spLocks noGrp="1"/>
          </p:cNvSpPr>
          <p:nvPr>
            <p:ph idx="1"/>
          </p:nvPr>
        </p:nvSpPr>
        <p:spPr/>
        <p:txBody>
          <a:bodyPr/>
          <a:lstStyle/>
          <a:p>
            <a:endParaRPr lang="en-IN"/>
          </a:p>
        </p:txBody>
      </p:sp>
      <p:sp>
        <p:nvSpPr>
          <p:cNvPr id="21" name="Oval 20"/>
          <p:cNvSpPr/>
          <p:nvPr/>
        </p:nvSpPr>
        <p:spPr>
          <a:xfrm>
            <a:off x="1714121" y="4696873"/>
            <a:ext cx="2304256" cy="864096"/>
          </a:xfrm>
          <a:prstGeom prst="ellipse">
            <a:avLst/>
          </a:prstGeom>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Range</a:t>
            </a:r>
          </a:p>
          <a:p>
            <a:pPr algn="ctr"/>
            <a:r>
              <a:rPr lang="en-IN" dirty="0" smtClean="0"/>
              <a:t>Redistribution</a:t>
            </a:r>
            <a:endParaRPr lang="en-IN" dirty="0"/>
          </a:p>
        </p:txBody>
      </p:sp>
      <p:cxnSp>
        <p:nvCxnSpPr>
          <p:cNvPr id="23" name="Straight Arrow Connector 22"/>
          <p:cNvCxnSpPr/>
          <p:nvPr/>
        </p:nvCxnSpPr>
        <p:spPr>
          <a:xfrm flipH="1" flipV="1">
            <a:off x="2002153" y="3859417"/>
            <a:ext cx="216024" cy="8374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3442313" y="3810899"/>
            <a:ext cx="360040" cy="8859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1328425" y="4175105"/>
            <a:ext cx="572593" cy="424732"/>
          </a:xfrm>
          <a:prstGeom prst="rect">
            <a:avLst/>
          </a:prstGeom>
          <a:noFill/>
        </p:spPr>
        <p:txBody>
          <a:bodyPr wrap="none" rtlCol="0">
            <a:spAutoFit/>
          </a:bodyPr>
          <a:lstStyle/>
          <a:p>
            <a:pPr>
              <a:lnSpc>
                <a:spcPct val="90000"/>
              </a:lnSpc>
            </a:pPr>
            <a:r>
              <a:rPr lang="en-IN" sz="2400" dirty="0" smtClean="0"/>
              <a:t>1-5</a:t>
            </a:r>
            <a:endParaRPr lang="en-IN" sz="2400" dirty="0"/>
          </a:p>
        </p:txBody>
      </p:sp>
      <p:sp>
        <p:nvSpPr>
          <p:cNvPr id="27" name="TextBox 26"/>
          <p:cNvSpPr txBox="1"/>
          <p:nvPr/>
        </p:nvSpPr>
        <p:spPr>
          <a:xfrm>
            <a:off x="3792271" y="4175105"/>
            <a:ext cx="745717" cy="424732"/>
          </a:xfrm>
          <a:prstGeom prst="rect">
            <a:avLst/>
          </a:prstGeom>
          <a:noFill/>
        </p:spPr>
        <p:txBody>
          <a:bodyPr wrap="none" rtlCol="0">
            <a:spAutoFit/>
          </a:bodyPr>
          <a:lstStyle/>
          <a:p>
            <a:pPr>
              <a:lnSpc>
                <a:spcPct val="90000"/>
              </a:lnSpc>
            </a:pPr>
            <a:r>
              <a:rPr lang="en-IN" sz="2400" dirty="0" smtClean="0"/>
              <a:t>6-10</a:t>
            </a:r>
            <a:endParaRPr lang="en-IN" sz="2400" dirty="0"/>
          </a:p>
        </p:txBody>
      </p:sp>
      <p:sp>
        <p:nvSpPr>
          <p:cNvPr id="33" name="Oval 32"/>
          <p:cNvSpPr/>
          <p:nvPr/>
        </p:nvSpPr>
        <p:spPr>
          <a:xfrm>
            <a:off x="8837963" y="4696873"/>
            <a:ext cx="2304256" cy="864096"/>
          </a:xfrm>
          <a:prstGeom prst="ellipse">
            <a:avLst/>
          </a:prstGeom>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Range</a:t>
            </a:r>
          </a:p>
          <a:p>
            <a:pPr algn="ctr"/>
            <a:r>
              <a:rPr lang="en-IN" dirty="0" smtClean="0"/>
              <a:t>Redistribution</a:t>
            </a:r>
            <a:endParaRPr lang="en-IN" dirty="0"/>
          </a:p>
        </p:txBody>
      </p:sp>
      <p:cxnSp>
        <p:nvCxnSpPr>
          <p:cNvPr id="34" name="Straight Arrow Connector 33"/>
          <p:cNvCxnSpPr/>
          <p:nvPr/>
        </p:nvCxnSpPr>
        <p:spPr>
          <a:xfrm flipH="1" flipV="1">
            <a:off x="9125995" y="3859417"/>
            <a:ext cx="216024" cy="83745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flipH="1">
            <a:off x="8801959" y="5657709"/>
            <a:ext cx="676829" cy="33976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6" name="TextBox 35"/>
          <p:cNvSpPr txBox="1"/>
          <p:nvPr/>
        </p:nvSpPr>
        <p:spPr>
          <a:xfrm>
            <a:off x="8452267" y="4175105"/>
            <a:ext cx="848309" cy="424732"/>
          </a:xfrm>
          <a:prstGeom prst="rect">
            <a:avLst/>
          </a:prstGeom>
          <a:noFill/>
        </p:spPr>
        <p:txBody>
          <a:bodyPr wrap="none" rtlCol="0">
            <a:spAutoFit/>
          </a:bodyPr>
          <a:lstStyle/>
          <a:p>
            <a:pPr>
              <a:lnSpc>
                <a:spcPct val="90000"/>
              </a:lnSpc>
            </a:pPr>
            <a:r>
              <a:rPr lang="en-IN" sz="2400" dirty="0" smtClean="0"/>
              <a:t>11-15</a:t>
            </a:r>
            <a:endParaRPr lang="en-IN" sz="2400" dirty="0"/>
          </a:p>
        </p:txBody>
      </p:sp>
      <p:sp>
        <p:nvSpPr>
          <p:cNvPr id="37" name="TextBox 36"/>
          <p:cNvSpPr txBox="1"/>
          <p:nvPr/>
        </p:nvSpPr>
        <p:spPr>
          <a:xfrm>
            <a:off x="9175394" y="5755410"/>
            <a:ext cx="896784" cy="424732"/>
          </a:xfrm>
          <a:prstGeom prst="rect">
            <a:avLst/>
          </a:prstGeom>
          <a:noFill/>
        </p:spPr>
        <p:txBody>
          <a:bodyPr wrap="none" rtlCol="0">
            <a:spAutoFit/>
          </a:bodyPr>
          <a:lstStyle/>
          <a:p>
            <a:pPr>
              <a:lnSpc>
                <a:spcPct val="90000"/>
              </a:lnSpc>
            </a:pPr>
            <a:r>
              <a:rPr lang="en-IN" sz="2400" dirty="0" smtClean="0"/>
              <a:t>16-20</a:t>
            </a:r>
            <a:endParaRPr lang="en-IN" sz="2400" dirty="0"/>
          </a:p>
        </p:txBody>
      </p:sp>
      <p:sp>
        <p:nvSpPr>
          <p:cNvPr id="39" name="Rectangle 38"/>
          <p:cNvSpPr/>
          <p:nvPr/>
        </p:nvSpPr>
        <p:spPr>
          <a:xfrm>
            <a:off x="8333907" y="244432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40" name="Rectangle 39"/>
          <p:cNvSpPr/>
          <p:nvPr/>
        </p:nvSpPr>
        <p:spPr>
          <a:xfrm>
            <a:off x="8335395" y="308807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41" name="Rectangle 40"/>
          <p:cNvSpPr/>
          <p:nvPr/>
        </p:nvSpPr>
        <p:spPr>
          <a:xfrm>
            <a:off x="8334515" y="179192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44" name="Rectangle 43"/>
          <p:cNvSpPr/>
          <p:nvPr/>
        </p:nvSpPr>
        <p:spPr>
          <a:xfrm>
            <a:off x="876503" y="3102936"/>
            <a:ext cx="648072" cy="648072"/>
          </a:xfrm>
          <a:prstGeom prst="rect">
            <a:avLst/>
          </a:prstGeom>
          <a:solidFill>
            <a:schemeClr val="tx1">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bg1"/>
              </a:solidFill>
            </a:endParaRPr>
          </a:p>
        </p:txBody>
      </p:sp>
      <p:sp>
        <p:nvSpPr>
          <p:cNvPr id="45" name="Rectangle 44"/>
          <p:cNvSpPr/>
          <p:nvPr/>
        </p:nvSpPr>
        <p:spPr>
          <a:xfrm>
            <a:off x="2346417" y="3114878"/>
            <a:ext cx="648072" cy="648072"/>
          </a:xfrm>
          <a:prstGeom prst="rect">
            <a:avLst/>
          </a:prstGeom>
          <a:solidFill>
            <a:schemeClr val="tx1">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bg1"/>
              </a:solidFill>
            </a:endParaRPr>
          </a:p>
        </p:txBody>
      </p:sp>
      <p:sp>
        <p:nvSpPr>
          <p:cNvPr id="46" name="Rectangle 45"/>
          <p:cNvSpPr/>
          <p:nvPr/>
        </p:nvSpPr>
        <p:spPr>
          <a:xfrm>
            <a:off x="5722339" y="3025409"/>
            <a:ext cx="648072" cy="648072"/>
          </a:xfrm>
          <a:prstGeom prst="rect">
            <a:avLst/>
          </a:prstGeom>
          <a:solidFill>
            <a:schemeClr val="tx1">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bg1"/>
              </a:solidFill>
            </a:endParaRPr>
          </a:p>
        </p:txBody>
      </p:sp>
      <p:sp>
        <p:nvSpPr>
          <p:cNvPr id="47" name="Rectangle 46"/>
          <p:cNvSpPr/>
          <p:nvPr/>
        </p:nvSpPr>
        <p:spPr>
          <a:xfrm>
            <a:off x="4259541" y="3050679"/>
            <a:ext cx="648072" cy="648072"/>
          </a:xfrm>
          <a:prstGeom prst="rect">
            <a:avLst/>
          </a:prstGeom>
          <a:solidFill>
            <a:schemeClr val="tx1">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bg1"/>
              </a:solidFill>
            </a:endParaRPr>
          </a:p>
        </p:txBody>
      </p:sp>
      <p:sp>
        <p:nvSpPr>
          <p:cNvPr id="48" name="Rectangle 47"/>
          <p:cNvSpPr/>
          <p:nvPr/>
        </p:nvSpPr>
        <p:spPr>
          <a:xfrm>
            <a:off x="9047634" y="3071868"/>
            <a:ext cx="648072" cy="648072"/>
          </a:xfrm>
          <a:prstGeom prst="rect">
            <a:avLst/>
          </a:prstGeom>
          <a:solidFill>
            <a:schemeClr val="tx1">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bg1"/>
              </a:solidFill>
            </a:endParaRPr>
          </a:p>
        </p:txBody>
      </p:sp>
      <p:sp>
        <p:nvSpPr>
          <p:cNvPr id="49" name="Rectangle 48"/>
          <p:cNvSpPr/>
          <p:nvPr/>
        </p:nvSpPr>
        <p:spPr>
          <a:xfrm>
            <a:off x="7603996" y="3099034"/>
            <a:ext cx="648072" cy="648072"/>
          </a:xfrm>
          <a:prstGeom prst="rect">
            <a:avLst/>
          </a:prstGeom>
          <a:solidFill>
            <a:schemeClr val="tx1">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bg1"/>
              </a:solidFill>
            </a:endParaRPr>
          </a:p>
        </p:txBody>
      </p:sp>
      <p:sp>
        <p:nvSpPr>
          <p:cNvPr id="52" name="Rectangle 51"/>
          <p:cNvSpPr/>
          <p:nvPr/>
        </p:nvSpPr>
        <p:spPr>
          <a:xfrm>
            <a:off x="7841728" y="5555333"/>
            <a:ext cx="648072" cy="648072"/>
          </a:xfrm>
          <a:prstGeom prst="rect">
            <a:avLst/>
          </a:prstGeom>
          <a:solidFill>
            <a:schemeClr val="tx1">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bg1"/>
              </a:solidFill>
            </a:endParaRPr>
          </a:p>
        </p:txBody>
      </p:sp>
      <p:sp>
        <p:nvSpPr>
          <p:cNvPr id="53" name="Rectangle 52"/>
          <p:cNvSpPr/>
          <p:nvPr/>
        </p:nvSpPr>
        <p:spPr>
          <a:xfrm>
            <a:off x="7098743" y="5555333"/>
            <a:ext cx="648072" cy="648072"/>
          </a:xfrm>
          <a:prstGeom prst="rect">
            <a:avLst/>
          </a:prstGeom>
          <a:solidFill>
            <a:schemeClr val="tx1">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bg1"/>
              </a:solidFill>
            </a:endParaRPr>
          </a:p>
        </p:txBody>
      </p:sp>
      <p:sp>
        <p:nvSpPr>
          <p:cNvPr id="54" name="Rectangle 53"/>
          <p:cNvSpPr/>
          <p:nvPr/>
        </p:nvSpPr>
        <p:spPr>
          <a:xfrm>
            <a:off x="5636346" y="5560969"/>
            <a:ext cx="648072" cy="648072"/>
          </a:xfrm>
          <a:prstGeom prst="rect">
            <a:avLst/>
          </a:prstGeom>
          <a:solidFill>
            <a:schemeClr val="tx1">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bg1"/>
              </a:solidFill>
            </a:endParaRPr>
          </a:p>
        </p:txBody>
      </p:sp>
    </p:spTree>
    <p:extLst>
      <p:ext uri="{BB962C8B-B14F-4D97-AF65-F5344CB8AC3E}">
        <p14:creationId xmlns:p14="http://schemas.microsoft.com/office/powerpoint/2010/main" val="225888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00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250" fill="hold"/>
                                        <p:tgtEl>
                                          <p:spTgt spid="5"/>
                                        </p:tgtEl>
                                        <p:attrNameLst>
                                          <p:attrName>ppt_x</p:attrName>
                                        </p:attrNameLst>
                                      </p:cBhvr>
                                      <p:tavLst>
                                        <p:tav tm="0">
                                          <p:val>
                                            <p:strVal val="0-#ppt_w/2"/>
                                          </p:val>
                                        </p:tav>
                                        <p:tav tm="100000">
                                          <p:val>
                                            <p:strVal val="#ppt_x"/>
                                          </p:val>
                                        </p:tav>
                                      </p:tavLst>
                                    </p:anim>
                                    <p:anim calcmode="lin" valueType="num">
                                      <p:cBhvr additive="base">
                                        <p:cTn id="25" dur="1250" fill="hold"/>
                                        <p:tgtEl>
                                          <p:spTgt spid="5"/>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1250" fill="hold"/>
                                        <p:tgtEl>
                                          <p:spTgt spid="7"/>
                                        </p:tgtEl>
                                        <p:attrNameLst>
                                          <p:attrName>ppt_x</p:attrName>
                                        </p:attrNameLst>
                                      </p:cBhvr>
                                      <p:tavLst>
                                        <p:tav tm="0">
                                          <p:val>
                                            <p:strVal val="0-#ppt_w/2"/>
                                          </p:val>
                                        </p:tav>
                                        <p:tav tm="100000">
                                          <p:val>
                                            <p:strVal val="#ppt_x"/>
                                          </p:val>
                                        </p:tav>
                                      </p:tavLst>
                                    </p:anim>
                                    <p:anim calcmode="lin" valueType="num">
                                      <p:cBhvr additive="base">
                                        <p:cTn id="29" dur="1250" fill="hold"/>
                                        <p:tgtEl>
                                          <p:spTgt spid="7"/>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1250" fill="hold"/>
                                        <p:tgtEl>
                                          <p:spTgt spid="8"/>
                                        </p:tgtEl>
                                        <p:attrNameLst>
                                          <p:attrName>ppt_x</p:attrName>
                                        </p:attrNameLst>
                                      </p:cBhvr>
                                      <p:tavLst>
                                        <p:tav tm="0">
                                          <p:val>
                                            <p:strVal val="0-#ppt_w/2"/>
                                          </p:val>
                                        </p:tav>
                                        <p:tav tm="100000">
                                          <p:val>
                                            <p:strVal val="#ppt_x"/>
                                          </p:val>
                                        </p:tav>
                                      </p:tavLst>
                                    </p:anim>
                                    <p:anim calcmode="lin" valueType="num">
                                      <p:cBhvr additive="base">
                                        <p:cTn id="33" dur="1250" fill="hold"/>
                                        <p:tgtEl>
                                          <p:spTgt spid="8"/>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1250" fill="hold"/>
                                        <p:tgtEl>
                                          <p:spTgt spid="9"/>
                                        </p:tgtEl>
                                        <p:attrNameLst>
                                          <p:attrName>ppt_x</p:attrName>
                                        </p:attrNameLst>
                                      </p:cBhvr>
                                      <p:tavLst>
                                        <p:tav tm="0">
                                          <p:val>
                                            <p:strVal val="0-#ppt_w/2"/>
                                          </p:val>
                                        </p:tav>
                                        <p:tav tm="100000">
                                          <p:val>
                                            <p:strVal val="#ppt_x"/>
                                          </p:val>
                                        </p:tav>
                                      </p:tavLst>
                                    </p:anim>
                                    <p:anim calcmode="lin" valueType="num">
                                      <p:cBhvr additive="base">
                                        <p:cTn id="37" dur="1250" fill="hold"/>
                                        <p:tgtEl>
                                          <p:spTgt spid="9"/>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1250" fill="hold"/>
                                        <p:tgtEl>
                                          <p:spTgt spid="10"/>
                                        </p:tgtEl>
                                        <p:attrNameLst>
                                          <p:attrName>ppt_x</p:attrName>
                                        </p:attrNameLst>
                                      </p:cBhvr>
                                      <p:tavLst>
                                        <p:tav tm="0">
                                          <p:val>
                                            <p:strVal val="0-#ppt_w/2"/>
                                          </p:val>
                                        </p:tav>
                                        <p:tav tm="100000">
                                          <p:val>
                                            <p:strVal val="#ppt_x"/>
                                          </p:val>
                                        </p:tav>
                                      </p:tavLst>
                                    </p:anim>
                                    <p:anim calcmode="lin" valueType="num">
                                      <p:cBhvr additive="base">
                                        <p:cTn id="41" dur="1250" fill="hold"/>
                                        <p:tgtEl>
                                          <p:spTgt spid="10"/>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1250" fill="hold"/>
                                        <p:tgtEl>
                                          <p:spTgt spid="12"/>
                                        </p:tgtEl>
                                        <p:attrNameLst>
                                          <p:attrName>ppt_x</p:attrName>
                                        </p:attrNameLst>
                                      </p:cBhvr>
                                      <p:tavLst>
                                        <p:tav tm="0">
                                          <p:val>
                                            <p:strVal val="0-#ppt_w/2"/>
                                          </p:val>
                                        </p:tav>
                                        <p:tav tm="100000">
                                          <p:val>
                                            <p:strVal val="#ppt_x"/>
                                          </p:val>
                                        </p:tav>
                                      </p:tavLst>
                                    </p:anim>
                                    <p:anim calcmode="lin" valueType="num">
                                      <p:cBhvr additive="base">
                                        <p:cTn id="45" dur="1250" fill="hold"/>
                                        <p:tgtEl>
                                          <p:spTgt spid="12"/>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1250" fill="hold"/>
                                        <p:tgtEl>
                                          <p:spTgt spid="13"/>
                                        </p:tgtEl>
                                        <p:attrNameLst>
                                          <p:attrName>ppt_x</p:attrName>
                                        </p:attrNameLst>
                                      </p:cBhvr>
                                      <p:tavLst>
                                        <p:tav tm="0">
                                          <p:val>
                                            <p:strVal val="0-#ppt_w/2"/>
                                          </p:val>
                                        </p:tav>
                                        <p:tav tm="100000">
                                          <p:val>
                                            <p:strVal val="#ppt_x"/>
                                          </p:val>
                                        </p:tav>
                                      </p:tavLst>
                                    </p:anim>
                                    <p:anim calcmode="lin" valueType="num">
                                      <p:cBhvr additive="base">
                                        <p:cTn id="49" dur="1250" fill="hold"/>
                                        <p:tgtEl>
                                          <p:spTgt spid="13"/>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1250" fill="hold"/>
                                        <p:tgtEl>
                                          <p:spTgt spid="14"/>
                                        </p:tgtEl>
                                        <p:attrNameLst>
                                          <p:attrName>ppt_x</p:attrName>
                                        </p:attrNameLst>
                                      </p:cBhvr>
                                      <p:tavLst>
                                        <p:tav tm="0">
                                          <p:val>
                                            <p:strVal val="0-#ppt_w/2"/>
                                          </p:val>
                                        </p:tav>
                                        <p:tav tm="100000">
                                          <p:val>
                                            <p:strVal val="#ppt_x"/>
                                          </p:val>
                                        </p:tav>
                                      </p:tavLst>
                                    </p:anim>
                                    <p:anim calcmode="lin" valueType="num">
                                      <p:cBhvr additive="base">
                                        <p:cTn id="53" dur="1250" fill="hold"/>
                                        <p:tgtEl>
                                          <p:spTgt spid="14"/>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1250" fill="hold"/>
                                        <p:tgtEl>
                                          <p:spTgt spid="16"/>
                                        </p:tgtEl>
                                        <p:attrNameLst>
                                          <p:attrName>ppt_x</p:attrName>
                                        </p:attrNameLst>
                                      </p:cBhvr>
                                      <p:tavLst>
                                        <p:tav tm="0">
                                          <p:val>
                                            <p:strVal val="0-#ppt_w/2"/>
                                          </p:val>
                                        </p:tav>
                                        <p:tav tm="100000">
                                          <p:val>
                                            <p:strVal val="#ppt_x"/>
                                          </p:val>
                                        </p:tav>
                                      </p:tavLst>
                                    </p:anim>
                                    <p:anim calcmode="lin" valueType="num">
                                      <p:cBhvr additive="base">
                                        <p:cTn id="57" dur="1250" fill="hold"/>
                                        <p:tgtEl>
                                          <p:spTgt spid="16"/>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additive="base">
                                        <p:cTn id="60" dur="1250" fill="hold"/>
                                        <p:tgtEl>
                                          <p:spTgt spid="17"/>
                                        </p:tgtEl>
                                        <p:attrNameLst>
                                          <p:attrName>ppt_x</p:attrName>
                                        </p:attrNameLst>
                                      </p:cBhvr>
                                      <p:tavLst>
                                        <p:tav tm="0">
                                          <p:val>
                                            <p:strVal val="0-#ppt_w/2"/>
                                          </p:val>
                                        </p:tav>
                                        <p:tav tm="100000">
                                          <p:val>
                                            <p:strVal val="#ppt_x"/>
                                          </p:val>
                                        </p:tav>
                                      </p:tavLst>
                                    </p:anim>
                                    <p:anim calcmode="lin" valueType="num">
                                      <p:cBhvr additive="base">
                                        <p:cTn id="61" dur="1250" fill="hold"/>
                                        <p:tgtEl>
                                          <p:spTgt spid="17"/>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 calcmode="lin" valueType="num">
                                      <p:cBhvr additive="base">
                                        <p:cTn id="64" dur="1250" fill="hold"/>
                                        <p:tgtEl>
                                          <p:spTgt spid="44"/>
                                        </p:tgtEl>
                                        <p:attrNameLst>
                                          <p:attrName>ppt_x</p:attrName>
                                        </p:attrNameLst>
                                      </p:cBhvr>
                                      <p:tavLst>
                                        <p:tav tm="0">
                                          <p:val>
                                            <p:strVal val="0-#ppt_w/2"/>
                                          </p:val>
                                        </p:tav>
                                        <p:tav tm="100000">
                                          <p:val>
                                            <p:strVal val="#ppt_x"/>
                                          </p:val>
                                        </p:tav>
                                      </p:tavLst>
                                    </p:anim>
                                    <p:anim calcmode="lin" valueType="num">
                                      <p:cBhvr additive="base">
                                        <p:cTn id="65" dur="1250" fill="hold"/>
                                        <p:tgtEl>
                                          <p:spTgt spid="44"/>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 calcmode="lin" valueType="num">
                                      <p:cBhvr additive="base">
                                        <p:cTn id="68" dur="1250" fill="hold"/>
                                        <p:tgtEl>
                                          <p:spTgt spid="45"/>
                                        </p:tgtEl>
                                        <p:attrNameLst>
                                          <p:attrName>ppt_x</p:attrName>
                                        </p:attrNameLst>
                                      </p:cBhvr>
                                      <p:tavLst>
                                        <p:tav tm="0">
                                          <p:val>
                                            <p:strVal val="0-#ppt_w/2"/>
                                          </p:val>
                                        </p:tav>
                                        <p:tav tm="100000">
                                          <p:val>
                                            <p:strVal val="#ppt_x"/>
                                          </p:val>
                                        </p:tav>
                                      </p:tavLst>
                                    </p:anim>
                                    <p:anim calcmode="lin" valueType="num">
                                      <p:cBhvr additive="base">
                                        <p:cTn id="69" dur="1250" fill="hold"/>
                                        <p:tgtEl>
                                          <p:spTgt spid="45"/>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 calcmode="lin" valueType="num">
                                      <p:cBhvr additive="base">
                                        <p:cTn id="72" dur="1250" fill="hold"/>
                                        <p:tgtEl>
                                          <p:spTgt spid="46"/>
                                        </p:tgtEl>
                                        <p:attrNameLst>
                                          <p:attrName>ppt_x</p:attrName>
                                        </p:attrNameLst>
                                      </p:cBhvr>
                                      <p:tavLst>
                                        <p:tav tm="0">
                                          <p:val>
                                            <p:strVal val="0-#ppt_w/2"/>
                                          </p:val>
                                        </p:tav>
                                        <p:tav tm="100000">
                                          <p:val>
                                            <p:strVal val="#ppt_x"/>
                                          </p:val>
                                        </p:tav>
                                      </p:tavLst>
                                    </p:anim>
                                    <p:anim calcmode="lin" valueType="num">
                                      <p:cBhvr additive="base">
                                        <p:cTn id="73" dur="1250" fill="hold"/>
                                        <p:tgtEl>
                                          <p:spTgt spid="46"/>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47"/>
                                        </p:tgtEl>
                                        <p:attrNameLst>
                                          <p:attrName>style.visibility</p:attrName>
                                        </p:attrNameLst>
                                      </p:cBhvr>
                                      <p:to>
                                        <p:strVal val="visible"/>
                                      </p:to>
                                    </p:set>
                                    <p:anim calcmode="lin" valueType="num">
                                      <p:cBhvr additive="base">
                                        <p:cTn id="76" dur="1250" fill="hold"/>
                                        <p:tgtEl>
                                          <p:spTgt spid="47"/>
                                        </p:tgtEl>
                                        <p:attrNameLst>
                                          <p:attrName>ppt_x</p:attrName>
                                        </p:attrNameLst>
                                      </p:cBhvr>
                                      <p:tavLst>
                                        <p:tav tm="0">
                                          <p:val>
                                            <p:strVal val="0-#ppt_w/2"/>
                                          </p:val>
                                        </p:tav>
                                        <p:tav tm="100000">
                                          <p:val>
                                            <p:strVal val="#ppt_x"/>
                                          </p:val>
                                        </p:tav>
                                      </p:tavLst>
                                    </p:anim>
                                    <p:anim calcmode="lin" valueType="num">
                                      <p:cBhvr additive="base">
                                        <p:cTn id="77" dur="125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fade">
                                      <p:cBhvr>
                                        <p:cTn id="82" dur="1000"/>
                                        <p:tgtEl>
                                          <p:spTgt spid="33"/>
                                        </p:tgtEl>
                                      </p:cBhvr>
                                    </p:animEffect>
                                  </p:childTnLst>
                                </p:cTn>
                              </p:par>
                              <p:par>
                                <p:cTn id="83" presetID="10"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fade">
                                      <p:cBhvr>
                                        <p:cTn id="85" dur="1000"/>
                                        <p:tgtEl>
                                          <p:spTgt spid="34"/>
                                        </p:tgtEl>
                                      </p:cBhvr>
                                    </p:animEffect>
                                  </p:childTnLst>
                                </p:cTn>
                              </p:par>
                              <p:par>
                                <p:cTn id="86" presetID="10" presetClass="entr" presetSubtype="0" fill="hold"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1000"/>
                                        <p:tgtEl>
                                          <p:spTgt spid="35"/>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1000"/>
                                        <p:tgtEl>
                                          <p:spTgt spid="3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fade">
                                      <p:cBhvr>
                                        <p:cTn id="94" dur="1000"/>
                                        <p:tgtEl>
                                          <p:spTgt spid="37"/>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2"/>
                                        </p:tgtEl>
                                        <p:attrNameLst>
                                          <p:attrName>style.visibility</p:attrName>
                                        </p:attrNameLst>
                                      </p:cBhvr>
                                      <p:to>
                                        <p:strVal val="visible"/>
                                      </p:to>
                                    </p:set>
                                    <p:anim calcmode="lin" valueType="num">
                                      <p:cBhvr additive="base">
                                        <p:cTn id="99" dur="1250" fill="hold"/>
                                        <p:tgtEl>
                                          <p:spTgt spid="2"/>
                                        </p:tgtEl>
                                        <p:attrNameLst>
                                          <p:attrName>ppt_x</p:attrName>
                                        </p:attrNameLst>
                                      </p:cBhvr>
                                      <p:tavLst>
                                        <p:tav tm="0">
                                          <p:val>
                                            <p:strVal val="1+#ppt_w/2"/>
                                          </p:val>
                                        </p:tav>
                                        <p:tav tm="100000">
                                          <p:val>
                                            <p:strVal val="#ppt_x"/>
                                          </p:val>
                                        </p:tav>
                                      </p:tavLst>
                                    </p:anim>
                                    <p:anim calcmode="lin" valueType="num">
                                      <p:cBhvr additive="base">
                                        <p:cTn id="100" dur="1250" fill="hold"/>
                                        <p:tgtEl>
                                          <p:spTgt spid="2"/>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6"/>
                                        </p:tgtEl>
                                        <p:attrNameLst>
                                          <p:attrName>style.visibility</p:attrName>
                                        </p:attrNameLst>
                                      </p:cBhvr>
                                      <p:to>
                                        <p:strVal val="visible"/>
                                      </p:to>
                                    </p:set>
                                    <p:anim calcmode="lin" valueType="num">
                                      <p:cBhvr additive="base">
                                        <p:cTn id="103" dur="1250" fill="hold"/>
                                        <p:tgtEl>
                                          <p:spTgt spid="6"/>
                                        </p:tgtEl>
                                        <p:attrNameLst>
                                          <p:attrName>ppt_x</p:attrName>
                                        </p:attrNameLst>
                                      </p:cBhvr>
                                      <p:tavLst>
                                        <p:tav tm="0">
                                          <p:val>
                                            <p:strVal val="1+#ppt_w/2"/>
                                          </p:val>
                                        </p:tav>
                                        <p:tav tm="100000">
                                          <p:val>
                                            <p:strVal val="#ppt_x"/>
                                          </p:val>
                                        </p:tav>
                                      </p:tavLst>
                                    </p:anim>
                                    <p:anim calcmode="lin" valueType="num">
                                      <p:cBhvr additive="base">
                                        <p:cTn id="104" dur="1250" fill="hold"/>
                                        <p:tgtEl>
                                          <p:spTgt spid="6"/>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1250" fill="hold"/>
                                        <p:tgtEl>
                                          <p:spTgt spid="39"/>
                                        </p:tgtEl>
                                        <p:attrNameLst>
                                          <p:attrName>ppt_x</p:attrName>
                                        </p:attrNameLst>
                                      </p:cBhvr>
                                      <p:tavLst>
                                        <p:tav tm="0">
                                          <p:val>
                                            <p:strVal val="1+#ppt_w/2"/>
                                          </p:val>
                                        </p:tav>
                                        <p:tav tm="100000">
                                          <p:val>
                                            <p:strVal val="#ppt_x"/>
                                          </p:val>
                                        </p:tav>
                                      </p:tavLst>
                                    </p:anim>
                                    <p:anim calcmode="lin" valueType="num">
                                      <p:cBhvr additive="base">
                                        <p:cTn id="108" dur="1250" fill="hold"/>
                                        <p:tgtEl>
                                          <p:spTgt spid="39"/>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additive="base">
                                        <p:cTn id="111" dur="1250" fill="hold"/>
                                        <p:tgtEl>
                                          <p:spTgt spid="40"/>
                                        </p:tgtEl>
                                        <p:attrNameLst>
                                          <p:attrName>ppt_x</p:attrName>
                                        </p:attrNameLst>
                                      </p:cBhvr>
                                      <p:tavLst>
                                        <p:tav tm="0">
                                          <p:val>
                                            <p:strVal val="1+#ppt_w/2"/>
                                          </p:val>
                                        </p:tav>
                                        <p:tav tm="100000">
                                          <p:val>
                                            <p:strVal val="#ppt_x"/>
                                          </p:val>
                                        </p:tav>
                                      </p:tavLst>
                                    </p:anim>
                                    <p:anim calcmode="lin" valueType="num">
                                      <p:cBhvr additive="base">
                                        <p:cTn id="112" dur="1250" fill="hold"/>
                                        <p:tgtEl>
                                          <p:spTgt spid="40"/>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 calcmode="lin" valueType="num">
                                      <p:cBhvr additive="base">
                                        <p:cTn id="115" dur="1250" fill="hold"/>
                                        <p:tgtEl>
                                          <p:spTgt spid="41"/>
                                        </p:tgtEl>
                                        <p:attrNameLst>
                                          <p:attrName>ppt_x</p:attrName>
                                        </p:attrNameLst>
                                      </p:cBhvr>
                                      <p:tavLst>
                                        <p:tav tm="0">
                                          <p:val>
                                            <p:strVal val="1+#ppt_w/2"/>
                                          </p:val>
                                        </p:tav>
                                        <p:tav tm="100000">
                                          <p:val>
                                            <p:strVal val="#ppt_x"/>
                                          </p:val>
                                        </p:tav>
                                      </p:tavLst>
                                    </p:anim>
                                    <p:anim calcmode="lin" valueType="num">
                                      <p:cBhvr additive="base">
                                        <p:cTn id="116" dur="1250" fill="hold"/>
                                        <p:tgtEl>
                                          <p:spTgt spid="41"/>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48"/>
                                        </p:tgtEl>
                                        <p:attrNameLst>
                                          <p:attrName>style.visibility</p:attrName>
                                        </p:attrNameLst>
                                      </p:cBhvr>
                                      <p:to>
                                        <p:strVal val="visible"/>
                                      </p:to>
                                    </p:set>
                                    <p:anim calcmode="lin" valueType="num">
                                      <p:cBhvr additive="base">
                                        <p:cTn id="119" dur="1250" fill="hold"/>
                                        <p:tgtEl>
                                          <p:spTgt spid="48"/>
                                        </p:tgtEl>
                                        <p:attrNameLst>
                                          <p:attrName>ppt_x</p:attrName>
                                        </p:attrNameLst>
                                      </p:cBhvr>
                                      <p:tavLst>
                                        <p:tav tm="0">
                                          <p:val>
                                            <p:strVal val="1+#ppt_w/2"/>
                                          </p:val>
                                        </p:tav>
                                        <p:tav tm="100000">
                                          <p:val>
                                            <p:strVal val="#ppt_x"/>
                                          </p:val>
                                        </p:tav>
                                      </p:tavLst>
                                    </p:anim>
                                    <p:anim calcmode="lin" valueType="num">
                                      <p:cBhvr additive="base">
                                        <p:cTn id="120" dur="1250" fill="hold"/>
                                        <p:tgtEl>
                                          <p:spTgt spid="48"/>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49"/>
                                        </p:tgtEl>
                                        <p:attrNameLst>
                                          <p:attrName>style.visibility</p:attrName>
                                        </p:attrNameLst>
                                      </p:cBhvr>
                                      <p:to>
                                        <p:strVal val="visible"/>
                                      </p:to>
                                    </p:set>
                                    <p:anim calcmode="lin" valueType="num">
                                      <p:cBhvr additive="base">
                                        <p:cTn id="123" dur="1250" fill="hold"/>
                                        <p:tgtEl>
                                          <p:spTgt spid="49"/>
                                        </p:tgtEl>
                                        <p:attrNameLst>
                                          <p:attrName>ppt_x</p:attrName>
                                        </p:attrNameLst>
                                      </p:cBhvr>
                                      <p:tavLst>
                                        <p:tav tm="0">
                                          <p:val>
                                            <p:strVal val="1+#ppt_w/2"/>
                                          </p:val>
                                        </p:tav>
                                        <p:tav tm="100000">
                                          <p:val>
                                            <p:strVal val="#ppt_x"/>
                                          </p:val>
                                        </p:tav>
                                      </p:tavLst>
                                    </p:anim>
                                    <p:anim calcmode="lin" valueType="num">
                                      <p:cBhvr additive="base">
                                        <p:cTn id="124" dur="1250" fill="hold"/>
                                        <p:tgtEl>
                                          <p:spTgt spid="49"/>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5"/>
                                        </p:tgtEl>
                                        <p:attrNameLst>
                                          <p:attrName>style.visibility</p:attrName>
                                        </p:attrNameLst>
                                      </p:cBhvr>
                                      <p:to>
                                        <p:strVal val="visible"/>
                                      </p:to>
                                    </p:set>
                                    <p:anim calcmode="lin" valueType="num">
                                      <p:cBhvr additive="base">
                                        <p:cTn id="127" dur="1250" fill="hold"/>
                                        <p:tgtEl>
                                          <p:spTgt spid="15"/>
                                        </p:tgtEl>
                                        <p:attrNameLst>
                                          <p:attrName>ppt_x</p:attrName>
                                        </p:attrNameLst>
                                      </p:cBhvr>
                                      <p:tavLst>
                                        <p:tav tm="0">
                                          <p:val>
                                            <p:strVal val="1+#ppt_w/2"/>
                                          </p:val>
                                        </p:tav>
                                        <p:tav tm="100000">
                                          <p:val>
                                            <p:strVal val="#ppt_x"/>
                                          </p:val>
                                        </p:tav>
                                      </p:tavLst>
                                    </p:anim>
                                    <p:anim calcmode="lin" valueType="num">
                                      <p:cBhvr additive="base">
                                        <p:cTn id="128" dur="1250" fill="hold"/>
                                        <p:tgtEl>
                                          <p:spTgt spid="15"/>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52"/>
                                        </p:tgtEl>
                                        <p:attrNameLst>
                                          <p:attrName>style.visibility</p:attrName>
                                        </p:attrNameLst>
                                      </p:cBhvr>
                                      <p:to>
                                        <p:strVal val="visible"/>
                                      </p:to>
                                    </p:set>
                                    <p:anim calcmode="lin" valueType="num">
                                      <p:cBhvr additive="base">
                                        <p:cTn id="131" dur="1250" fill="hold"/>
                                        <p:tgtEl>
                                          <p:spTgt spid="52"/>
                                        </p:tgtEl>
                                        <p:attrNameLst>
                                          <p:attrName>ppt_x</p:attrName>
                                        </p:attrNameLst>
                                      </p:cBhvr>
                                      <p:tavLst>
                                        <p:tav tm="0">
                                          <p:val>
                                            <p:strVal val="1+#ppt_w/2"/>
                                          </p:val>
                                        </p:tav>
                                        <p:tav tm="100000">
                                          <p:val>
                                            <p:strVal val="#ppt_x"/>
                                          </p:val>
                                        </p:tav>
                                      </p:tavLst>
                                    </p:anim>
                                    <p:anim calcmode="lin" valueType="num">
                                      <p:cBhvr additive="base">
                                        <p:cTn id="132" dur="1250" fill="hold"/>
                                        <p:tgtEl>
                                          <p:spTgt spid="52"/>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53"/>
                                        </p:tgtEl>
                                        <p:attrNameLst>
                                          <p:attrName>style.visibility</p:attrName>
                                        </p:attrNameLst>
                                      </p:cBhvr>
                                      <p:to>
                                        <p:strVal val="visible"/>
                                      </p:to>
                                    </p:set>
                                    <p:anim calcmode="lin" valueType="num">
                                      <p:cBhvr additive="base">
                                        <p:cTn id="135" dur="1250" fill="hold"/>
                                        <p:tgtEl>
                                          <p:spTgt spid="53"/>
                                        </p:tgtEl>
                                        <p:attrNameLst>
                                          <p:attrName>ppt_x</p:attrName>
                                        </p:attrNameLst>
                                      </p:cBhvr>
                                      <p:tavLst>
                                        <p:tav tm="0">
                                          <p:val>
                                            <p:strVal val="1+#ppt_w/2"/>
                                          </p:val>
                                        </p:tav>
                                        <p:tav tm="100000">
                                          <p:val>
                                            <p:strVal val="#ppt_x"/>
                                          </p:val>
                                        </p:tav>
                                      </p:tavLst>
                                    </p:anim>
                                    <p:anim calcmode="lin" valueType="num">
                                      <p:cBhvr additive="base">
                                        <p:cTn id="136" dur="1250" fill="hold"/>
                                        <p:tgtEl>
                                          <p:spTgt spid="53"/>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54"/>
                                        </p:tgtEl>
                                        <p:attrNameLst>
                                          <p:attrName>style.visibility</p:attrName>
                                        </p:attrNameLst>
                                      </p:cBhvr>
                                      <p:to>
                                        <p:strVal val="visible"/>
                                      </p:to>
                                    </p:set>
                                    <p:anim calcmode="lin" valueType="num">
                                      <p:cBhvr additive="base">
                                        <p:cTn id="139" dur="1250" fill="hold"/>
                                        <p:tgtEl>
                                          <p:spTgt spid="54"/>
                                        </p:tgtEl>
                                        <p:attrNameLst>
                                          <p:attrName>ppt_x</p:attrName>
                                        </p:attrNameLst>
                                      </p:cBhvr>
                                      <p:tavLst>
                                        <p:tav tm="0">
                                          <p:val>
                                            <p:strVal val="1+#ppt_w/2"/>
                                          </p:val>
                                        </p:tav>
                                        <p:tav tm="100000">
                                          <p:val>
                                            <p:strVal val="#ppt_x"/>
                                          </p:val>
                                        </p:tav>
                                      </p:tavLst>
                                    </p:anim>
                                    <p:anim calcmode="lin" valueType="num">
                                      <p:cBhvr additive="base">
                                        <p:cTn id="140" dur="125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7" grpId="0" animBg="1"/>
      <p:bldP spid="21" grpId="0" animBg="1"/>
      <p:bldP spid="26" grpId="0"/>
      <p:bldP spid="27" grpId="0"/>
      <p:bldP spid="33" grpId="0" animBg="1"/>
      <p:bldP spid="36" grpId="0"/>
      <p:bldP spid="37" grpId="0"/>
      <p:bldP spid="39" grpId="0" animBg="1"/>
      <p:bldP spid="40" grpId="0" animBg="1"/>
      <p:bldP spid="41" grpId="0" animBg="1"/>
      <p:bldP spid="44" grpId="0" animBg="1"/>
      <p:bldP spid="45" grpId="0" animBg="1"/>
      <p:bldP spid="46" grpId="0" animBg="1"/>
      <p:bldP spid="47" grpId="0" animBg="1"/>
      <p:bldP spid="48" grpId="0" animBg="1"/>
      <p:bldP spid="49" grpId="0" animBg="1"/>
      <p:bldP spid="52" grpId="0" animBg="1"/>
      <p:bldP spid="53" grpId="0" animBg="1"/>
      <p:bldP spid="5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404"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3" name="Rectangle 2"/>
          <p:cNvSpPr/>
          <p:nvPr/>
        </p:nvSpPr>
        <p:spPr>
          <a:xfrm>
            <a:off x="4830972"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4" name="Rectangle 3"/>
          <p:cNvSpPr/>
          <p:nvPr/>
        </p:nvSpPr>
        <p:spPr>
          <a:xfrm>
            <a:off x="4830972"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5" name="Rectangle 4"/>
          <p:cNvSpPr/>
          <p:nvPr/>
        </p:nvSpPr>
        <p:spPr>
          <a:xfrm>
            <a:off x="4830972"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6</a:t>
            </a:r>
            <a:endParaRPr lang="en-IN" dirty="0">
              <a:solidFill>
                <a:schemeClr val="bg1"/>
              </a:solidFill>
            </a:endParaRPr>
          </a:p>
        </p:txBody>
      </p:sp>
      <p:sp>
        <p:nvSpPr>
          <p:cNvPr id="6" name="Rectangle 5"/>
          <p:cNvSpPr/>
          <p:nvPr/>
        </p:nvSpPr>
        <p:spPr>
          <a:xfrm>
            <a:off x="2973020" y="280076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2</a:t>
            </a:r>
            <a:endParaRPr lang="en-IN" dirty="0">
              <a:solidFill>
                <a:schemeClr val="bg1"/>
              </a:solidFill>
            </a:endParaRPr>
          </a:p>
        </p:txBody>
      </p:sp>
      <p:sp>
        <p:nvSpPr>
          <p:cNvPr id="7" name="Rectangle 6"/>
          <p:cNvSpPr/>
          <p:nvPr/>
        </p:nvSpPr>
        <p:spPr>
          <a:xfrm>
            <a:off x="2970588" y="408213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8" name="Rectangle 7"/>
          <p:cNvSpPr/>
          <p:nvPr/>
        </p:nvSpPr>
        <p:spPr>
          <a:xfrm>
            <a:off x="2970588" y="344884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a:t>
            </a:r>
          </a:p>
        </p:txBody>
      </p:sp>
      <p:sp>
        <p:nvSpPr>
          <p:cNvPr id="9" name="Rectangle 8"/>
          <p:cNvSpPr/>
          <p:nvPr/>
        </p:nvSpPr>
        <p:spPr>
          <a:xfrm>
            <a:off x="2973020"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p:txBody>
      </p:sp>
      <p:sp>
        <p:nvSpPr>
          <p:cNvPr id="10" name="Rectangle 9"/>
          <p:cNvSpPr/>
          <p:nvPr/>
        </p:nvSpPr>
        <p:spPr>
          <a:xfrm>
            <a:off x="6661431" y="409155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13" name="Rectangle 12"/>
          <p:cNvSpPr/>
          <p:nvPr/>
        </p:nvSpPr>
        <p:spPr>
          <a:xfrm>
            <a:off x="6659036" y="279939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14" name="Rectangle 13"/>
          <p:cNvSpPr/>
          <p:nvPr/>
        </p:nvSpPr>
        <p:spPr>
          <a:xfrm>
            <a:off x="6656604" y="345054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5" name="Rectangle 14"/>
          <p:cNvSpPr/>
          <p:nvPr/>
        </p:nvSpPr>
        <p:spPr>
          <a:xfrm>
            <a:off x="8495928"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16" name="Rectangle 15"/>
          <p:cNvSpPr/>
          <p:nvPr/>
        </p:nvSpPr>
        <p:spPr>
          <a:xfrm>
            <a:off x="6667863" y="474224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17" name="Rectangle 16"/>
          <p:cNvSpPr/>
          <p:nvPr/>
        </p:nvSpPr>
        <p:spPr>
          <a:xfrm>
            <a:off x="6656604"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p>
        </p:txBody>
      </p:sp>
      <p:sp>
        <p:nvSpPr>
          <p:cNvPr id="18" name="Title 17"/>
          <p:cNvSpPr>
            <a:spLocks noGrp="1"/>
          </p:cNvSpPr>
          <p:nvPr>
            <p:ph type="title"/>
          </p:nvPr>
        </p:nvSpPr>
        <p:spPr/>
        <p:txBody>
          <a:bodyPr/>
          <a:lstStyle/>
          <a:p>
            <a:r>
              <a:rPr lang="en-IN" dirty="0" smtClean="0"/>
              <a:t>Sorted List</a:t>
            </a:r>
            <a:endParaRPr lang="en-IN" dirty="0"/>
          </a:p>
        </p:txBody>
      </p:sp>
      <p:sp>
        <p:nvSpPr>
          <p:cNvPr id="22" name="Content Placeholder 21"/>
          <p:cNvSpPr>
            <a:spLocks noGrp="1"/>
          </p:cNvSpPr>
          <p:nvPr>
            <p:ph idx="1"/>
          </p:nvPr>
        </p:nvSpPr>
        <p:spPr/>
        <p:txBody>
          <a:bodyPr/>
          <a:lstStyle/>
          <a:p>
            <a:endParaRPr lang="en-IN"/>
          </a:p>
        </p:txBody>
      </p:sp>
      <p:sp>
        <p:nvSpPr>
          <p:cNvPr id="20" name="Rectangle 19"/>
          <p:cNvSpPr/>
          <p:nvPr/>
        </p:nvSpPr>
        <p:spPr>
          <a:xfrm>
            <a:off x="2970588" y="470190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p>
        </p:txBody>
      </p:sp>
      <p:sp>
        <p:nvSpPr>
          <p:cNvPr id="21" name="Rectangle 20"/>
          <p:cNvSpPr/>
          <p:nvPr/>
        </p:nvSpPr>
        <p:spPr>
          <a:xfrm>
            <a:off x="4836818" y="470624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Tree>
    <p:extLst>
      <p:ext uri="{BB962C8B-B14F-4D97-AF65-F5344CB8AC3E}">
        <p14:creationId xmlns:p14="http://schemas.microsoft.com/office/powerpoint/2010/main" val="109461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25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25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25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25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25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25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25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25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25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25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25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25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3" grpId="0" animBg="1"/>
      <p:bldP spid="14" grpId="0" animBg="1"/>
      <p:bldP spid="15" grpId="0" animBg="1"/>
      <p:bldP spid="16" grpId="0" animBg="1"/>
      <p:bldP spid="17" grpId="0" animBg="1"/>
      <p:bldP spid="20" grpId="0" animBg="1"/>
      <p:bldP spid="2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Parallel </a:t>
            </a:r>
            <a:r>
              <a:rPr lang="en-IN" dirty="0"/>
              <a:t>Redistribution Binary-Merge Sort</a:t>
            </a:r>
            <a:r>
              <a:rPr lang="en-US" dirty="0"/>
              <a:t> : </a:t>
            </a:r>
            <a:r>
              <a:rPr lang="en-US" dirty="0" smtClean="0"/>
              <a:t>Advantages</a:t>
            </a:r>
            <a:endParaRPr lang="en-US" dirty="0"/>
          </a:p>
        </p:txBody>
      </p:sp>
      <p:sp>
        <p:nvSpPr>
          <p:cNvPr id="14" name="Content Placeholder 13"/>
          <p:cNvSpPr>
            <a:spLocks noGrp="1"/>
          </p:cNvSpPr>
          <p:nvPr>
            <p:ph idx="1"/>
          </p:nvPr>
        </p:nvSpPr>
        <p:spPr/>
        <p:txBody>
          <a:bodyPr>
            <a:normAutofit/>
          </a:bodyPr>
          <a:lstStyle/>
          <a:p>
            <a:pPr>
              <a:buFont typeface="Wingdings" panose="05000000000000000000" pitchFamily="2" charset="2"/>
              <a:buChar char="§"/>
            </a:pPr>
            <a:r>
              <a:rPr lang="en-IN" dirty="0" smtClean="0"/>
              <a:t>Merging is shared between multiple processors and not monopolized by just one processor.</a:t>
            </a:r>
          </a:p>
          <a:p>
            <a:pPr>
              <a:buFont typeface="Wingdings" panose="05000000000000000000" pitchFamily="2" charset="2"/>
              <a:buChar char="§"/>
            </a:pPr>
            <a:endParaRPr lang="en-IN" dirty="0" smtClean="0"/>
          </a:p>
          <a:p>
            <a:pPr>
              <a:buFont typeface="Wingdings" panose="05000000000000000000" pitchFamily="2" charset="2"/>
              <a:buChar char="§"/>
            </a:pPr>
            <a:r>
              <a:rPr lang="en-IN" dirty="0" smtClean="0"/>
              <a:t>Parallelism is achieved at all levels of merging</a:t>
            </a:r>
          </a:p>
          <a:p>
            <a:pPr>
              <a:buFont typeface="Wingdings" panose="05000000000000000000" pitchFamily="2" charset="2"/>
              <a:buChar char="§"/>
            </a:pPr>
            <a:endParaRPr lang="en-IN" dirty="0" smtClean="0"/>
          </a:p>
          <a:p>
            <a:pPr>
              <a:buFont typeface="Wingdings" panose="05000000000000000000" pitchFamily="2" charset="2"/>
              <a:buChar char="§"/>
            </a:pPr>
            <a:r>
              <a:rPr lang="en-IN" dirty="0" smtClean="0"/>
              <a:t>Each processor produces a sorted list of elements and therefore, final merging into one list is only about appending the results of one block with another.</a:t>
            </a:r>
            <a:endParaRPr lang="en-US" dirty="0"/>
          </a:p>
        </p:txBody>
      </p:sp>
    </p:spTree>
    <p:extLst>
      <p:ext uri="{BB962C8B-B14F-4D97-AF65-F5344CB8AC3E}">
        <p14:creationId xmlns:p14="http://schemas.microsoft.com/office/powerpoint/2010/main" val="127708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Parallel </a:t>
            </a:r>
            <a:r>
              <a:rPr lang="en-IN" dirty="0"/>
              <a:t>Redistribution Binary-Merge Sort</a:t>
            </a:r>
            <a:r>
              <a:rPr lang="en-US" dirty="0"/>
              <a:t> : </a:t>
            </a:r>
            <a:r>
              <a:rPr lang="en-US" dirty="0" smtClean="0"/>
              <a:t>Disadvantages</a:t>
            </a:r>
            <a:endParaRPr lang="en-US" dirty="0"/>
          </a:p>
        </p:txBody>
      </p:sp>
      <p:sp>
        <p:nvSpPr>
          <p:cNvPr id="14" name="Content Placeholder 13"/>
          <p:cNvSpPr>
            <a:spLocks noGrp="1"/>
          </p:cNvSpPr>
          <p:nvPr>
            <p:ph idx="1"/>
          </p:nvPr>
        </p:nvSpPr>
        <p:spPr/>
        <p:txBody>
          <a:bodyPr>
            <a:normAutofit lnSpcReduction="10000"/>
          </a:bodyPr>
          <a:lstStyle/>
          <a:p>
            <a:pPr>
              <a:buFont typeface="Wingdings" panose="05000000000000000000" pitchFamily="2" charset="2"/>
              <a:buChar char="§"/>
            </a:pPr>
            <a:r>
              <a:rPr lang="en-US" dirty="0" smtClean="0"/>
              <a:t>If a processor does not give any values to the set of redistributed elements, then it is also not partaking in merging of the lists.</a:t>
            </a:r>
          </a:p>
          <a:p>
            <a:pPr>
              <a:buFont typeface="Wingdings" panose="05000000000000000000" pitchFamily="2" charset="2"/>
              <a:buChar char="§"/>
            </a:pPr>
            <a:endParaRPr lang="en-US" dirty="0"/>
          </a:p>
          <a:p>
            <a:pPr>
              <a:buFont typeface="Wingdings" panose="05000000000000000000" pitchFamily="2" charset="2"/>
              <a:buChar char="§"/>
            </a:pPr>
            <a:r>
              <a:rPr lang="en-US" dirty="0" smtClean="0"/>
              <a:t>Problem of redistribution regarding height of the tree still remains.</a:t>
            </a:r>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Despite initial load balancing in the processors due to round robin format, a skew is generally produced at later stages of the process.</a:t>
            </a:r>
          </a:p>
          <a:p>
            <a:pPr>
              <a:buFont typeface="Wingdings" panose="05000000000000000000" pitchFamily="2" charset="2"/>
              <a:buChar char="§"/>
            </a:pPr>
            <a:endParaRPr lang="en-US" dirty="0"/>
          </a:p>
          <a:p>
            <a:pPr>
              <a:buFont typeface="Wingdings" panose="05000000000000000000" pitchFamily="2" charset="2"/>
              <a:buChar char="§"/>
            </a:pPr>
            <a:r>
              <a:rPr lang="en-US" dirty="0" smtClean="0"/>
              <a:t>Final redistribution is dependent on the number of files opened.</a:t>
            </a:r>
            <a:endParaRPr lang="en-US" dirty="0"/>
          </a:p>
        </p:txBody>
      </p:sp>
    </p:spTree>
    <p:extLst>
      <p:ext uri="{BB962C8B-B14F-4D97-AF65-F5344CB8AC3E}">
        <p14:creationId xmlns:p14="http://schemas.microsoft.com/office/powerpoint/2010/main" val="170243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764" y="3105834"/>
            <a:ext cx="11902600" cy="646331"/>
          </a:xfrm>
          <a:prstGeom prst="rect">
            <a:avLst/>
          </a:prstGeom>
          <a:noFill/>
        </p:spPr>
        <p:txBody>
          <a:bodyPr wrap="square" rtlCol="0">
            <a:spAutoFit/>
          </a:bodyPr>
          <a:lstStyle/>
          <a:p>
            <a:pPr>
              <a:lnSpc>
                <a:spcPct val="90000"/>
              </a:lnSpc>
            </a:pPr>
            <a:r>
              <a:rPr lang="en-IN" sz="4000" dirty="0" smtClean="0"/>
              <a:t>Algorithm </a:t>
            </a:r>
            <a:r>
              <a:rPr lang="en-IN" sz="4000" dirty="0"/>
              <a:t>4</a:t>
            </a:r>
            <a:r>
              <a:rPr lang="en-IN" sz="4000" dirty="0" smtClean="0"/>
              <a:t> – Parallel Redistribution Merge-All Sort</a:t>
            </a:r>
            <a:endParaRPr lang="en-IN" sz="4000" dirty="0"/>
          </a:p>
        </p:txBody>
      </p:sp>
    </p:spTree>
    <p:extLst>
      <p:ext uri="{BB962C8B-B14F-4D97-AF65-F5344CB8AC3E}">
        <p14:creationId xmlns:p14="http://schemas.microsoft.com/office/powerpoint/2010/main" val="239175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Parallel Redistribution Merge-All Sort </a:t>
            </a:r>
            <a:r>
              <a:rPr lang="en-US" dirty="0" smtClean="0"/>
              <a:t>: Prerequisite</a:t>
            </a:r>
            <a:endParaRPr lang="en-US" dirty="0"/>
          </a:p>
        </p:txBody>
      </p:sp>
      <p:sp>
        <p:nvSpPr>
          <p:cNvPr id="14" name="Content Placeholder 13"/>
          <p:cNvSpPr>
            <a:spLocks noGrp="1"/>
          </p:cNvSpPr>
          <p:nvPr>
            <p:ph idx="1"/>
          </p:nvPr>
        </p:nvSpPr>
        <p:spPr/>
        <p:txBody>
          <a:bodyPr/>
          <a:lstStyle/>
          <a:p>
            <a:pPr>
              <a:buFont typeface="Wingdings" panose="05000000000000000000" pitchFamily="2" charset="2"/>
              <a:buChar char="§"/>
            </a:pPr>
            <a:r>
              <a:rPr lang="en-US" dirty="0" smtClean="0"/>
              <a:t>Serial External Sorting</a:t>
            </a:r>
          </a:p>
          <a:p>
            <a:pPr>
              <a:buFont typeface="Wingdings" panose="05000000000000000000" pitchFamily="2" charset="2"/>
              <a:buChar char="§"/>
            </a:pPr>
            <a:r>
              <a:rPr lang="en-US" dirty="0" smtClean="0"/>
              <a:t>Round Robin Data Partitioning</a:t>
            </a:r>
          </a:p>
          <a:p>
            <a:pPr>
              <a:buFont typeface="Wingdings" panose="05000000000000000000" pitchFamily="2" charset="2"/>
              <a:buChar char="§"/>
            </a:pPr>
            <a:r>
              <a:rPr lang="en-US" dirty="0" smtClean="0"/>
              <a:t>Range Redistribution</a:t>
            </a:r>
            <a:endParaRPr lang="en-US" dirty="0"/>
          </a:p>
        </p:txBody>
      </p:sp>
    </p:spTree>
    <p:extLst>
      <p:ext uri="{BB962C8B-B14F-4D97-AF65-F5344CB8AC3E}">
        <p14:creationId xmlns:p14="http://schemas.microsoft.com/office/powerpoint/2010/main" val="16504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Parallel Redistribution Merge-All Sort </a:t>
            </a:r>
            <a:r>
              <a:rPr lang="en-US" dirty="0" smtClean="0"/>
              <a:t>- Overview</a:t>
            </a:r>
            <a:endParaRPr lang="en-US" dirty="0"/>
          </a:p>
        </p:txBody>
      </p:sp>
      <p:sp>
        <p:nvSpPr>
          <p:cNvPr id="14" name="Content Placeholder 13"/>
          <p:cNvSpPr>
            <a:spLocks noGrp="1"/>
          </p:cNvSpPr>
          <p:nvPr>
            <p:ph idx="1"/>
          </p:nvPr>
        </p:nvSpPr>
        <p:spPr/>
        <p:txBody>
          <a:bodyPr>
            <a:normAutofit/>
          </a:bodyPr>
          <a:lstStyle/>
          <a:p>
            <a:pPr>
              <a:buFont typeface="Wingdings" panose="05000000000000000000" pitchFamily="2" charset="2"/>
              <a:buChar char="§"/>
            </a:pPr>
            <a:r>
              <a:rPr lang="en-US" dirty="0" smtClean="0"/>
              <a:t>Motivated by two factors</a:t>
            </a:r>
          </a:p>
          <a:p>
            <a:pPr marL="0" indent="0">
              <a:buNone/>
            </a:pPr>
            <a:r>
              <a:rPr lang="en-US" dirty="0" smtClean="0"/>
              <a:t>	1. Reduce the height of the tree.</a:t>
            </a:r>
          </a:p>
          <a:p>
            <a:pPr marL="0" indent="0">
              <a:buNone/>
            </a:pPr>
            <a:r>
              <a:rPr lang="en-US" dirty="0"/>
              <a:t>	</a:t>
            </a:r>
            <a:r>
              <a:rPr lang="en-US" dirty="0" smtClean="0"/>
              <a:t>2. Maintain Parallelism at the merging stage  </a:t>
            </a:r>
          </a:p>
          <a:p>
            <a:pPr>
              <a:buFont typeface="Wingdings" panose="05000000000000000000" pitchFamily="2" charset="2"/>
              <a:buChar char="§"/>
            </a:pPr>
            <a:endParaRPr lang="en-US" dirty="0"/>
          </a:p>
          <a:p>
            <a:pPr>
              <a:buFont typeface="Wingdings" panose="05000000000000000000" pitchFamily="2" charset="2"/>
              <a:buChar char="§"/>
            </a:pPr>
            <a:r>
              <a:rPr lang="en-US" dirty="0" smtClean="0"/>
              <a:t>All processors are used at each level of the hierarchy of merging.</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128254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19964" y="270908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5</a:t>
            </a:r>
            <a:endParaRPr lang="en-IN" dirty="0">
              <a:solidFill>
                <a:schemeClr val="bg1"/>
              </a:solidFill>
            </a:endParaRPr>
          </a:p>
        </p:txBody>
      </p:sp>
      <p:sp>
        <p:nvSpPr>
          <p:cNvPr id="6" name="Rectangle 5"/>
          <p:cNvSpPr/>
          <p:nvPr/>
        </p:nvSpPr>
        <p:spPr>
          <a:xfrm>
            <a:off x="6958394"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2</a:t>
            </a:r>
            <a:endParaRPr lang="en-IN" dirty="0">
              <a:solidFill>
                <a:schemeClr val="bg1"/>
              </a:solidFill>
            </a:endParaRPr>
          </a:p>
        </p:txBody>
      </p:sp>
      <p:sp>
        <p:nvSpPr>
          <p:cNvPr id="16" name="Rectangle 15"/>
          <p:cNvSpPr/>
          <p:nvPr/>
        </p:nvSpPr>
        <p:spPr>
          <a:xfrm>
            <a:off x="9118748" y="399223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7" name="Rectangle 16"/>
          <p:cNvSpPr/>
          <p:nvPr/>
        </p:nvSpPr>
        <p:spPr>
          <a:xfrm>
            <a:off x="9118748" y="335715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18" name="Rectangle 17"/>
          <p:cNvSpPr/>
          <p:nvPr/>
        </p:nvSpPr>
        <p:spPr>
          <a:xfrm>
            <a:off x="9118748"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a:t>
            </a:r>
            <a:endParaRPr lang="en-IN" dirty="0">
              <a:solidFill>
                <a:schemeClr val="bg1"/>
              </a:solidFill>
            </a:endParaRPr>
          </a:p>
        </p:txBody>
      </p:sp>
      <p:sp>
        <p:nvSpPr>
          <p:cNvPr id="19" name="Rectangle 18"/>
          <p:cNvSpPr/>
          <p:nvPr/>
        </p:nvSpPr>
        <p:spPr>
          <a:xfrm>
            <a:off x="6955962" y="399207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20" name="Rectangle 19"/>
          <p:cNvSpPr/>
          <p:nvPr/>
        </p:nvSpPr>
        <p:spPr>
          <a:xfrm>
            <a:off x="6959002"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6</a:t>
            </a:r>
            <a:endParaRPr lang="en-IN" dirty="0">
              <a:solidFill>
                <a:schemeClr val="bg1"/>
              </a:solidFill>
            </a:endParaRPr>
          </a:p>
        </p:txBody>
      </p:sp>
      <p:sp>
        <p:nvSpPr>
          <p:cNvPr id="21" name="Rectangle 20"/>
          <p:cNvSpPr/>
          <p:nvPr/>
        </p:nvSpPr>
        <p:spPr>
          <a:xfrm>
            <a:off x="6958394"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22" name="Rectangle 21"/>
          <p:cNvSpPr/>
          <p:nvPr/>
        </p:nvSpPr>
        <p:spPr>
          <a:xfrm>
            <a:off x="4795608"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23" name="Rectangle 22"/>
          <p:cNvSpPr/>
          <p:nvPr/>
        </p:nvSpPr>
        <p:spPr>
          <a:xfrm>
            <a:off x="4793176" y="399207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24" name="Rectangle 23"/>
          <p:cNvSpPr/>
          <p:nvPr/>
        </p:nvSpPr>
        <p:spPr>
          <a:xfrm>
            <a:off x="4793176"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3</a:t>
            </a:r>
            <a:endParaRPr lang="en-IN" dirty="0">
              <a:solidFill>
                <a:schemeClr val="bg1"/>
              </a:solidFill>
            </a:endParaRPr>
          </a:p>
        </p:txBody>
      </p:sp>
      <p:sp>
        <p:nvSpPr>
          <p:cNvPr id="25" name="Rectangle 24"/>
          <p:cNvSpPr/>
          <p:nvPr/>
        </p:nvSpPr>
        <p:spPr>
          <a:xfrm>
            <a:off x="4793176"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30" name="Rectangle 29"/>
          <p:cNvSpPr/>
          <p:nvPr/>
        </p:nvSpPr>
        <p:spPr>
          <a:xfrm>
            <a:off x="2634038"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31" name="Rectangle 30"/>
          <p:cNvSpPr/>
          <p:nvPr/>
        </p:nvSpPr>
        <p:spPr>
          <a:xfrm>
            <a:off x="2631606" y="399028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4</a:t>
            </a:r>
            <a:endParaRPr lang="en-IN" dirty="0">
              <a:solidFill>
                <a:schemeClr val="bg1"/>
              </a:solidFill>
            </a:endParaRPr>
          </a:p>
        </p:txBody>
      </p:sp>
      <p:sp>
        <p:nvSpPr>
          <p:cNvPr id="32" name="Rectangle 31"/>
          <p:cNvSpPr/>
          <p:nvPr/>
        </p:nvSpPr>
        <p:spPr>
          <a:xfrm>
            <a:off x="2631606"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33" name="Rectangle 32"/>
          <p:cNvSpPr/>
          <p:nvPr/>
        </p:nvSpPr>
        <p:spPr>
          <a:xfrm>
            <a:off x="2634038"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2" name="Title 1"/>
          <p:cNvSpPr>
            <a:spLocks noGrp="1"/>
          </p:cNvSpPr>
          <p:nvPr>
            <p:ph type="title"/>
          </p:nvPr>
        </p:nvSpPr>
        <p:spPr/>
        <p:txBody>
          <a:bodyPr/>
          <a:lstStyle/>
          <a:p>
            <a:r>
              <a:rPr lang="en-IN" dirty="0" smtClean="0"/>
              <a:t>Demonstration using sample </a:t>
            </a:r>
            <a:r>
              <a:rPr lang="en-IN" dirty="0"/>
              <a:t>d</a:t>
            </a:r>
            <a:r>
              <a:rPr lang="en-IN" dirty="0" smtClean="0"/>
              <a:t>ata in all processors</a:t>
            </a:r>
            <a:endParaRPr lang="en-IN" dirty="0"/>
          </a:p>
        </p:txBody>
      </p:sp>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3532658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75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75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75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75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75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75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75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75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75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75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0" grpId="0" animBg="1"/>
      <p:bldP spid="31" grpId="0" animBg="1"/>
      <p:bldP spid="32" grpId="0" animBg="1"/>
      <p:bldP spid="3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404"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3" name="Rectangle 2"/>
          <p:cNvSpPr/>
          <p:nvPr/>
        </p:nvSpPr>
        <p:spPr>
          <a:xfrm>
            <a:off x="4830972"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4" name="Rectangle 3"/>
          <p:cNvSpPr/>
          <p:nvPr/>
        </p:nvSpPr>
        <p:spPr>
          <a:xfrm>
            <a:off x="4830972"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5" name="Rectangle 4"/>
          <p:cNvSpPr/>
          <p:nvPr/>
        </p:nvSpPr>
        <p:spPr>
          <a:xfrm>
            <a:off x="4830972"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3</a:t>
            </a:r>
            <a:endParaRPr lang="en-IN" dirty="0">
              <a:solidFill>
                <a:schemeClr val="bg1"/>
              </a:solidFill>
            </a:endParaRPr>
          </a:p>
        </p:txBody>
      </p:sp>
      <p:sp>
        <p:nvSpPr>
          <p:cNvPr id="6" name="Rectangle 5"/>
          <p:cNvSpPr/>
          <p:nvPr/>
        </p:nvSpPr>
        <p:spPr>
          <a:xfrm>
            <a:off x="2973020" y="280076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7" name="Rectangle 6"/>
          <p:cNvSpPr/>
          <p:nvPr/>
        </p:nvSpPr>
        <p:spPr>
          <a:xfrm>
            <a:off x="2970588" y="408213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8" name="Rectangle 7"/>
          <p:cNvSpPr/>
          <p:nvPr/>
        </p:nvSpPr>
        <p:spPr>
          <a:xfrm>
            <a:off x="2970588" y="344884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9" name="Rectangle 8"/>
          <p:cNvSpPr/>
          <p:nvPr/>
        </p:nvSpPr>
        <p:spPr>
          <a:xfrm>
            <a:off x="2973020"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10" name="Rectangle 9"/>
          <p:cNvSpPr/>
          <p:nvPr/>
        </p:nvSpPr>
        <p:spPr>
          <a:xfrm>
            <a:off x="6690140"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11" name="Rectangle 10"/>
          <p:cNvSpPr/>
          <p:nvPr/>
        </p:nvSpPr>
        <p:spPr>
          <a:xfrm>
            <a:off x="6688924"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12" name="Rectangle 11"/>
          <p:cNvSpPr/>
          <p:nvPr/>
        </p:nvSpPr>
        <p:spPr>
          <a:xfrm>
            <a:off x="6688924"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13" name="Rectangle 12"/>
          <p:cNvSpPr/>
          <p:nvPr/>
        </p:nvSpPr>
        <p:spPr>
          <a:xfrm>
            <a:off x="6688044"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p>
        </p:txBody>
      </p:sp>
      <p:sp>
        <p:nvSpPr>
          <p:cNvPr id="14" name="Rectangle 13"/>
          <p:cNvSpPr/>
          <p:nvPr/>
        </p:nvSpPr>
        <p:spPr>
          <a:xfrm>
            <a:off x="8542684" y="27809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p>
        </p:txBody>
      </p:sp>
      <p:sp>
        <p:nvSpPr>
          <p:cNvPr id="15" name="Rectangle 14"/>
          <p:cNvSpPr/>
          <p:nvPr/>
        </p:nvSpPr>
        <p:spPr>
          <a:xfrm>
            <a:off x="8540252" y="406408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6" name="Rectangle 15"/>
          <p:cNvSpPr/>
          <p:nvPr/>
        </p:nvSpPr>
        <p:spPr>
          <a:xfrm>
            <a:off x="8543292" y="342900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17" name="Rectangle 16"/>
          <p:cNvSpPr/>
          <p:nvPr/>
        </p:nvSpPr>
        <p:spPr>
          <a:xfrm>
            <a:off x="8542684" y="213285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endParaRPr lang="en-IN" dirty="0" smtClean="0">
              <a:solidFill>
                <a:schemeClr val="bg1"/>
              </a:solidFill>
            </a:endParaRPr>
          </a:p>
        </p:txBody>
      </p:sp>
      <p:sp>
        <p:nvSpPr>
          <p:cNvPr id="18" name="Title 17"/>
          <p:cNvSpPr>
            <a:spLocks noGrp="1"/>
          </p:cNvSpPr>
          <p:nvPr>
            <p:ph type="title"/>
          </p:nvPr>
        </p:nvSpPr>
        <p:spPr/>
        <p:txBody>
          <a:bodyPr/>
          <a:lstStyle/>
          <a:p>
            <a:r>
              <a:rPr lang="en-IN" dirty="0" smtClean="0"/>
              <a:t>Sorting Done at each processor</a:t>
            </a:r>
            <a:endParaRPr lang="en-IN" dirty="0"/>
          </a:p>
        </p:txBody>
      </p:sp>
      <p:sp>
        <p:nvSpPr>
          <p:cNvPr id="20" name="Content Placeholder 19"/>
          <p:cNvSpPr>
            <a:spLocks noGrp="1"/>
          </p:cNvSpPr>
          <p:nvPr>
            <p:ph idx="1"/>
          </p:nvPr>
        </p:nvSpPr>
        <p:spPr/>
        <p:txBody>
          <a:bodyPr/>
          <a:lstStyle/>
          <a:p>
            <a:endParaRPr lang="en-IN" dirty="0"/>
          </a:p>
        </p:txBody>
      </p:sp>
    </p:spTree>
    <p:extLst>
      <p:ext uri="{BB962C8B-B14F-4D97-AF65-F5344CB8AC3E}">
        <p14:creationId xmlns:p14="http://schemas.microsoft.com/office/powerpoint/2010/main" val="269265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75085" y="273286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p:txBody>
      </p:sp>
      <p:sp>
        <p:nvSpPr>
          <p:cNvPr id="3" name="Rectangle 2"/>
          <p:cNvSpPr/>
          <p:nvPr/>
        </p:nvSpPr>
        <p:spPr>
          <a:xfrm>
            <a:off x="5076809" y="338556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4" name="Rectangle 3"/>
          <p:cNvSpPr/>
          <p:nvPr/>
        </p:nvSpPr>
        <p:spPr>
          <a:xfrm>
            <a:off x="5076809" y="27415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5" name="Rectangle 4"/>
          <p:cNvSpPr/>
          <p:nvPr/>
        </p:nvSpPr>
        <p:spPr>
          <a:xfrm>
            <a:off x="1686145" y="338321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p>
        </p:txBody>
      </p:sp>
      <p:sp>
        <p:nvSpPr>
          <p:cNvPr id="6" name="Rectangle 5"/>
          <p:cNvSpPr/>
          <p:nvPr/>
        </p:nvSpPr>
        <p:spPr>
          <a:xfrm>
            <a:off x="992641" y="338321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a:t>
            </a:r>
          </a:p>
        </p:txBody>
      </p:sp>
      <p:sp>
        <p:nvSpPr>
          <p:cNvPr id="7" name="Rectangle 6"/>
          <p:cNvSpPr/>
          <p:nvPr/>
        </p:nvSpPr>
        <p:spPr>
          <a:xfrm>
            <a:off x="4383305" y="338556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8" name="Rectangle 7"/>
          <p:cNvSpPr/>
          <p:nvPr/>
        </p:nvSpPr>
        <p:spPr>
          <a:xfrm>
            <a:off x="3684275" y="338406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9" name="Rectangle 8"/>
          <p:cNvSpPr/>
          <p:nvPr/>
        </p:nvSpPr>
        <p:spPr>
          <a:xfrm>
            <a:off x="293611" y="338321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18" name="Title 17"/>
          <p:cNvSpPr>
            <a:spLocks noGrp="1"/>
          </p:cNvSpPr>
          <p:nvPr>
            <p:ph type="title"/>
          </p:nvPr>
        </p:nvSpPr>
        <p:spPr/>
        <p:txBody>
          <a:bodyPr/>
          <a:lstStyle/>
          <a:p>
            <a:r>
              <a:rPr lang="en-IN" dirty="0" smtClean="0"/>
              <a:t>Range Redistribution done to use all processors</a:t>
            </a:r>
            <a:endParaRPr lang="en-IN" dirty="0"/>
          </a:p>
        </p:txBody>
      </p:sp>
      <p:sp>
        <p:nvSpPr>
          <p:cNvPr id="51" name="Content Placeholder 50"/>
          <p:cNvSpPr>
            <a:spLocks noGrp="1"/>
          </p:cNvSpPr>
          <p:nvPr>
            <p:ph idx="1"/>
          </p:nvPr>
        </p:nvSpPr>
        <p:spPr/>
        <p:txBody>
          <a:bodyPr/>
          <a:lstStyle/>
          <a:p>
            <a:endParaRPr lang="en-IN"/>
          </a:p>
        </p:txBody>
      </p:sp>
      <p:sp>
        <p:nvSpPr>
          <p:cNvPr id="21" name="Oval 20"/>
          <p:cNvSpPr/>
          <p:nvPr/>
        </p:nvSpPr>
        <p:spPr>
          <a:xfrm>
            <a:off x="4967940" y="5174904"/>
            <a:ext cx="2304256" cy="864096"/>
          </a:xfrm>
          <a:prstGeom prst="ellipse">
            <a:avLst/>
          </a:prstGeom>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Range</a:t>
            </a:r>
          </a:p>
          <a:p>
            <a:pPr algn="ctr"/>
            <a:r>
              <a:rPr lang="en-IN" dirty="0" smtClean="0"/>
              <a:t>Redistribution</a:t>
            </a:r>
            <a:endParaRPr lang="en-IN" dirty="0"/>
          </a:p>
        </p:txBody>
      </p:sp>
      <p:cxnSp>
        <p:nvCxnSpPr>
          <p:cNvPr id="23" name="Straight Arrow Connector 22"/>
          <p:cNvCxnSpPr/>
          <p:nvPr/>
        </p:nvCxnSpPr>
        <p:spPr>
          <a:xfrm flipH="1" flipV="1">
            <a:off x="2228784" y="4158596"/>
            <a:ext cx="2641492" cy="12146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H="1" flipV="1">
            <a:off x="5111956" y="4160735"/>
            <a:ext cx="406392" cy="91713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2335619" y="4616205"/>
            <a:ext cx="572593" cy="424732"/>
          </a:xfrm>
          <a:prstGeom prst="rect">
            <a:avLst/>
          </a:prstGeom>
          <a:noFill/>
        </p:spPr>
        <p:txBody>
          <a:bodyPr wrap="none" rtlCol="0">
            <a:spAutoFit/>
          </a:bodyPr>
          <a:lstStyle/>
          <a:p>
            <a:pPr>
              <a:lnSpc>
                <a:spcPct val="90000"/>
              </a:lnSpc>
            </a:pPr>
            <a:r>
              <a:rPr lang="en-IN" sz="2400" dirty="0" smtClean="0"/>
              <a:t>1-5</a:t>
            </a:r>
            <a:endParaRPr lang="en-IN" sz="2400" dirty="0"/>
          </a:p>
        </p:txBody>
      </p:sp>
      <p:sp>
        <p:nvSpPr>
          <p:cNvPr id="27" name="TextBox 26"/>
          <p:cNvSpPr txBox="1"/>
          <p:nvPr/>
        </p:nvSpPr>
        <p:spPr>
          <a:xfrm>
            <a:off x="4441280" y="4619301"/>
            <a:ext cx="745717" cy="424732"/>
          </a:xfrm>
          <a:prstGeom prst="rect">
            <a:avLst/>
          </a:prstGeom>
          <a:noFill/>
        </p:spPr>
        <p:txBody>
          <a:bodyPr wrap="none" rtlCol="0">
            <a:spAutoFit/>
          </a:bodyPr>
          <a:lstStyle/>
          <a:p>
            <a:pPr>
              <a:lnSpc>
                <a:spcPct val="90000"/>
              </a:lnSpc>
            </a:pPr>
            <a:r>
              <a:rPr lang="en-IN" sz="2400" dirty="0"/>
              <a:t>6</a:t>
            </a:r>
            <a:r>
              <a:rPr lang="en-IN" sz="2400" dirty="0" smtClean="0"/>
              <a:t>-10</a:t>
            </a:r>
            <a:endParaRPr lang="en-IN" sz="2400" dirty="0"/>
          </a:p>
        </p:txBody>
      </p:sp>
      <p:sp>
        <p:nvSpPr>
          <p:cNvPr id="32" name="Rectangle 31"/>
          <p:cNvSpPr/>
          <p:nvPr/>
        </p:nvSpPr>
        <p:spPr>
          <a:xfrm>
            <a:off x="7454497" y="336507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39" name="Rectangle 38"/>
          <p:cNvSpPr/>
          <p:nvPr/>
        </p:nvSpPr>
        <p:spPr>
          <a:xfrm>
            <a:off x="7454497" y="270481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40" name="Rectangle 39"/>
          <p:cNvSpPr/>
          <p:nvPr/>
        </p:nvSpPr>
        <p:spPr>
          <a:xfrm>
            <a:off x="6761827" y="338093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41" name="Rectangle 40"/>
          <p:cNvSpPr/>
          <p:nvPr/>
        </p:nvSpPr>
        <p:spPr>
          <a:xfrm>
            <a:off x="5770313" y="338556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p:txBody>
      </p:sp>
      <p:cxnSp>
        <p:nvCxnSpPr>
          <p:cNvPr id="42" name="Straight Arrow Connector 41"/>
          <p:cNvCxnSpPr/>
          <p:nvPr/>
        </p:nvCxnSpPr>
        <p:spPr>
          <a:xfrm flipV="1">
            <a:off x="6705623" y="4280292"/>
            <a:ext cx="324036" cy="79757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TextBox 42"/>
          <p:cNvSpPr txBox="1"/>
          <p:nvPr/>
        </p:nvSpPr>
        <p:spPr>
          <a:xfrm>
            <a:off x="7112673" y="4628476"/>
            <a:ext cx="848309" cy="424732"/>
          </a:xfrm>
          <a:prstGeom prst="rect">
            <a:avLst/>
          </a:prstGeom>
          <a:noFill/>
        </p:spPr>
        <p:txBody>
          <a:bodyPr wrap="none" rtlCol="0">
            <a:spAutoFit/>
          </a:bodyPr>
          <a:lstStyle/>
          <a:p>
            <a:pPr>
              <a:lnSpc>
                <a:spcPct val="90000"/>
              </a:lnSpc>
            </a:pPr>
            <a:r>
              <a:rPr lang="en-IN" sz="2400" dirty="0" smtClean="0"/>
              <a:t>11-15</a:t>
            </a:r>
            <a:endParaRPr lang="en-IN" sz="2400" dirty="0"/>
          </a:p>
        </p:txBody>
      </p:sp>
      <p:sp>
        <p:nvSpPr>
          <p:cNvPr id="44" name="Rectangle 43"/>
          <p:cNvSpPr/>
          <p:nvPr/>
        </p:nvSpPr>
        <p:spPr>
          <a:xfrm>
            <a:off x="10201288" y="336507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46" name="Rectangle 45"/>
          <p:cNvSpPr/>
          <p:nvPr/>
        </p:nvSpPr>
        <p:spPr>
          <a:xfrm>
            <a:off x="8840775" y="336507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47" name="Rectangle 46"/>
          <p:cNvSpPr/>
          <p:nvPr/>
        </p:nvSpPr>
        <p:spPr>
          <a:xfrm>
            <a:off x="8147636" y="335737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cxnSp>
        <p:nvCxnSpPr>
          <p:cNvPr id="48" name="Straight Arrow Connector 47"/>
          <p:cNvCxnSpPr/>
          <p:nvPr/>
        </p:nvCxnSpPr>
        <p:spPr>
          <a:xfrm flipV="1">
            <a:off x="7497711" y="4032138"/>
            <a:ext cx="2557141" cy="13410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9017670" y="4627857"/>
            <a:ext cx="1023639" cy="424732"/>
          </a:xfrm>
          <a:prstGeom prst="rect">
            <a:avLst/>
          </a:prstGeom>
          <a:noFill/>
        </p:spPr>
        <p:txBody>
          <a:bodyPr wrap="square" rtlCol="0">
            <a:spAutoFit/>
          </a:bodyPr>
          <a:lstStyle/>
          <a:p>
            <a:pPr>
              <a:lnSpc>
                <a:spcPct val="90000"/>
              </a:lnSpc>
            </a:pPr>
            <a:r>
              <a:rPr lang="en-IN" sz="2400" dirty="0" smtClean="0"/>
              <a:t>16-20</a:t>
            </a:r>
            <a:endParaRPr lang="en-IN" sz="2400" dirty="0"/>
          </a:p>
        </p:txBody>
      </p:sp>
      <p:sp>
        <p:nvSpPr>
          <p:cNvPr id="50" name="Rectangle 49"/>
          <p:cNvSpPr/>
          <p:nvPr/>
        </p:nvSpPr>
        <p:spPr>
          <a:xfrm>
            <a:off x="2374435" y="338093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5</a:t>
            </a:r>
            <a:endParaRPr lang="en-IN" dirty="0">
              <a:solidFill>
                <a:schemeClr val="bg1"/>
              </a:solidFill>
            </a:endParaRPr>
          </a:p>
        </p:txBody>
      </p:sp>
    </p:spTree>
    <p:extLst>
      <p:ext uri="{BB962C8B-B14F-4D97-AF65-F5344CB8AC3E}">
        <p14:creationId xmlns:p14="http://schemas.microsoft.com/office/powerpoint/2010/main" val="201161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25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25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25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25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25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125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1250"/>
                                        <p:tgtEl>
                                          <p:spTgt spid="43"/>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25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125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1250" fill="hold"/>
                                        <p:tgtEl>
                                          <p:spTgt spid="2"/>
                                        </p:tgtEl>
                                        <p:attrNameLst>
                                          <p:attrName>ppt_x</p:attrName>
                                        </p:attrNameLst>
                                      </p:cBhvr>
                                      <p:tavLst>
                                        <p:tav tm="0">
                                          <p:val>
                                            <p:strVal val="0-#ppt_w/2"/>
                                          </p:val>
                                        </p:tav>
                                        <p:tav tm="100000">
                                          <p:val>
                                            <p:strVal val="#ppt_x"/>
                                          </p:val>
                                        </p:tav>
                                      </p:tavLst>
                                    </p:anim>
                                    <p:anim calcmode="lin" valueType="num">
                                      <p:cBhvr additive="base">
                                        <p:cTn id="37" dur="1250" fill="hold"/>
                                        <p:tgtEl>
                                          <p:spTgt spid="2"/>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1250" fill="hold"/>
                                        <p:tgtEl>
                                          <p:spTgt spid="5"/>
                                        </p:tgtEl>
                                        <p:attrNameLst>
                                          <p:attrName>ppt_x</p:attrName>
                                        </p:attrNameLst>
                                      </p:cBhvr>
                                      <p:tavLst>
                                        <p:tav tm="0">
                                          <p:val>
                                            <p:strVal val="0-#ppt_w/2"/>
                                          </p:val>
                                        </p:tav>
                                        <p:tav tm="100000">
                                          <p:val>
                                            <p:strVal val="#ppt_x"/>
                                          </p:val>
                                        </p:tav>
                                      </p:tavLst>
                                    </p:anim>
                                    <p:anim calcmode="lin" valueType="num">
                                      <p:cBhvr additive="base">
                                        <p:cTn id="41" dur="1250" fill="hold"/>
                                        <p:tgtEl>
                                          <p:spTgt spid="5"/>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1250" fill="hold"/>
                                        <p:tgtEl>
                                          <p:spTgt spid="6"/>
                                        </p:tgtEl>
                                        <p:attrNameLst>
                                          <p:attrName>ppt_x</p:attrName>
                                        </p:attrNameLst>
                                      </p:cBhvr>
                                      <p:tavLst>
                                        <p:tav tm="0">
                                          <p:val>
                                            <p:strVal val="0-#ppt_w/2"/>
                                          </p:val>
                                        </p:tav>
                                        <p:tav tm="100000">
                                          <p:val>
                                            <p:strVal val="#ppt_x"/>
                                          </p:val>
                                        </p:tav>
                                      </p:tavLst>
                                    </p:anim>
                                    <p:anim calcmode="lin" valueType="num">
                                      <p:cBhvr additive="base">
                                        <p:cTn id="45" dur="1250" fill="hold"/>
                                        <p:tgtEl>
                                          <p:spTgt spid="6"/>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1250" fill="hold"/>
                                        <p:tgtEl>
                                          <p:spTgt spid="9"/>
                                        </p:tgtEl>
                                        <p:attrNameLst>
                                          <p:attrName>ppt_x</p:attrName>
                                        </p:attrNameLst>
                                      </p:cBhvr>
                                      <p:tavLst>
                                        <p:tav tm="0">
                                          <p:val>
                                            <p:strVal val="0-#ppt_w/2"/>
                                          </p:val>
                                        </p:tav>
                                        <p:tav tm="100000">
                                          <p:val>
                                            <p:strVal val="#ppt_x"/>
                                          </p:val>
                                        </p:tav>
                                      </p:tavLst>
                                    </p:anim>
                                    <p:anim calcmode="lin" valueType="num">
                                      <p:cBhvr additive="base">
                                        <p:cTn id="49" dur="1250" fill="hold"/>
                                        <p:tgtEl>
                                          <p:spTgt spid="9"/>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 calcmode="lin" valueType="num">
                                      <p:cBhvr additive="base">
                                        <p:cTn id="52" dur="1250" fill="hold"/>
                                        <p:tgtEl>
                                          <p:spTgt spid="50"/>
                                        </p:tgtEl>
                                        <p:attrNameLst>
                                          <p:attrName>ppt_x</p:attrName>
                                        </p:attrNameLst>
                                      </p:cBhvr>
                                      <p:tavLst>
                                        <p:tav tm="0">
                                          <p:val>
                                            <p:strVal val="0-#ppt_w/2"/>
                                          </p:val>
                                        </p:tav>
                                        <p:tav tm="100000">
                                          <p:val>
                                            <p:strVal val="#ppt_x"/>
                                          </p:val>
                                        </p:tav>
                                      </p:tavLst>
                                    </p:anim>
                                    <p:anim calcmode="lin" valueType="num">
                                      <p:cBhvr additive="base">
                                        <p:cTn id="53" dur="125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9"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1250" fill="hold"/>
                                        <p:tgtEl>
                                          <p:spTgt spid="3"/>
                                        </p:tgtEl>
                                        <p:attrNameLst>
                                          <p:attrName>ppt_x</p:attrName>
                                        </p:attrNameLst>
                                      </p:cBhvr>
                                      <p:tavLst>
                                        <p:tav tm="0">
                                          <p:val>
                                            <p:strVal val="0-#ppt_w/2"/>
                                          </p:val>
                                        </p:tav>
                                        <p:tav tm="100000">
                                          <p:val>
                                            <p:strVal val="#ppt_x"/>
                                          </p:val>
                                        </p:tav>
                                      </p:tavLst>
                                    </p:anim>
                                    <p:anim calcmode="lin" valueType="num">
                                      <p:cBhvr additive="base">
                                        <p:cTn id="59" dur="1250" fill="hold"/>
                                        <p:tgtEl>
                                          <p:spTgt spid="3"/>
                                        </p:tgtEl>
                                        <p:attrNameLst>
                                          <p:attrName>ppt_y</p:attrName>
                                        </p:attrNameLst>
                                      </p:cBhvr>
                                      <p:tavLst>
                                        <p:tav tm="0">
                                          <p:val>
                                            <p:strVal val="0-#ppt_h/2"/>
                                          </p:val>
                                        </p:tav>
                                        <p:tav tm="100000">
                                          <p:val>
                                            <p:strVal val="#ppt_y"/>
                                          </p:val>
                                        </p:tav>
                                      </p:tavLst>
                                    </p:anim>
                                  </p:childTnLst>
                                </p:cTn>
                              </p:par>
                              <p:par>
                                <p:cTn id="60" presetID="2" presetClass="entr" presetSubtype="9"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1250" fill="hold"/>
                                        <p:tgtEl>
                                          <p:spTgt spid="4"/>
                                        </p:tgtEl>
                                        <p:attrNameLst>
                                          <p:attrName>ppt_x</p:attrName>
                                        </p:attrNameLst>
                                      </p:cBhvr>
                                      <p:tavLst>
                                        <p:tav tm="0">
                                          <p:val>
                                            <p:strVal val="0-#ppt_w/2"/>
                                          </p:val>
                                        </p:tav>
                                        <p:tav tm="100000">
                                          <p:val>
                                            <p:strVal val="#ppt_x"/>
                                          </p:val>
                                        </p:tav>
                                      </p:tavLst>
                                    </p:anim>
                                    <p:anim calcmode="lin" valueType="num">
                                      <p:cBhvr additive="base">
                                        <p:cTn id="63" dur="1250" fill="hold"/>
                                        <p:tgtEl>
                                          <p:spTgt spid="4"/>
                                        </p:tgtEl>
                                        <p:attrNameLst>
                                          <p:attrName>ppt_y</p:attrName>
                                        </p:attrNameLst>
                                      </p:cBhvr>
                                      <p:tavLst>
                                        <p:tav tm="0">
                                          <p:val>
                                            <p:strVal val="0-#ppt_h/2"/>
                                          </p:val>
                                        </p:tav>
                                        <p:tav tm="100000">
                                          <p:val>
                                            <p:strVal val="#ppt_y"/>
                                          </p:val>
                                        </p:tav>
                                      </p:tavLst>
                                    </p:anim>
                                  </p:childTnLst>
                                </p:cTn>
                              </p:par>
                              <p:par>
                                <p:cTn id="64" presetID="2" presetClass="entr" presetSubtype="9"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1250" fill="hold"/>
                                        <p:tgtEl>
                                          <p:spTgt spid="7"/>
                                        </p:tgtEl>
                                        <p:attrNameLst>
                                          <p:attrName>ppt_x</p:attrName>
                                        </p:attrNameLst>
                                      </p:cBhvr>
                                      <p:tavLst>
                                        <p:tav tm="0">
                                          <p:val>
                                            <p:strVal val="0-#ppt_w/2"/>
                                          </p:val>
                                        </p:tav>
                                        <p:tav tm="100000">
                                          <p:val>
                                            <p:strVal val="#ppt_x"/>
                                          </p:val>
                                        </p:tav>
                                      </p:tavLst>
                                    </p:anim>
                                    <p:anim calcmode="lin" valueType="num">
                                      <p:cBhvr additive="base">
                                        <p:cTn id="67" dur="1250" fill="hold"/>
                                        <p:tgtEl>
                                          <p:spTgt spid="7"/>
                                        </p:tgtEl>
                                        <p:attrNameLst>
                                          <p:attrName>ppt_y</p:attrName>
                                        </p:attrNameLst>
                                      </p:cBhvr>
                                      <p:tavLst>
                                        <p:tav tm="0">
                                          <p:val>
                                            <p:strVal val="0-#ppt_h/2"/>
                                          </p:val>
                                        </p:tav>
                                        <p:tav tm="100000">
                                          <p:val>
                                            <p:strVal val="#ppt_y"/>
                                          </p:val>
                                        </p:tav>
                                      </p:tavLst>
                                    </p:anim>
                                  </p:childTnLst>
                                </p:cTn>
                              </p:par>
                              <p:par>
                                <p:cTn id="68" presetID="2" presetClass="entr" presetSubtype="9"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additive="base">
                                        <p:cTn id="70" dur="1250" fill="hold"/>
                                        <p:tgtEl>
                                          <p:spTgt spid="8"/>
                                        </p:tgtEl>
                                        <p:attrNameLst>
                                          <p:attrName>ppt_x</p:attrName>
                                        </p:attrNameLst>
                                      </p:cBhvr>
                                      <p:tavLst>
                                        <p:tav tm="0">
                                          <p:val>
                                            <p:strVal val="0-#ppt_w/2"/>
                                          </p:val>
                                        </p:tav>
                                        <p:tav tm="100000">
                                          <p:val>
                                            <p:strVal val="#ppt_x"/>
                                          </p:val>
                                        </p:tav>
                                      </p:tavLst>
                                    </p:anim>
                                    <p:anim calcmode="lin" valueType="num">
                                      <p:cBhvr additive="base">
                                        <p:cTn id="71" dur="1250" fill="hold"/>
                                        <p:tgtEl>
                                          <p:spTgt spid="8"/>
                                        </p:tgtEl>
                                        <p:attrNameLst>
                                          <p:attrName>ppt_y</p:attrName>
                                        </p:attrNameLst>
                                      </p:cBhvr>
                                      <p:tavLst>
                                        <p:tav tm="0">
                                          <p:val>
                                            <p:strVal val="0-#ppt_h/2"/>
                                          </p:val>
                                        </p:tav>
                                        <p:tav tm="100000">
                                          <p:val>
                                            <p:strVal val="#ppt_y"/>
                                          </p:val>
                                        </p:tav>
                                      </p:tavLst>
                                    </p:anim>
                                  </p:childTnLst>
                                </p:cTn>
                              </p:par>
                              <p:par>
                                <p:cTn id="72" presetID="2" presetClass="entr" presetSubtype="9"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1250" fill="hold"/>
                                        <p:tgtEl>
                                          <p:spTgt spid="41"/>
                                        </p:tgtEl>
                                        <p:attrNameLst>
                                          <p:attrName>ppt_x</p:attrName>
                                        </p:attrNameLst>
                                      </p:cBhvr>
                                      <p:tavLst>
                                        <p:tav tm="0">
                                          <p:val>
                                            <p:strVal val="0-#ppt_w/2"/>
                                          </p:val>
                                        </p:tav>
                                        <p:tav tm="100000">
                                          <p:val>
                                            <p:strVal val="#ppt_x"/>
                                          </p:val>
                                        </p:tav>
                                      </p:tavLst>
                                    </p:anim>
                                    <p:anim calcmode="lin" valueType="num">
                                      <p:cBhvr additive="base">
                                        <p:cTn id="75" dur="125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3" fill="hold" grpId="0" nodeType="clickEffect">
                                  <p:stCondLst>
                                    <p:cond delay="0"/>
                                  </p:stCondLst>
                                  <p:childTnLst>
                                    <p:set>
                                      <p:cBhvr>
                                        <p:cTn id="79" dur="1" fill="hold">
                                          <p:stCondLst>
                                            <p:cond delay="0"/>
                                          </p:stCondLst>
                                        </p:cTn>
                                        <p:tgtEl>
                                          <p:spTgt spid="32"/>
                                        </p:tgtEl>
                                        <p:attrNameLst>
                                          <p:attrName>style.visibility</p:attrName>
                                        </p:attrNameLst>
                                      </p:cBhvr>
                                      <p:to>
                                        <p:strVal val="visible"/>
                                      </p:to>
                                    </p:set>
                                    <p:anim calcmode="lin" valueType="num">
                                      <p:cBhvr additive="base">
                                        <p:cTn id="80" dur="1250" fill="hold"/>
                                        <p:tgtEl>
                                          <p:spTgt spid="32"/>
                                        </p:tgtEl>
                                        <p:attrNameLst>
                                          <p:attrName>ppt_x</p:attrName>
                                        </p:attrNameLst>
                                      </p:cBhvr>
                                      <p:tavLst>
                                        <p:tav tm="0">
                                          <p:val>
                                            <p:strVal val="1+#ppt_w/2"/>
                                          </p:val>
                                        </p:tav>
                                        <p:tav tm="100000">
                                          <p:val>
                                            <p:strVal val="#ppt_x"/>
                                          </p:val>
                                        </p:tav>
                                      </p:tavLst>
                                    </p:anim>
                                    <p:anim calcmode="lin" valueType="num">
                                      <p:cBhvr additive="base">
                                        <p:cTn id="81" dur="1250" fill="hold"/>
                                        <p:tgtEl>
                                          <p:spTgt spid="32"/>
                                        </p:tgtEl>
                                        <p:attrNameLst>
                                          <p:attrName>ppt_y</p:attrName>
                                        </p:attrNameLst>
                                      </p:cBhvr>
                                      <p:tavLst>
                                        <p:tav tm="0">
                                          <p:val>
                                            <p:strVal val="0-#ppt_h/2"/>
                                          </p:val>
                                        </p:tav>
                                        <p:tav tm="100000">
                                          <p:val>
                                            <p:strVal val="#ppt_y"/>
                                          </p:val>
                                        </p:tav>
                                      </p:tavLst>
                                    </p:anim>
                                  </p:childTnLst>
                                </p:cTn>
                              </p:par>
                              <p:par>
                                <p:cTn id="82" presetID="2" presetClass="entr" presetSubtype="3"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 calcmode="lin" valueType="num">
                                      <p:cBhvr additive="base">
                                        <p:cTn id="84" dur="1250" fill="hold"/>
                                        <p:tgtEl>
                                          <p:spTgt spid="39"/>
                                        </p:tgtEl>
                                        <p:attrNameLst>
                                          <p:attrName>ppt_x</p:attrName>
                                        </p:attrNameLst>
                                      </p:cBhvr>
                                      <p:tavLst>
                                        <p:tav tm="0">
                                          <p:val>
                                            <p:strVal val="1+#ppt_w/2"/>
                                          </p:val>
                                        </p:tav>
                                        <p:tav tm="100000">
                                          <p:val>
                                            <p:strVal val="#ppt_x"/>
                                          </p:val>
                                        </p:tav>
                                      </p:tavLst>
                                    </p:anim>
                                    <p:anim calcmode="lin" valueType="num">
                                      <p:cBhvr additive="base">
                                        <p:cTn id="85" dur="1250" fill="hold"/>
                                        <p:tgtEl>
                                          <p:spTgt spid="39"/>
                                        </p:tgtEl>
                                        <p:attrNameLst>
                                          <p:attrName>ppt_y</p:attrName>
                                        </p:attrNameLst>
                                      </p:cBhvr>
                                      <p:tavLst>
                                        <p:tav tm="0">
                                          <p:val>
                                            <p:strVal val="0-#ppt_h/2"/>
                                          </p:val>
                                        </p:tav>
                                        <p:tav tm="100000">
                                          <p:val>
                                            <p:strVal val="#ppt_y"/>
                                          </p:val>
                                        </p:tav>
                                      </p:tavLst>
                                    </p:anim>
                                  </p:childTnLst>
                                </p:cTn>
                              </p:par>
                              <p:par>
                                <p:cTn id="86" presetID="2" presetClass="entr" presetSubtype="3"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 calcmode="lin" valueType="num">
                                      <p:cBhvr additive="base">
                                        <p:cTn id="88" dur="1250" fill="hold"/>
                                        <p:tgtEl>
                                          <p:spTgt spid="40"/>
                                        </p:tgtEl>
                                        <p:attrNameLst>
                                          <p:attrName>ppt_x</p:attrName>
                                        </p:attrNameLst>
                                      </p:cBhvr>
                                      <p:tavLst>
                                        <p:tav tm="0">
                                          <p:val>
                                            <p:strVal val="1+#ppt_w/2"/>
                                          </p:val>
                                        </p:tav>
                                        <p:tav tm="100000">
                                          <p:val>
                                            <p:strVal val="#ppt_x"/>
                                          </p:val>
                                        </p:tav>
                                      </p:tavLst>
                                    </p:anim>
                                    <p:anim calcmode="lin" valueType="num">
                                      <p:cBhvr additive="base">
                                        <p:cTn id="89" dur="1250" fill="hold"/>
                                        <p:tgtEl>
                                          <p:spTgt spid="40"/>
                                        </p:tgtEl>
                                        <p:attrNameLst>
                                          <p:attrName>ppt_y</p:attrName>
                                        </p:attrNameLst>
                                      </p:cBhvr>
                                      <p:tavLst>
                                        <p:tav tm="0">
                                          <p:val>
                                            <p:strVal val="0-#ppt_h/2"/>
                                          </p:val>
                                        </p:tav>
                                        <p:tav tm="100000">
                                          <p:val>
                                            <p:strVal val="#ppt_y"/>
                                          </p:val>
                                        </p:tav>
                                      </p:tavLst>
                                    </p:anim>
                                  </p:childTnLst>
                                </p:cTn>
                              </p:par>
                              <p:par>
                                <p:cTn id="90" presetID="2" presetClass="entr" presetSubtype="3"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 calcmode="lin" valueType="num">
                                      <p:cBhvr additive="base">
                                        <p:cTn id="92" dur="1250" fill="hold"/>
                                        <p:tgtEl>
                                          <p:spTgt spid="46"/>
                                        </p:tgtEl>
                                        <p:attrNameLst>
                                          <p:attrName>ppt_x</p:attrName>
                                        </p:attrNameLst>
                                      </p:cBhvr>
                                      <p:tavLst>
                                        <p:tav tm="0">
                                          <p:val>
                                            <p:strVal val="1+#ppt_w/2"/>
                                          </p:val>
                                        </p:tav>
                                        <p:tav tm="100000">
                                          <p:val>
                                            <p:strVal val="#ppt_x"/>
                                          </p:val>
                                        </p:tav>
                                      </p:tavLst>
                                    </p:anim>
                                    <p:anim calcmode="lin" valueType="num">
                                      <p:cBhvr additive="base">
                                        <p:cTn id="93" dur="1250" fill="hold"/>
                                        <p:tgtEl>
                                          <p:spTgt spid="46"/>
                                        </p:tgtEl>
                                        <p:attrNameLst>
                                          <p:attrName>ppt_y</p:attrName>
                                        </p:attrNameLst>
                                      </p:cBhvr>
                                      <p:tavLst>
                                        <p:tav tm="0">
                                          <p:val>
                                            <p:strVal val="0-#ppt_h/2"/>
                                          </p:val>
                                        </p:tav>
                                        <p:tav tm="100000">
                                          <p:val>
                                            <p:strVal val="#ppt_y"/>
                                          </p:val>
                                        </p:tav>
                                      </p:tavLst>
                                    </p:anim>
                                  </p:childTnLst>
                                </p:cTn>
                              </p:par>
                              <p:par>
                                <p:cTn id="94" presetID="2" presetClass="entr" presetSubtype="3"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additive="base">
                                        <p:cTn id="96" dur="1250" fill="hold"/>
                                        <p:tgtEl>
                                          <p:spTgt spid="47"/>
                                        </p:tgtEl>
                                        <p:attrNameLst>
                                          <p:attrName>ppt_x</p:attrName>
                                        </p:attrNameLst>
                                      </p:cBhvr>
                                      <p:tavLst>
                                        <p:tav tm="0">
                                          <p:val>
                                            <p:strVal val="1+#ppt_w/2"/>
                                          </p:val>
                                        </p:tav>
                                        <p:tav tm="100000">
                                          <p:val>
                                            <p:strVal val="#ppt_x"/>
                                          </p:val>
                                        </p:tav>
                                      </p:tavLst>
                                    </p:anim>
                                    <p:anim calcmode="lin" valueType="num">
                                      <p:cBhvr additive="base">
                                        <p:cTn id="97" dur="125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 calcmode="lin" valueType="num">
                                      <p:cBhvr additive="base">
                                        <p:cTn id="102" dur="1250" fill="hold"/>
                                        <p:tgtEl>
                                          <p:spTgt spid="44"/>
                                        </p:tgtEl>
                                        <p:attrNameLst>
                                          <p:attrName>ppt_x</p:attrName>
                                        </p:attrNameLst>
                                      </p:cBhvr>
                                      <p:tavLst>
                                        <p:tav tm="0">
                                          <p:val>
                                            <p:strVal val="1+#ppt_w/2"/>
                                          </p:val>
                                        </p:tav>
                                        <p:tav tm="100000">
                                          <p:val>
                                            <p:strVal val="#ppt_x"/>
                                          </p:val>
                                        </p:tav>
                                      </p:tavLst>
                                    </p:anim>
                                    <p:anim calcmode="lin" valueType="num">
                                      <p:cBhvr additive="base">
                                        <p:cTn id="103" dur="125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1" grpId="0" animBg="1"/>
      <p:bldP spid="26" grpId="0"/>
      <p:bldP spid="27" grpId="0"/>
      <p:bldP spid="32" grpId="0" animBg="1"/>
      <p:bldP spid="39" grpId="0" animBg="1"/>
      <p:bldP spid="40" grpId="0" animBg="1"/>
      <p:bldP spid="41" grpId="0" animBg="1"/>
      <p:bldP spid="43" grpId="0"/>
      <p:bldP spid="44" grpId="0" animBg="1"/>
      <p:bldP spid="46" grpId="0" animBg="1"/>
      <p:bldP spid="47" grpId="0" animBg="1"/>
      <p:bldP spid="49" grpId="0"/>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3244" y="3105834"/>
            <a:ext cx="10081120" cy="646331"/>
          </a:xfrm>
          <a:prstGeom prst="rect">
            <a:avLst/>
          </a:prstGeom>
          <a:noFill/>
        </p:spPr>
        <p:txBody>
          <a:bodyPr wrap="square" rtlCol="0">
            <a:spAutoFit/>
          </a:bodyPr>
          <a:lstStyle/>
          <a:p>
            <a:pPr>
              <a:lnSpc>
                <a:spcPct val="90000"/>
              </a:lnSpc>
            </a:pPr>
            <a:r>
              <a:rPr lang="en-IN" sz="4000" dirty="0" smtClean="0"/>
              <a:t>Algorithm 1 – Parallel Merge-All sort</a:t>
            </a:r>
            <a:endParaRPr lang="en-IN" sz="4000" dirty="0"/>
          </a:p>
        </p:txBody>
      </p:sp>
    </p:spTree>
    <p:extLst>
      <p:ext uri="{BB962C8B-B14F-4D97-AF65-F5344CB8AC3E}">
        <p14:creationId xmlns:p14="http://schemas.microsoft.com/office/powerpoint/2010/main" val="260914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404"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3" name="Rectangle 2"/>
          <p:cNvSpPr/>
          <p:nvPr/>
        </p:nvSpPr>
        <p:spPr>
          <a:xfrm>
            <a:off x="4830972"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4" name="Rectangle 3"/>
          <p:cNvSpPr/>
          <p:nvPr/>
        </p:nvSpPr>
        <p:spPr>
          <a:xfrm>
            <a:off x="4830972"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p:txBody>
      </p:sp>
      <p:sp>
        <p:nvSpPr>
          <p:cNvPr id="5" name="Rectangle 4"/>
          <p:cNvSpPr/>
          <p:nvPr/>
        </p:nvSpPr>
        <p:spPr>
          <a:xfrm>
            <a:off x="4830972"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6</a:t>
            </a:r>
            <a:endParaRPr lang="en-IN" dirty="0">
              <a:solidFill>
                <a:schemeClr val="bg1"/>
              </a:solidFill>
            </a:endParaRPr>
          </a:p>
        </p:txBody>
      </p:sp>
      <p:sp>
        <p:nvSpPr>
          <p:cNvPr id="6" name="Rectangle 5"/>
          <p:cNvSpPr/>
          <p:nvPr/>
        </p:nvSpPr>
        <p:spPr>
          <a:xfrm>
            <a:off x="2973020" y="280076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2</a:t>
            </a:r>
            <a:endParaRPr lang="en-IN" dirty="0">
              <a:solidFill>
                <a:schemeClr val="bg1"/>
              </a:solidFill>
            </a:endParaRPr>
          </a:p>
        </p:txBody>
      </p:sp>
      <p:sp>
        <p:nvSpPr>
          <p:cNvPr id="7" name="Rectangle 6"/>
          <p:cNvSpPr/>
          <p:nvPr/>
        </p:nvSpPr>
        <p:spPr>
          <a:xfrm>
            <a:off x="2970588" y="408213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8" name="Rectangle 7"/>
          <p:cNvSpPr/>
          <p:nvPr/>
        </p:nvSpPr>
        <p:spPr>
          <a:xfrm>
            <a:off x="2970588" y="344884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a:t>
            </a:r>
          </a:p>
        </p:txBody>
      </p:sp>
      <p:sp>
        <p:nvSpPr>
          <p:cNvPr id="9" name="Rectangle 8"/>
          <p:cNvSpPr/>
          <p:nvPr/>
        </p:nvSpPr>
        <p:spPr>
          <a:xfrm>
            <a:off x="2973020"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p:txBody>
      </p:sp>
      <p:sp>
        <p:nvSpPr>
          <p:cNvPr id="10" name="Rectangle 9"/>
          <p:cNvSpPr/>
          <p:nvPr/>
        </p:nvSpPr>
        <p:spPr>
          <a:xfrm>
            <a:off x="6661431" y="409155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13" name="Rectangle 12"/>
          <p:cNvSpPr/>
          <p:nvPr/>
        </p:nvSpPr>
        <p:spPr>
          <a:xfrm>
            <a:off x="6659036" y="279939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14" name="Rectangle 13"/>
          <p:cNvSpPr/>
          <p:nvPr/>
        </p:nvSpPr>
        <p:spPr>
          <a:xfrm>
            <a:off x="6656604" y="345054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5" name="Rectangle 14"/>
          <p:cNvSpPr/>
          <p:nvPr/>
        </p:nvSpPr>
        <p:spPr>
          <a:xfrm>
            <a:off x="8495928"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16" name="Rectangle 15"/>
          <p:cNvSpPr/>
          <p:nvPr/>
        </p:nvSpPr>
        <p:spPr>
          <a:xfrm>
            <a:off x="6667863" y="474224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17" name="Rectangle 16"/>
          <p:cNvSpPr/>
          <p:nvPr/>
        </p:nvSpPr>
        <p:spPr>
          <a:xfrm>
            <a:off x="6656604"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p>
        </p:txBody>
      </p:sp>
      <p:sp>
        <p:nvSpPr>
          <p:cNvPr id="18" name="Title 17"/>
          <p:cNvSpPr>
            <a:spLocks noGrp="1"/>
          </p:cNvSpPr>
          <p:nvPr>
            <p:ph type="title"/>
          </p:nvPr>
        </p:nvSpPr>
        <p:spPr/>
        <p:txBody>
          <a:bodyPr/>
          <a:lstStyle/>
          <a:p>
            <a:r>
              <a:rPr lang="en-IN" dirty="0" smtClean="0"/>
              <a:t>Merge Result after previous step</a:t>
            </a:r>
            <a:endParaRPr lang="en-IN" dirty="0"/>
          </a:p>
        </p:txBody>
      </p:sp>
      <p:sp>
        <p:nvSpPr>
          <p:cNvPr id="22" name="Content Placeholder 21"/>
          <p:cNvSpPr>
            <a:spLocks noGrp="1"/>
          </p:cNvSpPr>
          <p:nvPr>
            <p:ph idx="1"/>
          </p:nvPr>
        </p:nvSpPr>
        <p:spPr/>
        <p:txBody>
          <a:bodyPr/>
          <a:lstStyle/>
          <a:p>
            <a:endParaRPr lang="en-IN" dirty="0"/>
          </a:p>
        </p:txBody>
      </p:sp>
      <p:sp>
        <p:nvSpPr>
          <p:cNvPr id="20" name="Rectangle 19"/>
          <p:cNvSpPr/>
          <p:nvPr/>
        </p:nvSpPr>
        <p:spPr>
          <a:xfrm>
            <a:off x="2970588" y="474224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5</a:t>
            </a:r>
            <a:endParaRPr lang="en-IN" dirty="0">
              <a:solidFill>
                <a:schemeClr val="bg1"/>
              </a:solidFill>
            </a:endParaRPr>
          </a:p>
        </p:txBody>
      </p:sp>
      <p:sp>
        <p:nvSpPr>
          <p:cNvPr id="21" name="Rectangle 20"/>
          <p:cNvSpPr/>
          <p:nvPr/>
        </p:nvSpPr>
        <p:spPr>
          <a:xfrm>
            <a:off x="4830972" y="470190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Tree>
    <p:extLst>
      <p:ext uri="{BB962C8B-B14F-4D97-AF65-F5344CB8AC3E}">
        <p14:creationId xmlns:p14="http://schemas.microsoft.com/office/powerpoint/2010/main" val="346944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25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25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25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25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25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25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25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25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25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25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25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25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3" grpId="0" animBg="1"/>
      <p:bldP spid="14" grpId="0" animBg="1"/>
      <p:bldP spid="15" grpId="0" animBg="1"/>
      <p:bldP spid="16" grpId="0" animBg="1"/>
      <p:bldP spid="17" grpId="0" animBg="1"/>
      <p:bldP spid="20"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Parallel Redistribution Merge-All Sort </a:t>
            </a:r>
            <a:r>
              <a:rPr lang="en-US" dirty="0"/>
              <a:t>- </a:t>
            </a:r>
            <a:r>
              <a:rPr lang="en-US" dirty="0" smtClean="0"/>
              <a:t>Advantages</a:t>
            </a:r>
            <a:endParaRPr lang="en-IN" dirty="0"/>
          </a:p>
        </p:txBody>
      </p:sp>
      <p:sp>
        <p:nvSpPr>
          <p:cNvPr id="3" name="Content Placeholder 2"/>
          <p:cNvSpPr>
            <a:spLocks noGrp="1"/>
          </p:cNvSpPr>
          <p:nvPr>
            <p:ph idx="1"/>
          </p:nvPr>
        </p:nvSpPr>
        <p:spPr/>
        <p:txBody>
          <a:bodyPr/>
          <a:lstStyle/>
          <a:p>
            <a:r>
              <a:rPr lang="en-IN" dirty="0"/>
              <a:t>True parallelism is attained in the merging process as it stems from parallel redistribution </a:t>
            </a:r>
            <a:r>
              <a:rPr lang="en-IN" dirty="0" smtClean="0"/>
              <a:t>merge-all sort.</a:t>
            </a:r>
          </a:p>
          <a:p>
            <a:endParaRPr lang="en-IN" dirty="0"/>
          </a:p>
          <a:p>
            <a:r>
              <a:rPr lang="en-IN" dirty="0" smtClean="0"/>
              <a:t>The tree size is one level as compared to its predecessor’s multi-level </a:t>
            </a:r>
            <a:endParaRPr lang="en-IN" dirty="0"/>
          </a:p>
          <a:p>
            <a:endParaRPr lang="en-IN" dirty="0"/>
          </a:p>
        </p:txBody>
      </p:sp>
    </p:spTree>
    <p:extLst>
      <p:ext uri="{BB962C8B-B14F-4D97-AF65-F5344CB8AC3E}">
        <p14:creationId xmlns:p14="http://schemas.microsoft.com/office/powerpoint/2010/main" val="7002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Parallel Redistribution Merge-All Sort </a:t>
            </a:r>
            <a:r>
              <a:rPr lang="en-US" dirty="0"/>
              <a:t>- </a:t>
            </a:r>
            <a:r>
              <a:rPr lang="en-US" dirty="0" smtClean="0"/>
              <a:t>Disadvantages</a:t>
            </a:r>
            <a:endParaRPr lang="en-IN" dirty="0"/>
          </a:p>
        </p:txBody>
      </p:sp>
      <p:sp>
        <p:nvSpPr>
          <p:cNvPr id="3" name="Content Placeholder 2"/>
          <p:cNvSpPr>
            <a:spLocks noGrp="1"/>
          </p:cNvSpPr>
          <p:nvPr>
            <p:ph idx="1"/>
          </p:nvPr>
        </p:nvSpPr>
        <p:spPr/>
        <p:txBody>
          <a:bodyPr/>
          <a:lstStyle/>
          <a:p>
            <a:r>
              <a:rPr lang="en-IN" dirty="0" smtClean="0"/>
              <a:t>Skew problems still exist and skew modelling needs some additional assumptions</a:t>
            </a:r>
          </a:p>
          <a:p>
            <a:endParaRPr lang="en-IN" dirty="0"/>
          </a:p>
          <a:p>
            <a:r>
              <a:rPr lang="en-IN" dirty="0" smtClean="0"/>
              <a:t>A bottleneck problem in merging, i.e., the limit on the number of allowed files to be opened at once is persistent if the number of processors is large.</a:t>
            </a:r>
            <a:endParaRPr lang="en-IN" dirty="0"/>
          </a:p>
        </p:txBody>
      </p:sp>
    </p:spTree>
    <p:extLst>
      <p:ext uri="{BB962C8B-B14F-4D97-AF65-F5344CB8AC3E}">
        <p14:creationId xmlns:p14="http://schemas.microsoft.com/office/powerpoint/2010/main" val="180755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1964" y="3212976"/>
            <a:ext cx="11902600" cy="646331"/>
          </a:xfrm>
          <a:prstGeom prst="rect">
            <a:avLst/>
          </a:prstGeom>
          <a:noFill/>
        </p:spPr>
        <p:txBody>
          <a:bodyPr wrap="square" rtlCol="0">
            <a:spAutoFit/>
          </a:bodyPr>
          <a:lstStyle/>
          <a:p>
            <a:pPr>
              <a:lnSpc>
                <a:spcPct val="90000"/>
              </a:lnSpc>
            </a:pPr>
            <a:r>
              <a:rPr lang="en-IN" sz="4000" dirty="0" smtClean="0"/>
              <a:t>Algorithm 5 – Parallel Partitioned Sort</a:t>
            </a:r>
            <a:endParaRPr lang="en-IN" sz="4000" dirty="0"/>
          </a:p>
        </p:txBody>
      </p:sp>
    </p:spTree>
    <p:extLst>
      <p:ext uri="{BB962C8B-B14F-4D97-AF65-F5344CB8AC3E}">
        <p14:creationId xmlns:p14="http://schemas.microsoft.com/office/powerpoint/2010/main" val="375087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Parallel </a:t>
            </a:r>
            <a:r>
              <a:rPr lang="en-IN" dirty="0" smtClean="0"/>
              <a:t>Partitioned </a:t>
            </a:r>
            <a:r>
              <a:rPr lang="en-IN" dirty="0"/>
              <a:t>Sort </a:t>
            </a:r>
            <a:r>
              <a:rPr lang="en-US" dirty="0" smtClean="0"/>
              <a:t>: Prerequisite</a:t>
            </a:r>
            <a:endParaRPr lang="en-US" dirty="0"/>
          </a:p>
        </p:txBody>
      </p:sp>
      <p:sp>
        <p:nvSpPr>
          <p:cNvPr id="14" name="Content Placeholder 13"/>
          <p:cNvSpPr>
            <a:spLocks noGrp="1"/>
          </p:cNvSpPr>
          <p:nvPr>
            <p:ph idx="1"/>
          </p:nvPr>
        </p:nvSpPr>
        <p:spPr/>
        <p:txBody>
          <a:bodyPr/>
          <a:lstStyle/>
          <a:p>
            <a:pPr>
              <a:buFont typeface="Wingdings" panose="05000000000000000000" pitchFamily="2" charset="2"/>
              <a:buChar char="§"/>
            </a:pPr>
            <a:r>
              <a:rPr lang="en-US" dirty="0" smtClean="0"/>
              <a:t>Serial External Sorting</a:t>
            </a:r>
          </a:p>
          <a:p>
            <a:pPr>
              <a:buFont typeface="Wingdings" panose="05000000000000000000" pitchFamily="2" charset="2"/>
              <a:buChar char="§"/>
            </a:pPr>
            <a:r>
              <a:rPr lang="en-US" dirty="0" smtClean="0"/>
              <a:t>Round Robin Data Partitioning</a:t>
            </a:r>
          </a:p>
          <a:p>
            <a:pPr>
              <a:buFont typeface="Wingdings" panose="05000000000000000000" pitchFamily="2" charset="2"/>
              <a:buChar char="§"/>
            </a:pPr>
            <a:r>
              <a:rPr lang="en-US" dirty="0" smtClean="0"/>
              <a:t>Range Redistribution</a:t>
            </a:r>
          </a:p>
          <a:p>
            <a:pPr>
              <a:buFont typeface="Wingdings" panose="05000000000000000000" pitchFamily="2" charset="2"/>
              <a:buChar char="§"/>
            </a:pPr>
            <a:r>
              <a:rPr lang="en-US" dirty="0" smtClean="0"/>
              <a:t>Parallel Partitioned Join</a:t>
            </a:r>
            <a:endParaRPr lang="en-US" dirty="0"/>
          </a:p>
        </p:txBody>
      </p:sp>
    </p:spTree>
    <p:extLst>
      <p:ext uri="{BB962C8B-B14F-4D97-AF65-F5344CB8AC3E}">
        <p14:creationId xmlns:p14="http://schemas.microsoft.com/office/powerpoint/2010/main" val="157225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IN" dirty="0"/>
              <a:t>Parallel </a:t>
            </a:r>
            <a:r>
              <a:rPr lang="en-IN" dirty="0" smtClean="0"/>
              <a:t>Partitioned Sort </a:t>
            </a:r>
            <a:r>
              <a:rPr lang="en-US" dirty="0" smtClean="0"/>
              <a:t>- Overview</a:t>
            </a:r>
            <a:endParaRPr lang="en-US" dirty="0"/>
          </a:p>
        </p:txBody>
      </p:sp>
      <p:sp>
        <p:nvSpPr>
          <p:cNvPr id="14" name="Content Placeholder 13"/>
          <p:cNvSpPr>
            <a:spLocks noGrp="1"/>
          </p:cNvSpPr>
          <p:nvPr>
            <p:ph idx="1"/>
          </p:nvPr>
        </p:nvSpPr>
        <p:spPr/>
        <p:txBody>
          <a:bodyPr>
            <a:normAutofit/>
          </a:bodyPr>
          <a:lstStyle/>
          <a:p>
            <a:pPr>
              <a:buFont typeface="Wingdings" panose="05000000000000000000" pitchFamily="2" charset="2"/>
              <a:buChar char="§"/>
            </a:pPr>
            <a:r>
              <a:rPr lang="en-US" dirty="0" smtClean="0"/>
              <a:t>Contains two steps</a:t>
            </a:r>
          </a:p>
          <a:p>
            <a:pPr marL="0" indent="0">
              <a:buNone/>
            </a:pPr>
            <a:r>
              <a:rPr lang="en-US" dirty="0" smtClean="0"/>
              <a:t>	1. Partitioning, and </a:t>
            </a:r>
          </a:p>
          <a:p>
            <a:pPr marL="0" indent="0">
              <a:buNone/>
            </a:pPr>
            <a:r>
              <a:rPr lang="en-US" dirty="0"/>
              <a:t>	</a:t>
            </a:r>
            <a:r>
              <a:rPr lang="en-US" dirty="0" smtClean="0"/>
              <a:t>2. Independent Local Work</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129149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19964" y="270908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5</a:t>
            </a:r>
            <a:endParaRPr lang="en-IN" dirty="0">
              <a:solidFill>
                <a:schemeClr val="bg1"/>
              </a:solidFill>
            </a:endParaRPr>
          </a:p>
        </p:txBody>
      </p:sp>
      <p:sp>
        <p:nvSpPr>
          <p:cNvPr id="6" name="Rectangle 5"/>
          <p:cNvSpPr/>
          <p:nvPr/>
        </p:nvSpPr>
        <p:spPr>
          <a:xfrm>
            <a:off x="6958394"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2</a:t>
            </a:r>
            <a:endParaRPr lang="en-IN" dirty="0">
              <a:solidFill>
                <a:schemeClr val="bg1"/>
              </a:solidFill>
            </a:endParaRPr>
          </a:p>
        </p:txBody>
      </p:sp>
      <p:sp>
        <p:nvSpPr>
          <p:cNvPr id="16" name="Rectangle 15"/>
          <p:cNvSpPr/>
          <p:nvPr/>
        </p:nvSpPr>
        <p:spPr>
          <a:xfrm>
            <a:off x="9118748" y="399223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7" name="Rectangle 16"/>
          <p:cNvSpPr/>
          <p:nvPr/>
        </p:nvSpPr>
        <p:spPr>
          <a:xfrm>
            <a:off x="9118748" y="335715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18" name="Rectangle 17"/>
          <p:cNvSpPr/>
          <p:nvPr/>
        </p:nvSpPr>
        <p:spPr>
          <a:xfrm>
            <a:off x="9118748"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a:t>
            </a:r>
            <a:endParaRPr lang="en-IN" dirty="0">
              <a:solidFill>
                <a:schemeClr val="bg1"/>
              </a:solidFill>
            </a:endParaRPr>
          </a:p>
        </p:txBody>
      </p:sp>
      <p:sp>
        <p:nvSpPr>
          <p:cNvPr id="19" name="Rectangle 18"/>
          <p:cNvSpPr/>
          <p:nvPr/>
        </p:nvSpPr>
        <p:spPr>
          <a:xfrm>
            <a:off x="6955962" y="399207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20" name="Rectangle 19"/>
          <p:cNvSpPr/>
          <p:nvPr/>
        </p:nvSpPr>
        <p:spPr>
          <a:xfrm>
            <a:off x="6959002"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6</a:t>
            </a:r>
            <a:endParaRPr lang="en-IN" dirty="0">
              <a:solidFill>
                <a:schemeClr val="bg1"/>
              </a:solidFill>
            </a:endParaRPr>
          </a:p>
        </p:txBody>
      </p:sp>
      <p:sp>
        <p:nvSpPr>
          <p:cNvPr id="21" name="Rectangle 20"/>
          <p:cNvSpPr/>
          <p:nvPr/>
        </p:nvSpPr>
        <p:spPr>
          <a:xfrm>
            <a:off x="6958394"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22" name="Rectangle 21"/>
          <p:cNvSpPr/>
          <p:nvPr/>
        </p:nvSpPr>
        <p:spPr>
          <a:xfrm>
            <a:off x="4795608"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23" name="Rectangle 22"/>
          <p:cNvSpPr/>
          <p:nvPr/>
        </p:nvSpPr>
        <p:spPr>
          <a:xfrm>
            <a:off x="4793176" y="399207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24" name="Rectangle 23"/>
          <p:cNvSpPr/>
          <p:nvPr/>
        </p:nvSpPr>
        <p:spPr>
          <a:xfrm>
            <a:off x="4793176"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3</a:t>
            </a:r>
            <a:endParaRPr lang="en-IN" dirty="0">
              <a:solidFill>
                <a:schemeClr val="bg1"/>
              </a:solidFill>
            </a:endParaRPr>
          </a:p>
        </p:txBody>
      </p:sp>
      <p:sp>
        <p:nvSpPr>
          <p:cNvPr id="25" name="Rectangle 24"/>
          <p:cNvSpPr/>
          <p:nvPr/>
        </p:nvSpPr>
        <p:spPr>
          <a:xfrm>
            <a:off x="4793176"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30" name="Rectangle 29"/>
          <p:cNvSpPr/>
          <p:nvPr/>
        </p:nvSpPr>
        <p:spPr>
          <a:xfrm>
            <a:off x="2634038"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31" name="Rectangle 30"/>
          <p:cNvSpPr/>
          <p:nvPr/>
        </p:nvSpPr>
        <p:spPr>
          <a:xfrm>
            <a:off x="2631606" y="399028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4</a:t>
            </a:r>
            <a:endParaRPr lang="en-IN" dirty="0">
              <a:solidFill>
                <a:schemeClr val="bg1"/>
              </a:solidFill>
            </a:endParaRPr>
          </a:p>
        </p:txBody>
      </p:sp>
      <p:sp>
        <p:nvSpPr>
          <p:cNvPr id="32" name="Rectangle 31"/>
          <p:cNvSpPr/>
          <p:nvPr/>
        </p:nvSpPr>
        <p:spPr>
          <a:xfrm>
            <a:off x="2631606"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33" name="Rectangle 32"/>
          <p:cNvSpPr/>
          <p:nvPr/>
        </p:nvSpPr>
        <p:spPr>
          <a:xfrm>
            <a:off x="2634038"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2" name="Title 1"/>
          <p:cNvSpPr>
            <a:spLocks noGrp="1"/>
          </p:cNvSpPr>
          <p:nvPr>
            <p:ph type="title"/>
          </p:nvPr>
        </p:nvSpPr>
        <p:spPr/>
        <p:txBody>
          <a:bodyPr/>
          <a:lstStyle/>
          <a:p>
            <a:r>
              <a:rPr lang="en-IN" dirty="0" smtClean="0"/>
              <a:t>Demonstration using sample </a:t>
            </a:r>
            <a:r>
              <a:rPr lang="en-IN" dirty="0"/>
              <a:t>d</a:t>
            </a:r>
            <a:r>
              <a:rPr lang="en-IN" dirty="0" smtClean="0"/>
              <a:t>ata in all processors</a:t>
            </a:r>
            <a:endParaRPr lang="en-IN" dirty="0"/>
          </a:p>
        </p:txBody>
      </p:sp>
      <p:sp>
        <p:nvSpPr>
          <p:cNvPr id="4" name="Content Placeholder 3"/>
          <p:cNvSpPr>
            <a:spLocks noGrp="1"/>
          </p:cNvSpPr>
          <p:nvPr>
            <p:ph idx="1"/>
          </p:nvPr>
        </p:nvSpPr>
        <p:spPr/>
        <p:txBody>
          <a:bodyPr/>
          <a:lstStyle/>
          <a:p>
            <a:endParaRPr lang="en-IN"/>
          </a:p>
        </p:txBody>
      </p:sp>
    </p:spTree>
    <p:extLst>
      <p:ext uri="{BB962C8B-B14F-4D97-AF65-F5344CB8AC3E}">
        <p14:creationId xmlns:p14="http://schemas.microsoft.com/office/powerpoint/2010/main" val="133496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75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75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75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75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75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75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75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75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75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75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0" grpId="0" animBg="1"/>
      <p:bldP spid="31" grpId="0" animBg="1"/>
      <p:bldP spid="32" grpId="0" animBg="1"/>
      <p:bldP spid="3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6982" y="392569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p:txBody>
      </p:sp>
      <p:sp>
        <p:nvSpPr>
          <p:cNvPr id="3" name="Rectangle 2"/>
          <p:cNvSpPr/>
          <p:nvPr/>
        </p:nvSpPr>
        <p:spPr>
          <a:xfrm>
            <a:off x="3186027" y="376259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4" name="Rectangle 3"/>
          <p:cNvSpPr/>
          <p:nvPr/>
        </p:nvSpPr>
        <p:spPr>
          <a:xfrm>
            <a:off x="3177897" y="311085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5" name="Rectangle 4"/>
          <p:cNvSpPr/>
          <p:nvPr/>
        </p:nvSpPr>
        <p:spPr>
          <a:xfrm>
            <a:off x="996982" y="327274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p>
        </p:txBody>
      </p:sp>
      <p:sp>
        <p:nvSpPr>
          <p:cNvPr id="6" name="Rectangle 5"/>
          <p:cNvSpPr/>
          <p:nvPr/>
        </p:nvSpPr>
        <p:spPr>
          <a:xfrm>
            <a:off x="992641" y="261793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a:t>
            </a:r>
          </a:p>
        </p:txBody>
      </p:sp>
      <p:sp>
        <p:nvSpPr>
          <p:cNvPr id="7" name="Rectangle 6"/>
          <p:cNvSpPr/>
          <p:nvPr/>
        </p:nvSpPr>
        <p:spPr>
          <a:xfrm>
            <a:off x="3172654" y="245291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8" name="Rectangle 7"/>
          <p:cNvSpPr/>
          <p:nvPr/>
        </p:nvSpPr>
        <p:spPr>
          <a:xfrm>
            <a:off x="3171665" y="180484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9" name="Rectangle 8"/>
          <p:cNvSpPr/>
          <p:nvPr/>
        </p:nvSpPr>
        <p:spPr>
          <a:xfrm>
            <a:off x="992641" y="19631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18" name="Title 17"/>
          <p:cNvSpPr>
            <a:spLocks noGrp="1"/>
          </p:cNvSpPr>
          <p:nvPr>
            <p:ph type="title"/>
          </p:nvPr>
        </p:nvSpPr>
        <p:spPr/>
        <p:txBody>
          <a:bodyPr/>
          <a:lstStyle/>
          <a:p>
            <a:r>
              <a:rPr lang="en-IN" dirty="0" smtClean="0"/>
              <a:t>Range Redistribution done initially</a:t>
            </a:r>
            <a:endParaRPr lang="en-IN" dirty="0"/>
          </a:p>
        </p:txBody>
      </p:sp>
      <p:sp>
        <p:nvSpPr>
          <p:cNvPr id="20" name="Content Placeholder 19"/>
          <p:cNvSpPr>
            <a:spLocks noGrp="1"/>
          </p:cNvSpPr>
          <p:nvPr>
            <p:ph idx="1"/>
          </p:nvPr>
        </p:nvSpPr>
        <p:spPr/>
        <p:txBody>
          <a:bodyPr/>
          <a:lstStyle/>
          <a:p>
            <a:endParaRPr lang="en-IN" dirty="0"/>
          </a:p>
        </p:txBody>
      </p:sp>
      <p:sp>
        <p:nvSpPr>
          <p:cNvPr id="21" name="Oval 20"/>
          <p:cNvSpPr/>
          <p:nvPr/>
        </p:nvSpPr>
        <p:spPr>
          <a:xfrm>
            <a:off x="4967940" y="5174904"/>
            <a:ext cx="2304256" cy="864096"/>
          </a:xfrm>
          <a:prstGeom prst="ellipse">
            <a:avLst/>
          </a:prstGeom>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Range</a:t>
            </a:r>
          </a:p>
          <a:p>
            <a:pPr algn="ctr"/>
            <a:r>
              <a:rPr lang="en-IN" dirty="0" smtClean="0"/>
              <a:t>Redistribution</a:t>
            </a:r>
            <a:endParaRPr lang="en-IN" dirty="0"/>
          </a:p>
        </p:txBody>
      </p:sp>
      <p:cxnSp>
        <p:nvCxnSpPr>
          <p:cNvPr id="23" name="Straight Arrow Connector 22"/>
          <p:cNvCxnSpPr/>
          <p:nvPr/>
        </p:nvCxnSpPr>
        <p:spPr>
          <a:xfrm flipH="1" flipV="1">
            <a:off x="1783455" y="5297584"/>
            <a:ext cx="3086821" cy="27059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H="1" flipV="1">
            <a:off x="3951427" y="4941168"/>
            <a:ext cx="939360" cy="4917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2294848" y="5432881"/>
            <a:ext cx="572593" cy="424732"/>
          </a:xfrm>
          <a:prstGeom prst="rect">
            <a:avLst/>
          </a:prstGeom>
          <a:noFill/>
        </p:spPr>
        <p:txBody>
          <a:bodyPr wrap="none" rtlCol="0">
            <a:spAutoFit/>
          </a:bodyPr>
          <a:lstStyle/>
          <a:p>
            <a:pPr>
              <a:lnSpc>
                <a:spcPct val="90000"/>
              </a:lnSpc>
            </a:pPr>
            <a:r>
              <a:rPr lang="en-IN" sz="2400" dirty="0" smtClean="0"/>
              <a:t>1-5</a:t>
            </a:r>
            <a:endParaRPr lang="en-IN" sz="2400" dirty="0"/>
          </a:p>
        </p:txBody>
      </p:sp>
      <p:sp>
        <p:nvSpPr>
          <p:cNvPr id="27" name="TextBox 26"/>
          <p:cNvSpPr txBox="1"/>
          <p:nvPr/>
        </p:nvSpPr>
        <p:spPr>
          <a:xfrm>
            <a:off x="4262398" y="4778970"/>
            <a:ext cx="745717" cy="424732"/>
          </a:xfrm>
          <a:prstGeom prst="rect">
            <a:avLst/>
          </a:prstGeom>
          <a:noFill/>
        </p:spPr>
        <p:txBody>
          <a:bodyPr wrap="none" rtlCol="0">
            <a:spAutoFit/>
          </a:bodyPr>
          <a:lstStyle/>
          <a:p>
            <a:pPr>
              <a:lnSpc>
                <a:spcPct val="90000"/>
              </a:lnSpc>
            </a:pPr>
            <a:r>
              <a:rPr lang="en-IN" sz="2400" dirty="0"/>
              <a:t>6</a:t>
            </a:r>
            <a:r>
              <a:rPr lang="en-IN" sz="2400" dirty="0" smtClean="0"/>
              <a:t>-10</a:t>
            </a:r>
            <a:endParaRPr lang="en-IN" sz="2400" dirty="0"/>
          </a:p>
        </p:txBody>
      </p:sp>
      <p:sp>
        <p:nvSpPr>
          <p:cNvPr id="32" name="Rectangle 31"/>
          <p:cNvSpPr/>
          <p:nvPr/>
        </p:nvSpPr>
        <p:spPr>
          <a:xfrm>
            <a:off x="7561445" y="309771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39" name="Rectangle 38"/>
          <p:cNvSpPr/>
          <p:nvPr/>
        </p:nvSpPr>
        <p:spPr>
          <a:xfrm>
            <a:off x="7561445" y="243745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40" name="Rectangle 39"/>
          <p:cNvSpPr/>
          <p:nvPr/>
        </p:nvSpPr>
        <p:spPr>
          <a:xfrm>
            <a:off x="7561445" y="179611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41" name="Rectangle 40"/>
          <p:cNvSpPr/>
          <p:nvPr/>
        </p:nvSpPr>
        <p:spPr>
          <a:xfrm>
            <a:off x="3186027" y="441654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p:txBody>
      </p:sp>
      <p:cxnSp>
        <p:nvCxnSpPr>
          <p:cNvPr id="42" name="Straight Arrow Connector 41"/>
          <p:cNvCxnSpPr/>
          <p:nvPr/>
        </p:nvCxnSpPr>
        <p:spPr>
          <a:xfrm flipV="1">
            <a:off x="7074671" y="4840223"/>
            <a:ext cx="340106" cy="3468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3" name="TextBox 42"/>
          <p:cNvSpPr txBox="1"/>
          <p:nvPr/>
        </p:nvSpPr>
        <p:spPr>
          <a:xfrm>
            <a:off x="6400982" y="4694031"/>
            <a:ext cx="848309" cy="424732"/>
          </a:xfrm>
          <a:prstGeom prst="rect">
            <a:avLst/>
          </a:prstGeom>
          <a:noFill/>
        </p:spPr>
        <p:txBody>
          <a:bodyPr wrap="none" rtlCol="0">
            <a:spAutoFit/>
          </a:bodyPr>
          <a:lstStyle/>
          <a:p>
            <a:pPr>
              <a:lnSpc>
                <a:spcPct val="90000"/>
              </a:lnSpc>
            </a:pPr>
            <a:r>
              <a:rPr lang="en-IN" sz="2400" dirty="0" smtClean="0"/>
              <a:t>11-15</a:t>
            </a:r>
            <a:endParaRPr lang="en-IN" sz="2400" dirty="0"/>
          </a:p>
        </p:txBody>
      </p:sp>
      <p:sp>
        <p:nvSpPr>
          <p:cNvPr id="44" name="Rectangle 43"/>
          <p:cNvSpPr/>
          <p:nvPr/>
        </p:nvSpPr>
        <p:spPr>
          <a:xfrm>
            <a:off x="10118586" y="367891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46" name="Rectangle 45"/>
          <p:cNvSpPr/>
          <p:nvPr/>
        </p:nvSpPr>
        <p:spPr>
          <a:xfrm>
            <a:off x="7561445" y="4417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47" name="Rectangle 46"/>
          <p:cNvSpPr/>
          <p:nvPr/>
        </p:nvSpPr>
        <p:spPr>
          <a:xfrm>
            <a:off x="7561445" y="374578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cxnSp>
        <p:nvCxnSpPr>
          <p:cNvPr id="48" name="Straight Arrow Connector 47"/>
          <p:cNvCxnSpPr/>
          <p:nvPr/>
        </p:nvCxnSpPr>
        <p:spPr>
          <a:xfrm flipV="1">
            <a:off x="7484168" y="4320796"/>
            <a:ext cx="2557141" cy="13410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9" name="TextBox 48"/>
          <p:cNvSpPr txBox="1"/>
          <p:nvPr/>
        </p:nvSpPr>
        <p:spPr>
          <a:xfrm>
            <a:off x="9017670" y="4814725"/>
            <a:ext cx="1023639" cy="424732"/>
          </a:xfrm>
          <a:prstGeom prst="rect">
            <a:avLst/>
          </a:prstGeom>
          <a:noFill/>
        </p:spPr>
        <p:txBody>
          <a:bodyPr wrap="square" rtlCol="0">
            <a:spAutoFit/>
          </a:bodyPr>
          <a:lstStyle/>
          <a:p>
            <a:pPr>
              <a:lnSpc>
                <a:spcPct val="90000"/>
              </a:lnSpc>
            </a:pPr>
            <a:r>
              <a:rPr lang="en-IN" sz="2400" dirty="0" smtClean="0"/>
              <a:t>16-20</a:t>
            </a:r>
            <a:endParaRPr lang="en-IN" sz="2400" dirty="0"/>
          </a:p>
        </p:txBody>
      </p:sp>
      <p:sp>
        <p:nvSpPr>
          <p:cNvPr id="50" name="Rectangle 49"/>
          <p:cNvSpPr/>
          <p:nvPr/>
        </p:nvSpPr>
        <p:spPr>
          <a:xfrm>
            <a:off x="992641" y="458236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5</a:t>
            </a:r>
            <a:endParaRPr lang="en-IN" dirty="0">
              <a:solidFill>
                <a:schemeClr val="bg1"/>
              </a:solidFill>
            </a:endParaRPr>
          </a:p>
        </p:txBody>
      </p:sp>
    </p:spTree>
    <p:extLst>
      <p:ext uri="{BB962C8B-B14F-4D97-AF65-F5344CB8AC3E}">
        <p14:creationId xmlns:p14="http://schemas.microsoft.com/office/powerpoint/2010/main" val="2906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25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25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25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1250"/>
                                        <p:tgtEl>
                                          <p:spTgt spid="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25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125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1250"/>
                                        <p:tgtEl>
                                          <p:spTgt spid="43"/>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125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125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additive="base">
                                        <p:cTn id="36" dur="500" fill="hold"/>
                                        <p:tgtEl>
                                          <p:spTgt spid="2"/>
                                        </p:tgtEl>
                                        <p:attrNameLst>
                                          <p:attrName>ppt_x</p:attrName>
                                        </p:attrNameLst>
                                      </p:cBhvr>
                                      <p:tavLst>
                                        <p:tav tm="0">
                                          <p:val>
                                            <p:strVal val="0-#ppt_w/2"/>
                                          </p:val>
                                        </p:tav>
                                        <p:tav tm="100000">
                                          <p:val>
                                            <p:strVal val="#ppt_x"/>
                                          </p:val>
                                        </p:tav>
                                      </p:tavLst>
                                    </p:anim>
                                    <p:anim calcmode="lin" valueType="num">
                                      <p:cBhvr additive="base">
                                        <p:cTn id="37" dur="500" fill="hold"/>
                                        <p:tgtEl>
                                          <p:spTgt spid="2"/>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0-#ppt_w/2"/>
                                          </p:val>
                                        </p:tav>
                                        <p:tav tm="100000">
                                          <p:val>
                                            <p:strVal val="#ppt_x"/>
                                          </p:val>
                                        </p:tav>
                                      </p:tavLst>
                                    </p:anim>
                                    <p:anim calcmode="lin" valueType="num">
                                      <p:cBhvr additive="base">
                                        <p:cTn id="41" dur="500" fill="hold"/>
                                        <p:tgtEl>
                                          <p:spTgt spid="5"/>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0-#ppt_w/2"/>
                                          </p:val>
                                        </p:tav>
                                        <p:tav tm="100000">
                                          <p:val>
                                            <p:strVal val="#ppt_x"/>
                                          </p:val>
                                        </p:tav>
                                      </p:tavLst>
                                    </p:anim>
                                    <p:anim calcmode="lin" valueType="num">
                                      <p:cBhvr additive="base">
                                        <p:cTn id="45" dur="500" fill="hold"/>
                                        <p:tgtEl>
                                          <p:spTgt spid="6"/>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0-#ppt_w/2"/>
                                          </p:val>
                                        </p:tav>
                                        <p:tav tm="100000">
                                          <p:val>
                                            <p:strVal val="#ppt_x"/>
                                          </p:val>
                                        </p:tav>
                                      </p:tavLst>
                                    </p:anim>
                                    <p:anim calcmode="lin" valueType="num">
                                      <p:cBhvr additive="base">
                                        <p:cTn id="49" dur="500" fill="hold"/>
                                        <p:tgtEl>
                                          <p:spTgt spid="9"/>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 calcmode="lin" valueType="num">
                                      <p:cBhvr additive="base">
                                        <p:cTn id="52" dur="500" fill="hold"/>
                                        <p:tgtEl>
                                          <p:spTgt spid="50"/>
                                        </p:tgtEl>
                                        <p:attrNameLst>
                                          <p:attrName>ppt_x</p:attrName>
                                        </p:attrNameLst>
                                      </p:cBhvr>
                                      <p:tavLst>
                                        <p:tav tm="0">
                                          <p:val>
                                            <p:strVal val="0-#ppt_w/2"/>
                                          </p:val>
                                        </p:tav>
                                        <p:tav tm="100000">
                                          <p:val>
                                            <p:strVal val="#ppt_x"/>
                                          </p:val>
                                        </p:tav>
                                      </p:tavLst>
                                    </p:anim>
                                    <p:anim calcmode="lin" valueType="num">
                                      <p:cBhvr additive="base">
                                        <p:cTn id="53"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9"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1250" fill="hold"/>
                                        <p:tgtEl>
                                          <p:spTgt spid="3"/>
                                        </p:tgtEl>
                                        <p:attrNameLst>
                                          <p:attrName>ppt_x</p:attrName>
                                        </p:attrNameLst>
                                      </p:cBhvr>
                                      <p:tavLst>
                                        <p:tav tm="0">
                                          <p:val>
                                            <p:strVal val="0-#ppt_w/2"/>
                                          </p:val>
                                        </p:tav>
                                        <p:tav tm="100000">
                                          <p:val>
                                            <p:strVal val="#ppt_x"/>
                                          </p:val>
                                        </p:tav>
                                      </p:tavLst>
                                    </p:anim>
                                    <p:anim calcmode="lin" valueType="num">
                                      <p:cBhvr additive="base">
                                        <p:cTn id="59" dur="1250" fill="hold"/>
                                        <p:tgtEl>
                                          <p:spTgt spid="3"/>
                                        </p:tgtEl>
                                        <p:attrNameLst>
                                          <p:attrName>ppt_y</p:attrName>
                                        </p:attrNameLst>
                                      </p:cBhvr>
                                      <p:tavLst>
                                        <p:tav tm="0">
                                          <p:val>
                                            <p:strVal val="0-#ppt_h/2"/>
                                          </p:val>
                                        </p:tav>
                                        <p:tav tm="100000">
                                          <p:val>
                                            <p:strVal val="#ppt_y"/>
                                          </p:val>
                                        </p:tav>
                                      </p:tavLst>
                                    </p:anim>
                                  </p:childTnLst>
                                </p:cTn>
                              </p:par>
                              <p:par>
                                <p:cTn id="60" presetID="2" presetClass="entr" presetSubtype="9"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additive="base">
                                        <p:cTn id="62" dur="1250" fill="hold"/>
                                        <p:tgtEl>
                                          <p:spTgt spid="4"/>
                                        </p:tgtEl>
                                        <p:attrNameLst>
                                          <p:attrName>ppt_x</p:attrName>
                                        </p:attrNameLst>
                                      </p:cBhvr>
                                      <p:tavLst>
                                        <p:tav tm="0">
                                          <p:val>
                                            <p:strVal val="0-#ppt_w/2"/>
                                          </p:val>
                                        </p:tav>
                                        <p:tav tm="100000">
                                          <p:val>
                                            <p:strVal val="#ppt_x"/>
                                          </p:val>
                                        </p:tav>
                                      </p:tavLst>
                                    </p:anim>
                                    <p:anim calcmode="lin" valueType="num">
                                      <p:cBhvr additive="base">
                                        <p:cTn id="63" dur="1250" fill="hold"/>
                                        <p:tgtEl>
                                          <p:spTgt spid="4"/>
                                        </p:tgtEl>
                                        <p:attrNameLst>
                                          <p:attrName>ppt_y</p:attrName>
                                        </p:attrNameLst>
                                      </p:cBhvr>
                                      <p:tavLst>
                                        <p:tav tm="0">
                                          <p:val>
                                            <p:strVal val="0-#ppt_h/2"/>
                                          </p:val>
                                        </p:tav>
                                        <p:tav tm="100000">
                                          <p:val>
                                            <p:strVal val="#ppt_y"/>
                                          </p:val>
                                        </p:tav>
                                      </p:tavLst>
                                    </p:anim>
                                  </p:childTnLst>
                                </p:cTn>
                              </p:par>
                              <p:par>
                                <p:cTn id="64" presetID="2" presetClass="entr" presetSubtype="9" fill="hold" grpId="0" nodeType="with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additive="base">
                                        <p:cTn id="66" dur="1250" fill="hold"/>
                                        <p:tgtEl>
                                          <p:spTgt spid="7"/>
                                        </p:tgtEl>
                                        <p:attrNameLst>
                                          <p:attrName>ppt_x</p:attrName>
                                        </p:attrNameLst>
                                      </p:cBhvr>
                                      <p:tavLst>
                                        <p:tav tm="0">
                                          <p:val>
                                            <p:strVal val="0-#ppt_w/2"/>
                                          </p:val>
                                        </p:tav>
                                        <p:tav tm="100000">
                                          <p:val>
                                            <p:strVal val="#ppt_x"/>
                                          </p:val>
                                        </p:tav>
                                      </p:tavLst>
                                    </p:anim>
                                    <p:anim calcmode="lin" valueType="num">
                                      <p:cBhvr additive="base">
                                        <p:cTn id="67" dur="1250" fill="hold"/>
                                        <p:tgtEl>
                                          <p:spTgt spid="7"/>
                                        </p:tgtEl>
                                        <p:attrNameLst>
                                          <p:attrName>ppt_y</p:attrName>
                                        </p:attrNameLst>
                                      </p:cBhvr>
                                      <p:tavLst>
                                        <p:tav tm="0">
                                          <p:val>
                                            <p:strVal val="0-#ppt_h/2"/>
                                          </p:val>
                                        </p:tav>
                                        <p:tav tm="100000">
                                          <p:val>
                                            <p:strVal val="#ppt_y"/>
                                          </p:val>
                                        </p:tav>
                                      </p:tavLst>
                                    </p:anim>
                                  </p:childTnLst>
                                </p:cTn>
                              </p:par>
                              <p:par>
                                <p:cTn id="68" presetID="2" presetClass="entr" presetSubtype="9"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additive="base">
                                        <p:cTn id="70" dur="1250" fill="hold"/>
                                        <p:tgtEl>
                                          <p:spTgt spid="8"/>
                                        </p:tgtEl>
                                        <p:attrNameLst>
                                          <p:attrName>ppt_x</p:attrName>
                                        </p:attrNameLst>
                                      </p:cBhvr>
                                      <p:tavLst>
                                        <p:tav tm="0">
                                          <p:val>
                                            <p:strVal val="0-#ppt_w/2"/>
                                          </p:val>
                                        </p:tav>
                                        <p:tav tm="100000">
                                          <p:val>
                                            <p:strVal val="#ppt_x"/>
                                          </p:val>
                                        </p:tav>
                                      </p:tavLst>
                                    </p:anim>
                                    <p:anim calcmode="lin" valueType="num">
                                      <p:cBhvr additive="base">
                                        <p:cTn id="71" dur="1250" fill="hold"/>
                                        <p:tgtEl>
                                          <p:spTgt spid="8"/>
                                        </p:tgtEl>
                                        <p:attrNameLst>
                                          <p:attrName>ppt_y</p:attrName>
                                        </p:attrNameLst>
                                      </p:cBhvr>
                                      <p:tavLst>
                                        <p:tav tm="0">
                                          <p:val>
                                            <p:strVal val="0-#ppt_h/2"/>
                                          </p:val>
                                        </p:tav>
                                        <p:tav tm="100000">
                                          <p:val>
                                            <p:strVal val="#ppt_y"/>
                                          </p:val>
                                        </p:tav>
                                      </p:tavLst>
                                    </p:anim>
                                  </p:childTnLst>
                                </p:cTn>
                              </p:par>
                              <p:par>
                                <p:cTn id="72" presetID="2" presetClass="entr" presetSubtype="9"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 calcmode="lin" valueType="num">
                                      <p:cBhvr additive="base">
                                        <p:cTn id="74" dur="1250" fill="hold"/>
                                        <p:tgtEl>
                                          <p:spTgt spid="41"/>
                                        </p:tgtEl>
                                        <p:attrNameLst>
                                          <p:attrName>ppt_x</p:attrName>
                                        </p:attrNameLst>
                                      </p:cBhvr>
                                      <p:tavLst>
                                        <p:tav tm="0">
                                          <p:val>
                                            <p:strVal val="0-#ppt_w/2"/>
                                          </p:val>
                                        </p:tav>
                                        <p:tav tm="100000">
                                          <p:val>
                                            <p:strVal val="#ppt_x"/>
                                          </p:val>
                                        </p:tav>
                                      </p:tavLst>
                                    </p:anim>
                                    <p:anim calcmode="lin" valueType="num">
                                      <p:cBhvr additive="base">
                                        <p:cTn id="75" dur="1250" fill="hold"/>
                                        <p:tgtEl>
                                          <p:spTgt spid="41"/>
                                        </p:tgtEl>
                                        <p:attrNameLst>
                                          <p:attrName>ppt_y</p:attrName>
                                        </p:attrNameLst>
                                      </p:cBhvr>
                                      <p:tavLst>
                                        <p:tav tm="0">
                                          <p:val>
                                            <p:strVal val="0-#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3" fill="hold" grpId="0" nodeType="clickEffect">
                                  <p:stCondLst>
                                    <p:cond delay="0"/>
                                  </p:stCondLst>
                                  <p:childTnLst>
                                    <p:set>
                                      <p:cBhvr>
                                        <p:cTn id="79" dur="1" fill="hold">
                                          <p:stCondLst>
                                            <p:cond delay="0"/>
                                          </p:stCondLst>
                                        </p:cTn>
                                        <p:tgtEl>
                                          <p:spTgt spid="32"/>
                                        </p:tgtEl>
                                        <p:attrNameLst>
                                          <p:attrName>style.visibility</p:attrName>
                                        </p:attrNameLst>
                                      </p:cBhvr>
                                      <p:to>
                                        <p:strVal val="visible"/>
                                      </p:to>
                                    </p:set>
                                    <p:anim calcmode="lin" valueType="num">
                                      <p:cBhvr additive="base">
                                        <p:cTn id="80" dur="1250" fill="hold"/>
                                        <p:tgtEl>
                                          <p:spTgt spid="32"/>
                                        </p:tgtEl>
                                        <p:attrNameLst>
                                          <p:attrName>ppt_x</p:attrName>
                                        </p:attrNameLst>
                                      </p:cBhvr>
                                      <p:tavLst>
                                        <p:tav tm="0">
                                          <p:val>
                                            <p:strVal val="1+#ppt_w/2"/>
                                          </p:val>
                                        </p:tav>
                                        <p:tav tm="100000">
                                          <p:val>
                                            <p:strVal val="#ppt_x"/>
                                          </p:val>
                                        </p:tav>
                                      </p:tavLst>
                                    </p:anim>
                                    <p:anim calcmode="lin" valueType="num">
                                      <p:cBhvr additive="base">
                                        <p:cTn id="81" dur="1250" fill="hold"/>
                                        <p:tgtEl>
                                          <p:spTgt spid="32"/>
                                        </p:tgtEl>
                                        <p:attrNameLst>
                                          <p:attrName>ppt_y</p:attrName>
                                        </p:attrNameLst>
                                      </p:cBhvr>
                                      <p:tavLst>
                                        <p:tav tm="0">
                                          <p:val>
                                            <p:strVal val="0-#ppt_h/2"/>
                                          </p:val>
                                        </p:tav>
                                        <p:tav tm="100000">
                                          <p:val>
                                            <p:strVal val="#ppt_y"/>
                                          </p:val>
                                        </p:tav>
                                      </p:tavLst>
                                    </p:anim>
                                  </p:childTnLst>
                                </p:cTn>
                              </p:par>
                              <p:par>
                                <p:cTn id="82" presetID="2" presetClass="entr" presetSubtype="3" fill="hold" grpId="0" nodeType="withEffect">
                                  <p:stCondLst>
                                    <p:cond delay="0"/>
                                  </p:stCondLst>
                                  <p:childTnLst>
                                    <p:set>
                                      <p:cBhvr>
                                        <p:cTn id="83" dur="1" fill="hold">
                                          <p:stCondLst>
                                            <p:cond delay="0"/>
                                          </p:stCondLst>
                                        </p:cTn>
                                        <p:tgtEl>
                                          <p:spTgt spid="39"/>
                                        </p:tgtEl>
                                        <p:attrNameLst>
                                          <p:attrName>style.visibility</p:attrName>
                                        </p:attrNameLst>
                                      </p:cBhvr>
                                      <p:to>
                                        <p:strVal val="visible"/>
                                      </p:to>
                                    </p:set>
                                    <p:anim calcmode="lin" valueType="num">
                                      <p:cBhvr additive="base">
                                        <p:cTn id="84" dur="1250" fill="hold"/>
                                        <p:tgtEl>
                                          <p:spTgt spid="39"/>
                                        </p:tgtEl>
                                        <p:attrNameLst>
                                          <p:attrName>ppt_x</p:attrName>
                                        </p:attrNameLst>
                                      </p:cBhvr>
                                      <p:tavLst>
                                        <p:tav tm="0">
                                          <p:val>
                                            <p:strVal val="1+#ppt_w/2"/>
                                          </p:val>
                                        </p:tav>
                                        <p:tav tm="100000">
                                          <p:val>
                                            <p:strVal val="#ppt_x"/>
                                          </p:val>
                                        </p:tav>
                                      </p:tavLst>
                                    </p:anim>
                                    <p:anim calcmode="lin" valueType="num">
                                      <p:cBhvr additive="base">
                                        <p:cTn id="85" dur="1250" fill="hold"/>
                                        <p:tgtEl>
                                          <p:spTgt spid="39"/>
                                        </p:tgtEl>
                                        <p:attrNameLst>
                                          <p:attrName>ppt_y</p:attrName>
                                        </p:attrNameLst>
                                      </p:cBhvr>
                                      <p:tavLst>
                                        <p:tav tm="0">
                                          <p:val>
                                            <p:strVal val="0-#ppt_h/2"/>
                                          </p:val>
                                        </p:tav>
                                        <p:tav tm="100000">
                                          <p:val>
                                            <p:strVal val="#ppt_y"/>
                                          </p:val>
                                        </p:tav>
                                      </p:tavLst>
                                    </p:anim>
                                  </p:childTnLst>
                                </p:cTn>
                              </p:par>
                              <p:par>
                                <p:cTn id="86" presetID="2" presetClass="entr" presetSubtype="3"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anim calcmode="lin" valueType="num">
                                      <p:cBhvr additive="base">
                                        <p:cTn id="88" dur="1250" fill="hold"/>
                                        <p:tgtEl>
                                          <p:spTgt spid="40"/>
                                        </p:tgtEl>
                                        <p:attrNameLst>
                                          <p:attrName>ppt_x</p:attrName>
                                        </p:attrNameLst>
                                      </p:cBhvr>
                                      <p:tavLst>
                                        <p:tav tm="0">
                                          <p:val>
                                            <p:strVal val="1+#ppt_w/2"/>
                                          </p:val>
                                        </p:tav>
                                        <p:tav tm="100000">
                                          <p:val>
                                            <p:strVal val="#ppt_x"/>
                                          </p:val>
                                        </p:tav>
                                      </p:tavLst>
                                    </p:anim>
                                    <p:anim calcmode="lin" valueType="num">
                                      <p:cBhvr additive="base">
                                        <p:cTn id="89" dur="1250" fill="hold"/>
                                        <p:tgtEl>
                                          <p:spTgt spid="40"/>
                                        </p:tgtEl>
                                        <p:attrNameLst>
                                          <p:attrName>ppt_y</p:attrName>
                                        </p:attrNameLst>
                                      </p:cBhvr>
                                      <p:tavLst>
                                        <p:tav tm="0">
                                          <p:val>
                                            <p:strVal val="0-#ppt_h/2"/>
                                          </p:val>
                                        </p:tav>
                                        <p:tav tm="100000">
                                          <p:val>
                                            <p:strVal val="#ppt_y"/>
                                          </p:val>
                                        </p:tav>
                                      </p:tavLst>
                                    </p:anim>
                                  </p:childTnLst>
                                </p:cTn>
                              </p:par>
                              <p:par>
                                <p:cTn id="90" presetID="2" presetClass="entr" presetSubtype="3" fill="hold" grpId="0" nodeType="withEffect">
                                  <p:stCondLst>
                                    <p:cond delay="0"/>
                                  </p:stCondLst>
                                  <p:childTnLst>
                                    <p:set>
                                      <p:cBhvr>
                                        <p:cTn id="91" dur="1" fill="hold">
                                          <p:stCondLst>
                                            <p:cond delay="0"/>
                                          </p:stCondLst>
                                        </p:cTn>
                                        <p:tgtEl>
                                          <p:spTgt spid="46"/>
                                        </p:tgtEl>
                                        <p:attrNameLst>
                                          <p:attrName>style.visibility</p:attrName>
                                        </p:attrNameLst>
                                      </p:cBhvr>
                                      <p:to>
                                        <p:strVal val="visible"/>
                                      </p:to>
                                    </p:set>
                                    <p:anim calcmode="lin" valueType="num">
                                      <p:cBhvr additive="base">
                                        <p:cTn id="92" dur="1250" fill="hold"/>
                                        <p:tgtEl>
                                          <p:spTgt spid="46"/>
                                        </p:tgtEl>
                                        <p:attrNameLst>
                                          <p:attrName>ppt_x</p:attrName>
                                        </p:attrNameLst>
                                      </p:cBhvr>
                                      <p:tavLst>
                                        <p:tav tm="0">
                                          <p:val>
                                            <p:strVal val="1+#ppt_w/2"/>
                                          </p:val>
                                        </p:tav>
                                        <p:tav tm="100000">
                                          <p:val>
                                            <p:strVal val="#ppt_x"/>
                                          </p:val>
                                        </p:tav>
                                      </p:tavLst>
                                    </p:anim>
                                    <p:anim calcmode="lin" valueType="num">
                                      <p:cBhvr additive="base">
                                        <p:cTn id="93" dur="1250" fill="hold"/>
                                        <p:tgtEl>
                                          <p:spTgt spid="46"/>
                                        </p:tgtEl>
                                        <p:attrNameLst>
                                          <p:attrName>ppt_y</p:attrName>
                                        </p:attrNameLst>
                                      </p:cBhvr>
                                      <p:tavLst>
                                        <p:tav tm="0">
                                          <p:val>
                                            <p:strVal val="0-#ppt_h/2"/>
                                          </p:val>
                                        </p:tav>
                                        <p:tav tm="100000">
                                          <p:val>
                                            <p:strVal val="#ppt_y"/>
                                          </p:val>
                                        </p:tav>
                                      </p:tavLst>
                                    </p:anim>
                                  </p:childTnLst>
                                </p:cTn>
                              </p:par>
                              <p:par>
                                <p:cTn id="94" presetID="2" presetClass="entr" presetSubtype="3" fill="hold" grpId="0" nodeType="withEffect">
                                  <p:stCondLst>
                                    <p:cond delay="0"/>
                                  </p:stCondLst>
                                  <p:childTnLst>
                                    <p:set>
                                      <p:cBhvr>
                                        <p:cTn id="95" dur="1" fill="hold">
                                          <p:stCondLst>
                                            <p:cond delay="0"/>
                                          </p:stCondLst>
                                        </p:cTn>
                                        <p:tgtEl>
                                          <p:spTgt spid="47"/>
                                        </p:tgtEl>
                                        <p:attrNameLst>
                                          <p:attrName>style.visibility</p:attrName>
                                        </p:attrNameLst>
                                      </p:cBhvr>
                                      <p:to>
                                        <p:strVal val="visible"/>
                                      </p:to>
                                    </p:set>
                                    <p:anim calcmode="lin" valueType="num">
                                      <p:cBhvr additive="base">
                                        <p:cTn id="96" dur="1250" fill="hold"/>
                                        <p:tgtEl>
                                          <p:spTgt spid="47"/>
                                        </p:tgtEl>
                                        <p:attrNameLst>
                                          <p:attrName>ppt_x</p:attrName>
                                        </p:attrNameLst>
                                      </p:cBhvr>
                                      <p:tavLst>
                                        <p:tav tm="0">
                                          <p:val>
                                            <p:strVal val="1+#ppt_w/2"/>
                                          </p:val>
                                        </p:tav>
                                        <p:tav tm="100000">
                                          <p:val>
                                            <p:strVal val="#ppt_x"/>
                                          </p:val>
                                        </p:tav>
                                      </p:tavLst>
                                    </p:anim>
                                    <p:anim calcmode="lin" valueType="num">
                                      <p:cBhvr additive="base">
                                        <p:cTn id="97" dur="125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 calcmode="lin" valueType="num">
                                      <p:cBhvr additive="base">
                                        <p:cTn id="102" dur="1250" fill="hold"/>
                                        <p:tgtEl>
                                          <p:spTgt spid="44"/>
                                        </p:tgtEl>
                                        <p:attrNameLst>
                                          <p:attrName>ppt_x</p:attrName>
                                        </p:attrNameLst>
                                      </p:cBhvr>
                                      <p:tavLst>
                                        <p:tav tm="0">
                                          <p:val>
                                            <p:strVal val="1+#ppt_w/2"/>
                                          </p:val>
                                        </p:tav>
                                        <p:tav tm="100000">
                                          <p:val>
                                            <p:strVal val="#ppt_x"/>
                                          </p:val>
                                        </p:tav>
                                      </p:tavLst>
                                    </p:anim>
                                    <p:anim calcmode="lin" valueType="num">
                                      <p:cBhvr additive="base">
                                        <p:cTn id="103" dur="125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21" grpId="0" animBg="1"/>
      <p:bldP spid="26" grpId="0"/>
      <p:bldP spid="27" grpId="0"/>
      <p:bldP spid="32" grpId="0" animBg="1"/>
      <p:bldP spid="39" grpId="0" animBg="1"/>
      <p:bldP spid="40" grpId="0" animBg="1"/>
      <p:bldP spid="41" grpId="0" animBg="1"/>
      <p:bldP spid="43" grpId="0"/>
      <p:bldP spid="44" grpId="0" animBg="1"/>
      <p:bldP spid="46" grpId="0" animBg="1"/>
      <p:bldP spid="47" grpId="0" animBg="1"/>
      <p:bldP spid="49" grpId="0"/>
      <p:bldP spid="5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404"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3" name="Rectangle 2"/>
          <p:cNvSpPr/>
          <p:nvPr/>
        </p:nvSpPr>
        <p:spPr>
          <a:xfrm>
            <a:off x="4830972"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4" name="Rectangle 3"/>
          <p:cNvSpPr/>
          <p:nvPr/>
        </p:nvSpPr>
        <p:spPr>
          <a:xfrm>
            <a:off x="4830972"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p:txBody>
      </p:sp>
      <p:sp>
        <p:nvSpPr>
          <p:cNvPr id="5" name="Rectangle 4"/>
          <p:cNvSpPr/>
          <p:nvPr/>
        </p:nvSpPr>
        <p:spPr>
          <a:xfrm>
            <a:off x="4830972"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6</a:t>
            </a:r>
            <a:endParaRPr lang="en-IN" dirty="0">
              <a:solidFill>
                <a:schemeClr val="bg1"/>
              </a:solidFill>
            </a:endParaRPr>
          </a:p>
        </p:txBody>
      </p:sp>
      <p:sp>
        <p:nvSpPr>
          <p:cNvPr id="6" name="Rectangle 5"/>
          <p:cNvSpPr/>
          <p:nvPr/>
        </p:nvSpPr>
        <p:spPr>
          <a:xfrm>
            <a:off x="2973020" y="280076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2</a:t>
            </a:r>
            <a:endParaRPr lang="en-IN" dirty="0">
              <a:solidFill>
                <a:schemeClr val="bg1"/>
              </a:solidFill>
            </a:endParaRPr>
          </a:p>
        </p:txBody>
      </p:sp>
      <p:sp>
        <p:nvSpPr>
          <p:cNvPr id="7" name="Rectangle 6"/>
          <p:cNvSpPr/>
          <p:nvPr/>
        </p:nvSpPr>
        <p:spPr>
          <a:xfrm>
            <a:off x="2970588" y="408213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8" name="Rectangle 7"/>
          <p:cNvSpPr/>
          <p:nvPr/>
        </p:nvSpPr>
        <p:spPr>
          <a:xfrm>
            <a:off x="2970588" y="344884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a:t>
            </a:r>
          </a:p>
        </p:txBody>
      </p:sp>
      <p:sp>
        <p:nvSpPr>
          <p:cNvPr id="9" name="Rectangle 8"/>
          <p:cNvSpPr/>
          <p:nvPr/>
        </p:nvSpPr>
        <p:spPr>
          <a:xfrm>
            <a:off x="2973020"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p:txBody>
      </p:sp>
      <p:sp>
        <p:nvSpPr>
          <p:cNvPr id="10" name="Rectangle 9"/>
          <p:cNvSpPr/>
          <p:nvPr/>
        </p:nvSpPr>
        <p:spPr>
          <a:xfrm>
            <a:off x="6661431" y="409155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13" name="Rectangle 12"/>
          <p:cNvSpPr/>
          <p:nvPr/>
        </p:nvSpPr>
        <p:spPr>
          <a:xfrm>
            <a:off x="6659036" y="279939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14" name="Rectangle 13"/>
          <p:cNvSpPr/>
          <p:nvPr/>
        </p:nvSpPr>
        <p:spPr>
          <a:xfrm>
            <a:off x="6656604" y="345054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5" name="Rectangle 14"/>
          <p:cNvSpPr/>
          <p:nvPr/>
        </p:nvSpPr>
        <p:spPr>
          <a:xfrm>
            <a:off x="8495928"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16" name="Rectangle 15"/>
          <p:cNvSpPr/>
          <p:nvPr/>
        </p:nvSpPr>
        <p:spPr>
          <a:xfrm>
            <a:off x="6667863" y="474224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17" name="Rectangle 16"/>
          <p:cNvSpPr/>
          <p:nvPr/>
        </p:nvSpPr>
        <p:spPr>
          <a:xfrm>
            <a:off x="6656604"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p>
        </p:txBody>
      </p:sp>
      <p:sp>
        <p:nvSpPr>
          <p:cNvPr id="18" name="Title 17"/>
          <p:cNvSpPr>
            <a:spLocks noGrp="1"/>
          </p:cNvSpPr>
          <p:nvPr>
            <p:ph type="title"/>
          </p:nvPr>
        </p:nvSpPr>
        <p:spPr/>
        <p:txBody>
          <a:bodyPr/>
          <a:lstStyle/>
          <a:p>
            <a:r>
              <a:rPr lang="en-IN" dirty="0" smtClean="0"/>
              <a:t>Sorting Done at the end of previous step</a:t>
            </a:r>
            <a:endParaRPr lang="en-IN" dirty="0"/>
          </a:p>
        </p:txBody>
      </p:sp>
      <p:sp>
        <p:nvSpPr>
          <p:cNvPr id="22" name="Content Placeholder 21"/>
          <p:cNvSpPr>
            <a:spLocks noGrp="1"/>
          </p:cNvSpPr>
          <p:nvPr>
            <p:ph idx="1"/>
          </p:nvPr>
        </p:nvSpPr>
        <p:spPr/>
        <p:txBody>
          <a:bodyPr/>
          <a:lstStyle/>
          <a:p>
            <a:endParaRPr lang="en-IN" dirty="0"/>
          </a:p>
        </p:txBody>
      </p:sp>
      <p:sp>
        <p:nvSpPr>
          <p:cNvPr id="20" name="Rectangle 19"/>
          <p:cNvSpPr/>
          <p:nvPr/>
        </p:nvSpPr>
        <p:spPr>
          <a:xfrm>
            <a:off x="2970588" y="474224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5</a:t>
            </a:r>
            <a:endParaRPr lang="en-IN" dirty="0">
              <a:solidFill>
                <a:schemeClr val="bg1"/>
              </a:solidFill>
            </a:endParaRPr>
          </a:p>
        </p:txBody>
      </p:sp>
      <p:sp>
        <p:nvSpPr>
          <p:cNvPr id="21" name="Rectangle 20"/>
          <p:cNvSpPr/>
          <p:nvPr/>
        </p:nvSpPr>
        <p:spPr>
          <a:xfrm>
            <a:off x="4830972" y="470190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Tree>
    <p:extLst>
      <p:ext uri="{BB962C8B-B14F-4D97-AF65-F5344CB8AC3E}">
        <p14:creationId xmlns:p14="http://schemas.microsoft.com/office/powerpoint/2010/main" val="213385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2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25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25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25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25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25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25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25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25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25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25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25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25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250"/>
                                        <p:tgtEl>
                                          <p:spTgt spid="2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3" grpId="0" animBg="1"/>
      <p:bldP spid="14" grpId="0" animBg="1"/>
      <p:bldP spid="15" grpId="0" animBg="1"/>
      <p:bldP spid="16" grpId="0" animBg="1"/>
      <p:bldP spid="17" grpId="0" animBg="1"/>
      <p:bldP spid="20" grpId="0" animBg="1"/>
      <p:bldP spid="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Parallel </a:t>
            </a:r>
            <a:r>
              <a:rPr lang="en-IN" dirty="0" smtClean="0"/>
              <a:t>Partitioned Sort </a:t>
            </a:r>
            <a:r>
              <a:rPr lang="en-US" dirty="0"/>
              <a:t>- </a:t>
            </a:r>
            <a:r>
              <a:rPr lang="en-US" dirty="0" smtClean="0"/>
              <a:t>Advantages</a:t>
            </a:r>
            <a:endParaRPr lang="en-IN" dirty="0"/>
          </a:p>
        </p:txBody>
      </p:sp>
      <p:sp>
        <p:nvSpPr>
          <p:cNvPr id="3" name="Content Placeholder 2"/>
          <p:cNvSpPr>
            <a:spLocks noGrp="1"/>
          </p:cNvSpPr>
          <p:nvPr>
            <p:ph idx="1"/>
          </p:nvPr>
        </p:nvSpPr>
        <p:spPr/>
        <p:txBody>
          <a:bodyPr/>
          <a:lstStyle/>
          <a:p>
            <a:r>
              <a:rPr lang="en-IN" dirty="0" smtClean="0"/>
              <a:t>No merging is necessary. Hence the bottleneck is avoided as in the previous case.</a:t>
            </a:r>
          </a:p>
          <a:p>
            <a:endParaRPr lang="en-IN" dirty="0"/>
          </a:p>
          <a:p>
            <a:r>
              <a:rPr lang="en-IN" dirty="0" smtClean="0"/>
              <a:t>True parallelism is present since all the processors are used in this case.</a:t>
            </a:r>
          </a:p>
          <a:p>
            <a:endParaRPr lang="en-IN" dirty="0"/>
          </a:p>
          <a:p>
            <a:r>
              <a:rPr lang="en-IN" dirty="0" smtClean="0"/>
              <a:t>It is only a one level tree, hence the unnecessary overheads in the pipeline hierarchy are avoided.</a:t>
            </a:r>
            <a:endParaRPr lang="en-IN" dirty="0"/>
          </a:p>
        </p:txBody>
      </p:sp>
    </p:spTree>
    <p:extLst>
      <p:ext uri="{BB962C8B-B14F-4D97-AF65-F5344CB8AC3E}">
        <p14:creationId xmlns:p14="http://schemas.microsoft.com/office/powerpoint/2010/main" val="365057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Parallel Merge-All sort : Prerequisite</a:t>
            </a:r>
            <a:endParaRPr lang="en-US" dirty="0"/>
          </a:p>
        </p:txBody>
      </p:sp>
      <p:sp>
        <p:nvSpPr>
          <p:cNvPr id="14" name="Content Placeholder 13"/>
          <p:cNvSpPr>
            <a:spLocks noGrp="1"/>
          </p:cNvSpPr>
          <p:nvPr>
            <p:ph idx="1"/>
          </p:nvPr>
        </p:nvSpPr>
        <p:spPr/>
        <p:txBody>
          <a:bodyPr/>
          <a:lstStyle/>
          <a:p>
            <a:pPr>
              <a:buFont typeface="Wingdings" panose="05000000000000000000" pitchFamily="2" charset="2"/>
              <a:buChar char="§"/>
            </a:pPr>
            <a:r>
              <a:rPr lang="en-US" dirty="0" smtClean="0"/>
              <a:t>Serial External Sorting</a:t>
            </a:r>
          </a:p>
          <a:p>
            <a:pPr>
              <a:buFont typeface="Wingdings" panose="05000000000000000000" pitchFamily="2" charset="2"/>
              <a:buChar char="§"/>
            </a:pPr>
            <a:r>
              <a:rPr lang="en-US" dirty="0" smtClean="0"/>
              <a:t>Round Robin Data Partitioning</a:t>
            </a:r>
            <a:endParaRPr lang="en-US" dirty="0"/>
          </a:p>
        </p:txBody>
      </p:sp>
    </p:spTree>
    <p:extLst>
      <p:ext uri="{BB962C8B-B14F-4D97-AF65-F5344CB8AC3E}">
        <p14:creationId xmlns:p14="http://schemas.microsoft.com/office/powerpoint/2010/main" val="384964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Parallel </a:t>
            </a:r>
            <a:r>
              <a:rPr lang="en-IN" dirty="0" smtClean="0"/>
              <a:t>Partitioned </a:t>
            </a:r>
            <a:r>
              <a:rPr lang="en-IN" dirty="0"/>
              <a:t>Sort </a:t>
            </a:r>
            <a:r>
              <a:rPr lang="en-US" dirty="0"/>
              <a:t>- </a:t>
            </a:r>
            <a:r>
              <a:rPr lang="en-US" dirty="0" smtClean="0"/>
              <a:t>Disadvantages</a:t>
            </a:r>
            <a:endParaRPr lang="en-IN" dirty="0"/>
          </a:p>
        </p:txBody>
      </p:sp>
      <p:sp>
        <p:nvSpPr>
          <p:cNvPr id="3" name="Content Placeholder 2"/>
          <p:cNvSpPr>
            <a:spLocks noGrp="1"/>
          </p:cNvSpPr>
          <p:nvPr>
            <p:ph idx="1"/>
          </p:nvPr>
        </p:nvSpPr>
        <p:spPr/>
        <p:txBody>
          <a:bodyPr/>
          <a:lstStyle/>
          <a:p>
            <a:r>
              <a:rPr lang="en-IN" dirty="0" smtClean="0"/>
              <a:t>Skew problems still exist</a:t>
            </a:r>
          </a:p>
        </p:txBody>
      </p:sp>
    </p:spTree>
    <p:extLst>
      <p:ext uri="{BB962C8B-B14F-4D97-AF65-F5344CB8AC3E}">
        <p14:creationId xmlns:p14="http://schemas.microsoft.com/office/powerpoint/2010/main" val="223237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C</a:t>
            </a:r>
            <a:r>
              <a:rPr lang="en-IN" dirty="0" smtClean="0"/>
              <a:t>riteria for new algorithm</a:t>
            </a:r>
            <a:endParaRPr lang="en-IN" dirty="0"/>
          </a:p>
        </p:txBody>
      </p:sp>
      <p:sp>
        <p:nvSpPr>
          <p:cNvPr id="5" name="Content Placeholder 4"/>
          <p:cNvSpPr>
            <a:spLocks noGrp="1"/>
          </p:cNvSpPr>
          <p:nvPr>
            <p:ph idx="1"/>
          </p:nvPr>
        </p:nvSpPr>
        <p:spPr/>
        <p:txBody>
          <a:bodyPr>
            <a:normAutofit lnSpcReduction="10000"/>
          </a:bodyPr>
          <a:lstStyle/>
          <a:p>
            <a:pPr marL="457200" indent="-457200">
              <a:buFont typeface="+mj-lt"/>
              <a:buAutoNum type="arabicPeriod"/>
            </a:pPr>
            <a:r>
              <a:rPr lang="en-IN" dirty="0" smtClean="0"/>
              <a:t>Height of the tree should be small</a:t>
            </a:r>
          </a:p>
          <a:p>
            <a:pPr marL="457200" indent="-457200">
              <a:buFont typeface="+mj-lt"/>
              <a:buAutoNum type="arabicPeriod"/>
            </a:pPr>
            <a:r>
              <a:rPr lang="en-IN" dirty="0" smtClean="0"/>
              <a:t>Bottleneck should not exist</a:t>
            </a:r>
          </a:p>
          <a:p>
            <a:pPr marL="457200" indent="-457200">
              <a:buFont typeface="+mj-lt"/>
              <a:buAutoNum type="arabicPeriod"/>
            </a:pPr>
            <a:r>
              <a:rPr lang="en-IN" dirty="0" smtClean="0"/>
              <a:t>All processors should be used in every step of the pipeline hierarchy</a:t>
            </a:r>
          </a:p>
          <a:p>
            <a:pPr marL="457200" indent="-457200">
              <a:buFont typeface="+mj-lt"/>
              <a:buAutoNum type="arabicPeriod"/>
            </a:pPr>
            <a:r>
              <a:rPr lang="en-IN" dirty="0" smtClean="0"/>
              <a:t>Skew should be eliminated as far as possible</a:t>
            </a:r>
          </a:p>
          <a:p>
            <a:pPr marL="457200" indent="-457200">
              <a:buFont typeface="+mj-lt"/>
              <a:buAutoNum type="arabicPeriod"/>
            </a:pPr>
            <a:r>
              <a:rPr lang="en-IN" dirty="0" smtClean="0"/>
              <a:t>Final merging should be as trivial as possible</a:t>
            </a:r>
          </a:p>
          <a:p>
            <a:pPr marL="457200" indent="-457200">
              <a:buFont typeface="+mj-lt"/>
              <a:buAutoNum type="arabicPeriod"/>
            </a:pPr>
            <a:r>
              <a:rPr lang="en-IN" dirty="0" smtClean="0"/>
              <a:t>Processors should get equitable work</a:t>
            </a:r>
          </a:p>
          <a:p>
            <a:pPr marL="457200" indent="-457200">
              <a:buFont typeface="+mj-lt"/>
              <a:buAutoNum type="arabicPeriod"/>
            </a:pPr>
            <a:endParaRPr lang="en-IN" dirty="0"/>
          </a:p>
          <a:p>
            <a:pPr marL="0" indent="0">
              <a:buNone/>
            </a:pPr>
            <a:r>
              <a:rPr lang="en-IN" dirty="0" smtClean="0"/>
              <a:t>These are the points we will try to incorporate in </a:t>
            </a:r>
            <a:r>
              <a:rPr lang="en-IN" smtClean="0"/>
              <a:t>our algorith</a:t>
            </a:r>
            <a:r>
              <a:rPr lang="en-IN" dirty="0"/>
              <a:t>m</a:t>
            </a:r>
            <a:r>
              <a:rPr lang="en-IN" smtClean="0"/>
              <a:t>.</a:t>
            </a:r>
            <a:endParaRPr lang="en-IN" dirty="0"/>
          </a:p>
        </p:txBody>
      </p:sp>
    </p:spTree>
    <p:extLst>
      <p:ext uri="{BB962C8B-B14F-4D97-AF65-F5344CB8AC3E}">
        <p14:creationId xmlns:p14="http://schemas.microsoft.com/office/powerpoint/2010/main" val="237688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38228" y="3133534"/>
            <a:ext cx="3960440" cy="646331"/>
          </a:xfrm>
          <a:prstGeom prst="rect">
            <a:avLst/>
          </a:prstGeom>
          <a:noFill/>
        </p:spPr>
        <p:txBody>
          <a:bodyPr wrap="square" rtlCol="0">
            <a:spAutoFit/>
          </a:bodyPr>
          <a:lstStyle/>
          <a:p>
            <a:pPr>
              <a:lnSpc>
                <a:spcPct val="90000"/>
              </a:lnSpc>
            </a:pPr>
            <a:r>
              <a:rPr lang="en-IN" sz="4000" dirty="0" smtClean="0"/>
              <a:t>End of Slideshow</a:t>
            </a:r>
            <a:endParaRPr lang="en-IN" sz="4000" dirty="0"/>
          </a:p>
        </p:txBody>
      </p:sp>
    </p:spTree>
    <p:extLst>
      <p:ext uri="{BB962C8B-B14F-4D97-AF65-F5344CB8AC3E}">
        <p14:creationId xmlns:p14="http://schemas.microsoft.com/office/powerpoint/2010/main" val="225223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Parallel Merge-All sort - Overview</a:t>
            </a:r>
            <a:endParaRPr lang="en-US" dirty="0"/>
          </a:p>
        </p:txBody>
      </p:sp>
      <p:sp>
        <p:nvSpPr>
          <p:cNvPr id="14" name="Content Placeholder 13"/>
          <p:cNvSpPr>
            <a:spLocks noGrp="1"/>
          </p:cNvSpPr>
          <p:nvPr>
            <p:ph idx="1"/>
          </p:nvPr>
        </p:nvSpPr>
        <p:spPr/>
        <p:txBody>
          <a:bodyPr/>
          <a:lstStyle/>
          <a:p>
            <a:pPr>
              <a:buFont typeface="Wingdings" panose="05000000000000000000" pitchFamily="2" charset="2"/>
              <a:buChar char="§"/>
            </a:pPr>
            <a:r>
              <a:rPr lang="en-US" dirty="0" smtClean="0"/>
              <a:t>It is a traditional approach  which has been adopted as the basis for some commercial parallel DBMS and several machine prototypes.</a:t>
            </a:r>
          </a:p>
          <a:p>
            <a:pPr>
              <a:buFont typeface="Wingdings" panose="05000000000000000000" pitchFamily="2" charset="2"/>
              <a:buChar char="§"/>
            </a:pPr>
            <a:endParaRPr lang="en-US" dirty="0"/>
          </a:p>
          <a:p>
            <a:pPr>
              <a:buFont typeface="Wingdings" panose="05000000000000000000" pitchFamily="2" charset="2"/>
              <a:buChar char="§"/>
            </a:pPr>
            <a:r>
              <a:rPr lang="en-US" dirty="0" smtClean="0"/>
              <a:t>It is composed of two phases: local sort and final merge.</a:t>
            </a:r>
          </a:p>
          <a:p>
            <a:pPr>
              <a:buFont typeface="Wingdings" panose="05000000000000000000" pitchFamily="2" charset="2"/>
              <a:buChar char="§"/>
            </a:pPr>
            <a:endParaRPr lang="en-US" dirty="0"/>
          </a:p>
          <a:p>
            <a:pPr>
              <a:buFont typeface="Wingdings" panose="05000000000000000000" pitchFamily="2" charset="2"/>
              <a:buChar char="§"/>
            </a:pPr>
            <a:r>
              <a:rPr lang="en-US" dirty="0" smtClean="0"/>
              <a:t>Local sort is carried out individually in each processor as per a normal serial external sorting mechanism. After this, the results are passed to the host for final merging. </a:t>
            </a:r>
            <a:endParaRPr lang="en-US" dirty="0"/>
          </a:p>
        </p:txBody>
      </p:sp>
    </p:spTree>
    <p:extLst>
      <p:ext uri="{BB962C8B-B14F-4D97-AF65-F5344CB8AC3E}">
        <p14:creationId xmlns:p14="http://schemas.microsoft.com/office/powerpoint/2010/main" val="90152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19964" y="270908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5</a:t>
            </a:r>
            <a:endParaRPr lang="en-IN" dirty="0">
              <a:solidFill>
                <a:schemeClr val="bg1"/>
              </a:solidFill>
            </a:endParaRPr>
          </a:p>
        </p:txBody>
      </p:sp>
      <p:sp>
        <p:nvSpPr>
          <p:cNvPr id="6" name="Rectangle 5"/>
          <p:cNvSpPr/>
          <p:nvPr/>
        </p:nvSpPr>
        <p:spPr>
          <a:xfrm>
            <a:off x="6958394"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2</a:t>
            </a:r>
            <a:endParaRPr lang="en-IN" dirty="0">
              <a:solidFill>
                <a:schemeClr val="bg1"/>
              </a:solidFill>
            </a:endParaRPr>
          </a:p>
        </p:txBody>
      </p:sp>
      <p:sp>
        <p:nvSpPr>
          <p:cNvPr id="16" name="Rectangle 15"/>
          <p:cNvSpPr/>
          <p:nvPr/>
        </p:nvSpPr>
        <p:spPr>
          <a:xfrm>
            <a:off x="9118748" y="399223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7" name="Rectangle 16"/>
          <p:cNvSpPr/>
          <p:nvPr/>
        </p:nvSpPr>
        <p:spPr>
          <a:xfrm>
            <a:off x="9118748" y="335715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18" name="Rectangle 17"/>
          <p:cNvSpPr/>
          <p:nvPr/>
        </p:nvSpPr>
        <p:spPr>
          <a:xfrm>
            <a:off x="9118748"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a:t>
            </a:r>
            <a:endParaRPr lang="en-IN" dirty="0">
              <a:solidFill>
                <a:schemeClr val="bg1"/>
              </a:solidFill>
            </a:endParaRPr>
          </a:p>
        </p:txBody>
      </p:sp>
      <p:sp>
        <p:nvSpPr>
          <p:cNvPr id="19" name="Rectangle 18"/>
          <p:cNvSpPr/>
          <p:nvPr/>
        </p:nvSpPr>
        <p:spPr>
          <a:xfrm>
            <a:off x="6955962" y="399207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20" name="Rectangle 19"/>
          <p:cNvSpPr/>
          <p:nvPr/>
        </p:nvSpPr>
        <p:spPr>
          <a:xfrm>
            <a:off x="6959002"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6</a:t>
            </a:r>
            <a:endParaRPr lang="en-IN" dirty="0">
              <a:solidFill>
                <a:schemeClr val="bg1"/>
              </a:solidFill>
            </a:endParaRPr>
          </a:p>
        </p:txBody>
      </p:sp>
      <p:sp>
        <p:nvSpPr>
          <p:cNvPr id="21" name="Rectangle 20"/>
          <p:cNvSpPr/>
          <p:nvPr/>
        </p:nvSpPr>
        <p:spPr>
          <a:xfrm>
            <a:off x="6958394"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22" name="Rectangle 21"/>
          <p:cNvSpPr/>
          <p:nvPr/>
        </p:nvSpPr>
        <p:spPr>
          <a:xfrm>
            <a:off x="4795608"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23" name="Rectangle 22"/>
          <p:cNvSpPr/>
          <p:nvPr/>
        </p:nvSpPr>
        <p:spPr>
          <a:xfrm>
            <a:off x="4793176" y="399207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24" name="Rectangle 23"/>
          <p:cNvSpPr/>
          <p:nvPr/>
        </p:nvSpPr>
        <p:spPr>
          <a:xfrm>
            <a:off x="4793176"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3</a:t>
            </a:r>
            <a:endParaRPr lang="en-IN" dirty="0">
              <a:solidFill>
                <a:schemeClr val="bg1"/>
              </a:solidFill>
            </a:endParaRPr>
          </a:p>
        </p:txBody>
      </p:sp>
      <p:sp>
        <p:nvSpPr>
          <p:cNvPr id="25" name="Rectangle 24"/>
          <p:cNvSpPr/>
          <p:nvPr/>
        </p:nvSpPr>
        <p:spPr>
          <a:xfrm>
            <a:off x="4793176"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30" name="Rectangle 29"/>
          <p:cNvSpPr/>
          <p:nvPr/>
        </p:nvSpPr>
        <p:spPr>
          <a:xfrm>
            <a:off x="2634038" y="270892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31" name="Rectangle 30"/>
          <p:cNvSpPr/>
          <p:nvPr/>
        </p:nvSpPr>
        <p:spPr>
          <a:xfrm>
            <a:off x="2631606" y="3990289"/>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4</a:t>
            </a:r>
            <a:endParaRPr lang="en-IN" dirty="0">
              <a:solidFill>
                <a:schemeClr val="bg1"/>
              </a:solidFill>
            </a:endParaRPr>
          </a:p>
        </p:txBody>
      </p:sp>
      <p:sp>
        <p:nvSpPr>
          <p:cNvPr id="32" name="Rectangle 31"/>
          <p:cNvSpPr/>
          <p:nvPr/>
        </p:nvSpPr>
        <p:spPr>
          <a:xfrm>
            <a:off x="2631606" y="3356992"/>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33" name="Rectangle 32"/>
          <p:cNvSpPr/>
          <p:nvPr/>
        </p:nvSpPr>
        <p:spPr>
          <a:xfrm>
            <a:off x="2634038" y="206084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2" name="Title 1"/>
          <p:cNvSpPr>
            <a:spLocks noGrp="1"/>
          </p:cNvSpPr>
          <p:nvPr>
            <p:ph type="title"/>
          </p:nvPr>
        </p:nvSpPr>
        <p:spPr/>
        <p:txBody>
          <a:bodyPr/>
          <a:lstStyle/>
          <a:p>
            <a:r>
              <a:rPr lang="en-IN" dirty="0" smtClean="0"/>
              <a:t>Example – Sample Data in all processors</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17959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5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5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75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75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75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75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75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75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75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75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75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75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75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7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0"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33404"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7</a:t>
            </a:r>
            <a:endParaRPr lang="en-IN" dirty="0">
              <a:solidFill>
                <a:schemeClr val="bg1"/>
              </a:solidFill>
            </a:endParaRPr>
          </a:p>
        </p:txBody>
      </p:sp>
      <p:sp>
        <p:nvSpPr>
          <p:cNvPr id="3" name="Rectangle 2"/>
          <p:cNvSpPr/>
          <p:nvPr/>
        </p:nvSpPr>
        <p:spPr>
          <a:xfrm>
            <a:off x="4830972"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4" name="Rectangle 3"/>
          <p:cNvSpPr/>
          <p:nvPr/>
        </p:nvSpPr>
        <p:spPr>
          <a:xfrm>
            <a:off x="4830972"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5" name="Rectangle 4"/>
          <p:cNvSpPr/>
          <p:nvPr/>
        </p:nvSpPr>
        <p:spPr>
          <a:xfrm>
            <a:off x="4830972"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3</a:t>
            </a:r>
            <a:endParaRPr lang="en-IN" dirty="0">
              <a:solidFill>
                <a:schemeClr val="bg1"/>
              </a:solidFill>
            </a:endParaRPr>
          </a:p>
        </p:txBody>
      </p:sp>
      <p:sp>
        <p:nvSpPr>
          <p:cNvPr id="6" name="Rectangle 5"/>
          <p:cNvSpPr/>
          <p:nvPr/>
        </p:nvSpPr>
        <p:spPr>
          <a:xfrm>
            <a:off x="2973020" y="280076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8</a:t>
            </a:r>
            <a:endParaRPr lang="en-IN" dirty="0">
              <a:solidFill>
                <a:schemeClr val="bg1"/>
              </a:solidFill>
            </a:endParaRPr>
          </a:p>
        </p:txBody>
      </p:sp>
      <p:sp>
        <p:nvSpPr>
          <p:cNvPr id="7" name="Rectangle 6"/>
          <p:cNvSpPr/>
          <p:nvPr/>
        </p:nvSpPr>
        <p:spPr>
          <a:xfrm>
            <a:off x="2970588" y="408213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8" name="Rectangle 7"/>
          <p:cNvSpPr/>
          <p:nvPr/>
        </p:nvSpPr>
        <p:spPr>
          <a:xfrm>
            <a:off x="2970588" y="344884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9" name="Rectangle 8"/>
          <p:cNvSpPr/>
          <p:nvPr/>
        </p:nvSpPr>
        <p:spPr>
          <a:xfrm>
            <a:off x="2973020" y="215269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10" name="Rectangle 9"/>
          <p:cNvSpPr/>
          <p:nvPr/>
        </p:nvSpPr>
        <p:spPr>
          <a:xfrm>
            <a:off x="6690140" y="2770675"/>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11" name="Rectangle 10"/>
          <p:cNvSpPr/>
          <p:nvPr/>
        </p:nvSpPr>
        <p:spPr>
          <a:xfrm>
            <a:off x="6688924" y="40538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12" name="Rectangle 11"/>
          <p:cNvSpPr/>
          <p:nvPr/>
        </p:nvSpPr>
        <p:spPr>
          <a:xfrm>
            <a:off x="6688924" y="3418747"/>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13" name="Rectangle 12"/>
          <p:cNvSpPr/>
          <p:nvPr/>
        </p:nvSpPr>
        <p:spPr>
          <a:xfrm>
            <a:off x="6688044" y="2122603"/>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2</a:t>
            </a:r>
          </a:p>
        </p:txBody>
      </p:sp>
      <p:sp>
        <p:nvSpPr>
          <p:cNvPr id="14" name="Rectangle 13"/>
          <p:cNvSpPr/>
          <p:nvPr/>
        </p:nvSpPr>
        <p:spPr>
          <a:xfrm>
            <a:off x="8542684" y="2780928"/>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p>
        </p:txBody>
      </p:sp>
      <p:sp>
        <p:nvSpPr>
          <p:cNvPr id="15" name="Rectangle 14"/>
          <p:cNvSpPr/>
          <p:nvPr/>
        </p:nvSpPr>
        <p:spPr>
          <a:xfrm>
            <a:off x="8540252" y="406408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16" name="Rectangle 15"/>
          <p:cNvSpPr/>
          <p:nvPr/>
        </p:nvSpPr>
        <p:spPr>
          <a:xfrm>
            <a:off x="8543292" y="3429000"/>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9</a:t>
            </a:r>
            <a:endParaRPr lang="en-IN" dirty="0">
              <a:solidFill>
                <a:schemeClr val="bg1"/>
              </a:solidFill>
            </a:endParaRPr>
          </a:p>
        </p:txBody>
      </p:sp>
      <p:sp>
        <p:nvSpPr>
          <p:cNvPr id="17" name="Rectangle 16"/>
          <p:cNvSpPr/>
          <p:nvPr/>
        </p:nvSpPr>
        <p:spPr>
          <a:xfrm>
            <a:off x="8542684" y="2132856"/>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endParaRPr lang="en-IN" dirty="0" smtClean="0">
              <a:solidFill>
                <a:schemeClr val="bg1"/>
              </a:solidFill>
            </a:endParaRPr>
          </a:p>
        </p:txBody>
      </p:sp>
      <p:sp>
        <p:nvSpPr>
          <p:cNvPr id="18" name="Title 17"/>
          <p:cNvSpPr>
            <a:spLocks noGrp="1"/>
          </p:cNvSpPr>
          <p:nvPr>
            <p:ph type="title"/>
          </p:nvPr>
        </p:nvSpPr>
        <p:spPr/>
        <p:txBody>
          <a:bodyPr/>
          <a:lstStyle/>
          <a:p>
            <a:r>
              <a:rPr lang="en-IN" dirty="0" smtClean="0"/>
              <a:t>Sorting Done at each processor</a:t>
            </a:r>
            <a:endParaRPr lang="en-IN" dirty="0"/>
          </a:p>
        </p:txBody>
      </p:sp>
      <p:sp>
        <p:nvSpPr>
          <p:cNvPr id="19" name="Content Placeholder 18"/>
          <p:cNvSpPr>
            <a:spLocks noGrp="1"/>
          </p:cNvSpPr>
          <p:nvPr>
            <p:ph idx="1"/>
          </p:nvPr>
        </p:nvSpPr>
        <p:spPr/>
        <p:txBody>
          <a:bodyPr/>
          <a:lstStyle/>
          <a:p>
            <a:endParaRPr lang="en-IN" dirty="0"/>
          </a:p>
        </p:txBody>
      </p:sp>
    </p:spTree>
    <p:extLst>
      <p:ext uri="{BB962C8B-B14F-4D97-AF65-F5344CB8AC3E}">
        <p14:creationId xmlns:p14="http://schemas.microsoft.com/office/powerpoint/2010/main" val="110671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1840"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13</a:t>
            </a:r>
            <a:endParaRPr lang="en-IN" dirty="0">
              <a:solidFill>
                <a:schemeClr val="bg1"/>
              </a:solidFill>
            </a:endParaRPr>
          </a:p>
        </p:txBody>
      </p:sp>
      <p:sp>
        <p:nvSpPr>
          <p:cNvPr id="3" name="Rectangle 2"/>
          <p:cNvSpPr/>
          <p:nvPr/>
        </p:nvSpPr>
        <p:spPr>
          <a:xfrm>
            <a:off x="765820"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1</a:t>
            </a:r>
          </a:p>
        </p:txBody>
      </p:sp>
      <p:sp>
        <p:nvSpPr>
          <p:cNvPr id="4" name="Rectangle 3"/>
          <p:cNvSpPr/>
          <p:nvPr/>
        </p:nvSpPr>
        <p:spPr>
          <a:xfrm>
            <a:off x="1416695"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2</a:t>
            </a:r>
            <a:endParaRPr lang="en-IN" dirty="0">
              <a:solidFill>
                <a:schemeClr val="bg1"/>
              </a:solidFill>
            </a:endParaRPr>
          </a:p>
        </p:txBody>
      </p:sp>
      <p:sp>
        <p:nvSpPr>
          <p:cNvPr id="5" name="Rectangle 4"/>
          <p:cNvSpPr/>
          <p:nvPr/>
        </p:nvSpPr>
        <p:spPr>
          <a:xfrm>
            <a:off x="2074068"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3</a:t>
            </a:r>
          </a:p>
        </p:txBody>
      </p:sp>
      <p:sp>
        <p:nvSpPr>
          <p:cNvPr id="6" name="Rectangle 5"/>
          <p:cNvSpPr/>
          <p:nvPr/>
        </p:nvSpPr>
        <p:spPr>
          <a:xfrm>
            <a:off x="2727225"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4</a:t>
            </a:r>
          </a:p>
        </p:txBody>
      </p:sp>
      <p:sp>
        <p:nvSpPr>
          <p:cNvPr id="7" name="Rectangle 6"/>
          <p:cNvSpPr/>
          <p:nvPr/>
        </p:nvSpPr>
        <p:spPr>
          <a:xfrm>
            <a:off x="3393584"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5</a:t>
            </a:r>
            <a:endParaRPr lang="en-IN" dirty="0">
              <a:solidFill>
                <a:schemeClr val="bg1"/>
              </a:solidFill>
            </a:endParaRPr>
          </a:p>
        </p:txBody>
      </p:sp>
      <p:sp>
        <p:nvSpPr>
          <p:cNvPr id="8" name="Rectangle 7"/>
          <p:cNvSpPr/>
          <p:nvPr/>
        </p:nvSpPr>
        <p:spPr>
          <a:xfrm>
            <a:off x="4067152"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9" name="Rectangle 8"/>
          <p:cNvSpPr/>
          <p:nvPr/>
        </p:nvSpPr>
        <p:spPr>
          <a:xfrm>
            <a:off x="4740720"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a:t>
            </a:r>
          </a:p>
        </p:txBody>
      </p:sp>
      <p:sp>
        <p:nvSpPr>
          <p:cNvPr id="10" name="Rectangle 9"/>
          <p:cNvSpPr/>
          <p:nvPr/>
        </p:nvSpPr>
        <p:spPr>
          <a:xfrm>
            <a:off x="5398962"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8</a:t>
            </a:r>
          </a:p>
        </p:txBody>
      </p:sp>
      <p:sp>
        <p:nvSpPr>
          <p:cNvPr id="11" name="Rectangle 10"/>
          <p:cNvSpPr/>
          <p:nvPr/>
        </p:nvSpPr>
        <p:spPr>
          <a:xfrm>
            <a:off x="6066216"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9</a:t>
            </a:r>
          </a:p>
        </p:txBody>
      </p:sp>
      <p:sp>
        <p:nvSpPr>
          <p:cNvPr id="12" name="Rectangle 11"/>
          <p:cNvSpPr/>
          <p:nvPr/>
        </p:nvSpPr>
        <p:spPr>
          <a:xfrm>
            <a:off x="6723879"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10</a:t>
            </a:r>
            <a:endParaRPr lang="en-IN" dirty="0">
              <a:solidFill>
                <a:schemeClr val="bg1"/>
              </a:solidFill>
            </a:endParaRPr>
          </a:p>
        </p:txBody>
      </p:sp>
      <p:sp>
        <p:nvSpPr>
          <p:cNvPr id="13" name="Rectangle 12"/>
          <p:cNvSpPr/>
          <p:nvPr/>
        </p:nvSpPr>
        <p:spPr>
          <a:xfrm>
            <a:off x="7381542"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11</a:t>
            </a:r>
            <a:endParaRPr lang="en-IN" dirty="0">
              <a:solidFill>
                <a:schemeClr val="bg1"/>
              </a:solidFill>
            </a:endParaRPr>
          </a:p>
        </p:txBody>
      </p:sp>
      <p:sp>
        <p:nvSpPr>
          <p:cNvPr id="14" name="Rectangle 13"/>
          <p:cNvSpPr/>
          <p:nvPr/>
        </p:nvSpPr>
        <p:spPr>
          <a:xfrm>
            <a:off x="8039205"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12</a:t>
            </a:r>
            <a:endParaRPr lang="en-IN" dirty="0">
              <a:solidFill>
                <a:schemeClr val="bg1"/>
              </a:solidFill>
            </a:endParaRPr>
          </a:p>
        </p:txBody>
      </p:sp>
      <p:sp>
        <p:nvSpPr>
          <p:cNvPr id="15" name="Rectangle 14"/>
          <p:cNvSpPr/>
          <p:nvPr/>
        </p:nvSpPr>
        <p:spPr>
          <a:xfrm>
            <a:off x="10027110"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15</a:t>
            </a:r>
            <a:endParaRPr lang="en-IN" dirty="0">
              <a:solidFill>
                <a:schemeClr val="bg1"/>
              </a:solidFill>
            </a:endParaRPr>
          </a:p>
        </p:txBody>
      </p:sp>
      <p:sp>
        <p:nvSpPr>
          <p:cNvPr id="16" name="Rectangle 15"/>
          <p:cNvSpPr/>
          <p:nvPr/>
        </p:nvSpPr>
        <p:spPr>
          <a:xfrm>
            <a:off x="9364475" y="3099621"/>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14</a:t>
            </a:r>
            <a:endParaRPr lang="en-IN" dirty="0">
              <a:solidFill>
                <a:schemeClr val="bg1"/>
              </a:solidFill>
            </a:endParaRPr>
          </a:p>
        </p:txBody>
      </p:sp>
      <p:sp>
        <p:nvSpPr>
          <p:cNvPr id="17" name="Rectangle 16"/>
          <p:cNvSpPr/>
          <p:nvPr/>
        </p:nvSpPr>
        <p:spPr>
          <a:xfrm>
            <a:off x="10689745" y="3104964"/>
            <a:ext cx="648072" cy="648072"/>
          </a:xfrm>
          <a:prstGeom prst="rect">
            <a:avLst/>
          </a:prstGeom>
          <a:solidFill>
            <a:schemeClr val="accent2">
              <a:lumMod val="75000"/>
            </a:schemeClr>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rPr>
              <a:t>16</a:t>
            </a:r>
            <a:endParaRPr lang="en-IN" dirty="0">
              <a:solidFill>
                <a:schemeClr val="bg1"/>
              </a:solidFill>
            </a:endParaRPr>
          </a:p>
        </p:txBody>
      </p:sp>
      <p:sp>
        <p:nvSpPr>
          <p:cNvPr id="18" name="Title 17"/>
          <p:cNvSpPr>
            <a:spLocks noGrp="1"/>
          </p:cNvSpPr>
          <p:nvPr>
            <p:ph type="title"/>
          </p:nvPr>
        </p:nvSpPr>
        <p:spPr/>
        <p:txBody>
          <a:bodyPr/>
          <a:lstStyle/>
          <a:p>
            <a:r>
              <a:rPr lang="en-IN" dirty="0" smtClean="0"/>
              <a:t>Final Merging Done in one processor</a:t>
            </a:r>
            <a:endParaRPr lang="en-IN" dirty="0"/>
          </a:p>
        </p:txBody>
      </p:sp>
      <p:sp>
        <p:nvSpPr>
          <p:cNvPr id="19" name="Content Placeholder 18"/>
          <p:cNvSpPr>
            <a:spLocks noGrp="1"/>
          </p:cNvSpPr>
          <p:nvPr>
            <p:ph idx="1"/>
          </p:nvPr>
        </p:nvSpPr>
        <p:spPr/>
        <p:txBody>
          <a:bodyPr/>
          <a:lstStyle/>
          <a:p>
            <a:endParaRPr lang="en-IN"/>
          </a:p>
        </p:txBody>
      </p:sp>
    </p:spTree>
    <p:extLst>
      <p:ext uri="{BB962C8B-B14F-4D97-AF65-F5344CB8AC3E}">
        <p14:creationId xmlns:p14="http://schemas.microsoft.com/office/powerpoint/2010/main" val="376157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500" fill="hold"/>
                                        <p:tgtEl>
                                          <p:spTgt spid="5"/>
                                        </p:tgtEl>
                                        <p:attrNameLst>
                                          <p:attrName>ppt_x</p:attrName>
                                        </p:attrNameLst>
                                      </p:cBhvr>
                                      <p:tavLst>
                                        <p:tav tm="0">
                                          <p:val>
                                            <p:strVal val="0-#ppt_w/2"/>
                                          </p:val>
                                        </p:tav>
                                        <p:tav tm="100000">
                                          <p:val>
                                            <p:strVal val="#ppt_x"/>
                                          </p:val>
                                        </p:tav>
                                      </p:tavLst>
                                    </p:anim>
                                    <p:anim calcmode="lin" valueType="num">
                                      <p:cBhvr additive="base">
                                        <p:cTn id="20" dur="1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500" fill="hold"/>
                                        <p:tgtEl>
                                          <p:spTgt spid="6"/>
                                        </p:tgtEl>
                                        <p:attrNameLst>
                                          <p:attrName>ppt_x</p:attrName>
                                        </p:attrNameLst>
                                      </p:cBhvr>
                                      <p:tavLst>
                                        <p:tav tm="0">
                                          <p:val>
                                            <p:strVal val="0-#ppt_w/2"/>
                                          </p:val>
                                        </p:tav>
                                        <p:tav tm="100000">
                                          <p:val>
                                            <p:strVal val="#ppt_x"/>
                                          </p:val>
                                        </p:tav>
                                      </p:tavLst>
                                    </p:anim>
                                    <p:anim calcmode="lin" valueType="num">
                                      <p:cBhvr additive="base">
                                        <p:cTn id="24" dur="1500" fill="hold"/>
                                        <p:tgtEl>
                                          <p:spTgt spid="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1500" fill="hold"/>
                                        <p:tgtEl>
                                          <p:spTgt spid="7"/>
                                        </p:tgtEl>
                                        <p:attrNameLst>
                                          <p:attrName>ppt_x</p:attrName>
                                        </p:attrNameLst>
                                      </p:cBhvr>
                                      <p:tavLst>
                                        <p:tav tm="0">
                                          <p:val>
                                            <p:strVal val="0-#ppt_w/2"/>
                                          </p:val>
                                        </p:tav>
                                        <p:tav tm="100000">
                                          <p:val>
                                            <p:strVal val="#ppt_x"/>
                                          </p:val>
                                        </p:tav>
                                      </p:tavLst>
                                    </p:anim>
                                    <p:anim calcmode="lin" valueType="num">
                                      <p:cBhvr additive="base">
                                        <p:cTn id="28" dur="15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500" fill="hold"/>
                                        <p:tgtEl>
                                          <p:spTgt spid="8"/>
                                        </p:tgtEl>
                                        <p:attrNameLst>
                                          <p:attrName>ppt_x</p:attrName>
                                        </p:attrNameLst>
                                      </p:cBhvr>
                                      <p:tavLst>
                                        <p:tav tm="0">
                                          <p:val>
                                            <p:strVal val="0-#ppt_w/2"/>
                                          </p:val>
                                        </p:tav>
                                        <p:tav tm="100000">
                                          <p:val>
                                            <p:strVal val="#ppt_x"/>
                                          </p:val>
                                        </p:tav>
                                      </p:tavLst>
                                    </p:anim>
                                    <p:anim calcmode="lin" valueType="num">
                                      <p:cBhvr additive="base">
                                        <p:cTn id="32" dur="1500" fill="hold"/>
                                        <p:tgtEl>
                                          <p:spTgt spid="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1500" fill="hold"/>
                                        <p:tgtEl>
                                          <p:spTgt spid="9"/>
                                        </p:tgtEl>
                                        <p:attrNameLst>
                                          <p:attrName>ppt_x</p:attrName>
                                        </p:attrNameLst>
                                      </p:cBhvr>
                                      <p:tavLst>
                                        <p:tav tm="0">
                                          <p:val>
                                            <p:strVal val="0-#ppt_w/2"/>
                                          </p:val>
                                        </p:tav>
                                        <p:tav tm="100000">
                                          <p:val>
                                            <p:strVal val="#ppt_x"/>
                                          </p:val>
                                        </p:tav>
                                      </p:tavLst>
                                    </p:anim>
                                    <p:anim calcmode="lin" valueType="num">
                                      <p:cBhvr additive="base">
                                        <p:cTn id="36" dur="1500" fill="hold"/>
                                        <p:tgtEl>
                                          <p:spTgt spid="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500" fill="hold"/>
                                        <p:tgtEl>
                                          <p:spTgt spid="10"/>
                                        </p:tgtEl>
                                        <p:attrNameLst>
                                          <p:attrName>ppt_x</p:attrName>
                                        </p:attrNameLst>
                                      </p:cBhvr>
                                      <p:tavLst>
                                        <p:tav tm="0">
                                          <p:val>
                                            <p:strVal val="0-#ppt_w/2"/>
                                          </p:val>
                                        </p:tav>
                                        <p:tav tm="100000">
                                          <p:val>
                                            <p:strVal val="#ppt_x"/>
                                          </p:val>
                                        </p:tav>
                                      </p:tavLst>
                                    </p:anim>
                                    <p:anim calcmode="lin" valueType="num">
                                      <p:cBhvr additive="base">
                                        <p:cTn id="40" dur="1500" fill="hold"/>
                                        <p:tgtEl>
                                          <p:spTgt spid="1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500" fill="hold"/>
                                        <p:tgtEl>
                                          <p:spTgt spid="11"/>
                                        </p:tgtEl>
                                        <p:attrNameLst>
                                          <p:attrName>ppt_x</p:attrName>
                                        </p:attrNameLst>
                                      </p:cBhvr>
                                      <p:tavLst>
                                        <p:tav tm="0">
                                          <p:val>
                                            <p:strVal val="0-#ppt_w/2"/>
                                          </p:val>
                                        </p:tav>
                                        <p:tav tm="100000">
                                          <p:val>
                                            <p:strVal val="#ppt_x"/>
                                          </p:val>
                                        </p:tav>
                                      </p:tavLst>
                                    </p:anim>
                                    <p:anim calcmode="lin" valueType="num">
                                      <p:cBhvr additive="base">
                                        <p:cTn id="44" dur="1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500" fill="hold"/>
                                        <p:tgtEl>
                                          <p:spTgt spid="12"/>
                                        </p:tgtEl>
                                        <p:attrNameLst>
                                          <p:attrName>ppt_x</p:attrName>
                                        </p:attrNameLst>
                                      </p:cBhvr>
                                      <p:tavLst>
                                        <p:tav tm="0">
                                          <p:val>
                                            <p:strVal val="0-#ppt_w/2"/>
                                          </p:val>
                                        </p:tav>
                                        <p:tav tm="100000">
                                          <p:val>
                                            <p:strVal val="#ppt_x"/>
                                          </p:val>
                                        </p:tav>
                                      </p:tavLst>
                                    </p:anim>
                                    <p:anim calcmode="lin" valueType="num">
                                      <p:cBhvr additive="base">
                                        <p:cTn id="48" dur="1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500" fill="hold"/>
                                        <p:tgtEl>
                                          <p:spTgt spid="13"/>
                                        </p:tgtEl>
                                        <p:attrNameLst>
                                          <p:attrName>ppt_x</p:attrName>
                                        </p:attrNameLst>
                                      </p:cBhvr>
                                      <p:tavLst>
                                        <p:tav tm="0">
                                          <p:val>
                                            <p:strVal val="0-#ppt_w/2"/>
                                          </p:val>
                                        </p:tav>
                                        <p:tav tm="100000">
                                          <p:val>
                                            <p:strVal val="#ppt_x"/>
                                          </p:val>
                                        </p:tav>
                                      </p:tavLst>
                                    </p:anim>
                                    <p:anim calcmode="lin" valueType="num">
                                      <p:cBhvr additive="base">
                                        <p:cTn id="52" dur="1500" fill="hold"/>
                                        <p:tgtEl>
                                          <p:spTgt spid="1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500" fill="hold"/>
                                        <p:tgtEl>
                                          <p:spTgt spid="14"/>
                                        </p:tgtEl>
                                        <p:attrNameLst>
                                          <p:attrName>ppt_x</p:attrName>
                                        </p:attrNameLst>
                                      </p:cBhvr>
                                      <p:tavLst>
                                        <p:tav tm="0">
                                          <p:val>
                                            <p:strVal val="0-#ppt_w/2"/>
                                          </p:val>
                                        </p:tav>
                                        <p:tav tm="100000">
                                          <p:val>
                                            <p:strVal val="#ppt_x"/>
                                          </p:val>
                                        </p:tav>
                                      </p:tavLst>
                                    </p:anim>
                                    <p:anim calcmode="lin" valueType="num">
                                      <p:cBhvr additive="base">
                                        <p:cTn id="56" dur="1500" fill="hold"/>
                                        <p:tgtEl>
                                          <p:spTgt spid="1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500" fill="hold"/>
                                        <p:tgtEl>
                                          <p:spTgt spid="15"/>
                                        </p:tgtEl>
                                        <p:attrNameLst>
                                          <p:attrName>ppt_x</p:attrName>
                                        </p:attrNameLst>
                                      </p:cBhvr>
                                      <p:tavLst>
                                        <p:tav tm="0">
                                          <p:val>
                                            <p:strVal val="0-#ppt_w/2"/>
                                          </p:val>
                                        </p:tav>
                                        <p:tav tm="100000">
                                          <p:val>
                                            <p:strVal val="#ppt_x"/>
                                          </p:val>
                                        </p:tav>
                                      </p:tavLst>
                                    </p:anim>
                                    <p:anim calcmode="lin" valueType="num">
                                      <p:cBhvr additive="base">
                                        <p:cTn id="60" dur="1500" fill="hold"/>
                                        <p:tgtEl>
                                          <p:spTgt spid="15"/>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500" fill="hold"/>
                                        <p:tgtEl>
                                          <p:spTgt spid="16"/>
                                        </p:tgtEl>
                                        <p:attrNameLst>
                                          <p:attrName>ppt_x</p:attrName>
                                        </p:attrNameLst>
                                      </p:cBhvr>
                                      <p:tavLst>
                                        <p:tav tm="0">
                                          <p:val>
                                            <p:strVal val="0-#ppt_w/2"/>
                                          </p:val>
                                        </p:tav>
                                        <p:tav tm="100000">
                                          <p:val>
                                            <p:strVal val="#ppt_x"/>
                                          </p:val>
                                        </p:tav>
                                      </p:tavLst>
                                    </p:anim>
                                    <p:anim calcmode="lin" valueType="num">
                                      <p:cBhvr additive="base">
                                        <p:cTn id="64" dur="1500" fill="hold"/>
                                        <p:tgtEl>
                                          <p:spTgt spid="1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1500" fill="hold"/>
                                        <p:tgtEl>
                                          <p:spTgt spid="17"/>
                                        </p:tgtEl>
                                        <p:attrNameLst>
                                          <p:attrName>ppt_x</p:attrName>
                                        </p:attrNameLst>
                                      </p:cBhvr>
                                      <p:tavLst>
                                        <p:tav tm="0">
                                          <p:val>
                                            <p:strVal val="0-#ppt_w/2"/>
                                          </p:val>
                                        </p:tav>
                                        <p:tav tm="100000">
                                          <p:val>
                                            <p:strVal val="#ppt_x"/>
                                          </p:val>
                                        </p:tav>
                                      </p:tavLst>
                                    </p:anim>
                                    <p:anim calcmode="lin" valueType="num">
                                      <p:cBhvr additive="base">
                                        <p:cTn id="68" dur="1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1544</Words>
  <Application>Microsoft Office PowerPoint</Application>
  <PresentationFormat>Custom</PresentationFormat>
  <Paragraphs>499</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Consolas</vt:lpstr>
      <vt:lpstr>Corbel</vt:lpstr>
      <vt:lpstr>Wingdings</vt:lpstr>
      <vt:lpstr>Chalkboard 16x9</vt:lpstr>
      <vt:lpstr>Mini Project - ADBMS</vt:lpstr>
      <vt:lpstr>What we plan to achieve</vt:lpstr>
      <vt:lpstr>Algorithms we consider</vt:lpstr>
      <vt:lpstr>PowerPoint Presentation</vt:lpstr>
      <vt:lpstr>Parallel Merge-All sort : Prerequisite</vt:lpstr>
      <vt:lpstr>Parallel Merge-All sort - Overview</vt:lpstr>
      <vt:lpstr>Example – Sample Data in all processors</vt:lpstr>
      <vt:lpstr>Sorting Done at each processor</vt:lpstr>
      <vt:lpstr>Final Merging Done in one processor</vt:lpstr>
      <vt:lpstr>Parallel Merge-All sort - Advantages</vt:lpstr>
      <vt:lpstr>Parallel Merge-All sort - Disadvantages</vt:lpstr>
      <vt:lpstr>PowerPoint Presentation</vt:lpstr>
      <vt:lpstr>Parallel Binary Merge sort : Prerequisite</vt:lpstr>
      <vt:lpstr>Parallel Binary Merge sort - Overview</vt:lpstr>
      <vt:lpstr>Example – Sample Data in all processors</vt:lpstr>
      <vt:lpstr>Sorting Done at each processor</vt:lpstr>
      <vt:lpstr>Merging Done two at a time</vt:lpstr>
      <vt:lpstr>Result after Final Merging</vt:lpstr>
      <vt:lpstr>Parallel Binary-Merge sort : Advantages</vt:lpstr>
      <vt:lpstr>Parallel Binary-Merge sort : Advantages</vt:lpstr>
      <vt:lpstr>Parallel Binary-Merge sort : Disadvantages</vt:lpstr>
      <vt:lpstr>Parallel Binary-Merge sort : Disadvantages</vt:lpstr>
      <vt:lpstr>PowerPoint Presentation</vt:lpstr>
      <vt:lpstr>Parallel Redistribution Binary-Merge Sort : Prerequisite</vt:lpstr>
      <vt:lpstr>Parallel Redistribution Binary-Merge Sort - Overview</vt:lpstr>
      <vt:lpstr>Demonstration using sample data in all processors</vt:lpstr>
      <vt:lpstr>Sorting Done at each processor</vt:lpstr>
      <vt:lpstr>Range Redistribution done to use all processors</vt:lpstr>
      <vt:lpstr>Merge Result after previous step</vt:lpstr>
      <vt:lpstr>Redistribution done again on previous list</vt:lpstr>
      <vt:lpstr>Sorted List</vt:lpstr>
      <vt:lpstr>Parallel Redistribution Binary-Merge Sort : Advantages</vt:lpstr>
      <vt:lpstr>Parallel Redistribution Binary-Merge Sort : Disadvantages</vt:lpstr>
      <vt:lpstr>PowerPoint Presentation</vt:lpstr>
      <vt:lpstr>Parallel Redistribution Merge-All Sort : Prerequisite</vt:lpstr>
      <vt:lpstr>Parallel Redistribution Merge-All Sort - Overview</vt:lpstr>
      <vt:lpstr>Demonstration using sample data in all processors</vt:lpstr>
      <vt:lpstr>Sorting Done at each processor</vt:lpstr>
      <vt:lpstr>Range Redistribution done to use all processors</vt:lpstr>
      <vt:lpstr>Merge Result after previous step</vt:lpstr>
      <vt:lpstr>Parallel Redistribution Merge-All Sort - Advantages</vt:lpstr>
      <vt:lpstr>Parallel Redistribution Merge-All Sort - Disadvantages</vt:lpstr>
      <vt:lpstr>PowerPoint Presentation</vt:lpstr>
      <vt:lpstr>Parallel Partitioned Sort : Prerequisite</vt:lpstr>
      <vt:lpstr>Parallel Partitioned Sort - Overview</vt:lpstr>
      <vt:lpstr>Demonstration using sample data in all processors</vt:lpstr>
      <vt:lpstr>Range Redistribution done initially</vt:lpstr>
      <vt:lpstr>Sorting Done at the end of previous step</vt:lpstr>
      <vt:lpstr>Parallel Partitioned Sort - Advantages</vt:lpstr>
      <vt:lpstr>Parallel Partitioned Sort - Disadvantages</vt:lpstr>
      <vt:lpstr>Conclusions</vt:lpstr>
      <vt:lpstr>Criteria for new algorithm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2014-09-14T16:57:22Z</dcterms:created>
  <dcterms:modified xsi:type="dcterms:W3CDTF">2014-09-16T05:10:48Z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