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9" r:id="rId1"/>
  </p:sldMasterIdLst>
  <p:sldIdLst>
    <p:sldId id="256" r:id="rId2"/>
    <p:sldId id="258" r:id="rId3"/>
    <p:sldId id="259" r:id="rId4"/>
    <p:sldId id="280" r:id="rId5"/>
    <p:sldId id="260" r:id="rId6"/>
    <p:sldId id="261" r:id="rId7"/>
    <p:sldId id="263" r:id="rId8"/>
    <p:sldId id="281" r:id="rId9"/>
    <p:sldId id="282" r:id="rId10"/>
    <p:sldId id="283" r:id="rId11"/>
    <p:sldId id="284" r:id="rId12"/>
    <p:sldId id="257"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33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10/3/2022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783114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10/3/2022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035966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10/3/2022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1E4CB7-CB13-4810-BF18-BE31AFC64F93}" type="slidenum">
              <a:rPr lang="en-US" smtClean="0"/>
              <a:pPr/>
              <a:t>‹#›</a:t>
            </a:fld>
            <a:endParaRPr lang="en-US" sz="100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9610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10/3/2022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696364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10/3/2022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1E4CB7-CB13-4810-BF18-BE31AFC64F93}" type="slidenum">
              <a:rPr lang="en-US" smtClean="0"/>
              <a:pPr/>
              <a:t>‹#›</a:t>
            </a:fld>
            <a:endParaRPr lang="en-US" sz="100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401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10/3/2022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596321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99046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9936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91208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77831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315564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7012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70384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96418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30674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68471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3F9AFA87-1417-4992-ABD9-27C3BC8CC883}" type="datetimeFigureOut">
              <a:rPr lang="en-US" smtClean="0"/>
              <a:pPr algn="r"/>
              <a:t>10/3/2022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03710285"/>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logo&#10;&#10;Description automatically generated">
            <a:extLst>
              <a:ext uri="{FF2B5EF4-FFF2-40B4-BE49-F238E27FC236}">
                <a16:creationId xmlns:a16="http://schemas.microsoft.com/office/drawing/2014/main" id="{2ECA67A9-98E7-4760-B8AC-0139E4D030D4}"/>
              </a:ext>
            </a:extLst>
          </p:cNvPr>
          <p:cNvPicPr>
            <a:picLocks noChangeAspect="1"/>
          </p:cNvPicPr>
          <p:nvPr/>
        </p:nvPicPr>
        <p:blipFill>
          <a:blip r:embed="rId2"/>
          <a:stretch>
            <a:fillRect/>
          </a:stretch>
        </p:blipFill>
        <p:spPr>
          <a:xfrm>
            <a:off x="1169234" y="1594709"/>
            <a:ext cx="6205928" cy="1230428"/>
          </a:xfrm>
          <a:prstGeom prst="rect">
            <a:avLst/>
          </a:prstGeom>
        </p:spPr>
      </p:pic>
      <p:sp>
        <p:nvSpPr>
          <p:cNvPr id="19" name="TextBox 18">
            <a:extLst>
              <a:ext uri="{FF2B5EF4-FFF2-40B4-BE49-F238E27FC236}">
                <a16:creationId xmlns:a16="http://schemas.microsoft.com/office/drawing/2014/main" id="{587A64F8-E9BC-07A0-5BA6-F617F057257E}"/>
              </a:ext>
            </a:extLst>
          </p:cNvPr>
          <p:cNvSpPr txBox="1"/>
          <p:nvPr/>
        </p:nvSpPr>
        <p:spPr>
          <a:xfrm>
            <a:off x="5349240" y="4373880"/>
            <a:ext cx="5424055" cy="1984948"/>
          </a:xfrm>
          <a:prstGeom prst="rect">
            <a:avLst/>
          </a:prstGeom>
          <a:noFill/>
        </p:spPr>
        <p:txBody>
          <a:bodyPr wrap="square">
            <a:spAutoFit/>
          </a:bodyPr>
          <a:lstStyle/>
          <a:p>
            <a:pPr marL="12700" marR="5080">
              <a:lnSpc>
                <a:spcPct val="100000"/>
              </a:lnSpc>
              <a:spcBef>
                <a:spcPts val="100"/>
              </a:spcBef>
            </a:pPr>
            <a:r>
              <a:rPr lang="en-US" sz="4000" spc="-10" dirty="0">
                <a:solidFill>
                  <a:srgbClr val="229F8B"/>
                </a:solidFill>
                <a:latin typeface="Arial Nova Cond" panose="020B0506020202020204" pitchFamily="34" charset="0"/>
                <a:cs typeface="Arial Black"/>
              </a:rPr>
              <a:t>Acropolis </a:t>
            </a:r>
            <a:r>
              <a:rPr lang="en-US" sz="4000" spc="-5" dirty="0">
                <a:solidFill>
                  <a:srgbClr val="229F8B"/>
                </a:solidFill>
                <a:latin typeface="Arial Nova Cond" panose="020B0506020202020204" pitchFamily="34" charset="0"/>
                <a:cs typeface="Arial Black"/>
              </a:rPr>
              <a:t>Institute </a:t>
            </a:r>
            <a:r>
              <a:rPr lang="en-US" sz="4000" dirty="0">
                <a:solidFill>
                  <a:srgbClr val="229F8B"/>
                </a:solidFill>
                <a:latin typeface="Arial Nova Cond" panose="020B0506020202020204" pitchFamily="34" charset="0"/>
                <a:cs typeface="Arial Black"/>
              </a:rPr>
              <a:t>of  </a:t>
            </a:r>
            <a:r>
              <a:rPr lang="en-US" sz="4000" spc="-25" dirty="0">
                <a:solidFill>
                  <a:srgbClr val="229F8B"/>
                </a:solidFill>
                <a:latin typeface="Arial Nova Cond" panose="020B0506020202020204" pitchFamily="34" charset="0"/>
                <a:cs typeface="Arial Black"/>
              </a:rPr>
              <a:t>Technology </a:t>
            </a:r>
            <a:r>
              <a:rPr lang="en-US" sz="4000" dirty="0">
                <a:solidFill>
                  <a:srgbClr val="229F8B"/>
                </a:solidFill>
                <a:latin typeface="Arial Nova Cond" panose="020B0506020202020204" pitchFamily="34" charset="0"/>
                <a:cs typeface="Arial Black"/>
              </a:rPr>
              <a:t>&amp;</a:t>
            </a:r>
            <a:r>
              <a:rPr lang="en-US" sz="4000" spc="-105" dirty="0">
                <a:solidFill>
                  <a:srgbClr val="229F8B"/>
                </a:solidFill>
                <a:latin typeface="Arial Nova Cond" panose="020B0506020202020204" pitchFamily="34" charset="0"/>
                <a:cs typeface="Arial Black"/>
              </a:rPr>
              <a:t> </a:t>
            </a:r>
            <a:r>
              <a:rPr lang="en-US" sz="4000" spc="-25" dirty="0">
                <a:solidFill>
                  <a:srgbClr val="229F8B"/>
                </a:solidFill>
                <a:latin typeface="Arial Nova Cond" panose="020B0506020202020204" pitchFamily="34" charset="0"/>
                <a:cs typeface="Arial Black"/>
              </a:rPr>
              <a:t>Research,</a:t>
            </a:r>
            <a:r>
              <a:rPr lang="en-US" sz="4000" dirty="0">
                <a:latin typeface="Arial Nova Cond" panose="020B0506020202020204" pitchFamily="34" charset="0"/>
                <a:cs typeface="Arial Black"/>
              </a:rPr>
              <a:t> </a:t>
            </a:r>
            <a:r>
              <a:rPr lang="en-US" sz="4000" spc="-5" dirty="0">
                <a:solidFill>
                  <a:srgbClr val="229F8B"/>
                </a:solidFill>
                <a:latin typeface="Arial Nova Cond" panose="020B0506020202020204" pitchFamily="34" charset="0"/>
                <a:cs typeface="Arial Black"/>
              </a:rPr>
              <a:t>Indore</a:t>
            </a:r>
            <a:endParaRPr lang="en-US" sz="4000" dirty="0">
              <a:latin typeface="Arial Nova Cond" panose="020B0506020202020204" pitchFamily="34" charset="0"/>
              <a:cs typeface="Arial Black"/>
            </a:endParaRPr>
          </a:p>
        </p:txBody>
      </p:sp>
    </p:spTree>
    <p:extLst>
      <p:ext uri="{BB962C8B-B14F-4D97-AF65-F5344CB8AC3E}">
        <p14:creationId xmlns:p14="http://schemas.microsoft.com/office/powerpoint/2010/main" val="686072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18155D-6019-FDA2-CB2D-DB8CD0C1A6A6}"/>
              </a:ext>
            </a:extLst>
          </p:cNvPr>
          <p:cNvPicPr>
            <a:picLocks noChangeAspect="1"/>
          </p:cNvPicPr>
          <p:nvPr/>
        </p:nvPicPr>
        <p:blipFill>
          <a:blip r:embed="rId2"/>
          <a:stretch>
            <a:fillRect/>
          </a:stretch>
        </p:blipFill>
        <p:spPr>
          <a:xfrm>
            <a:off x="-6775939" y="-6397161"/>
            <a:ext cx="18522462" cy="15009984"/>
          </a:xfrm>
          <a:prstGeom prst="rect">
            <a:avLst/>
          </a:prstGeom>
        </p:spPr>
      </p:pic>
    </p:spTree>
    <p:extLst>
      <p:ext uri="{BB962C8B-B14F-4D97-AF65-F5344CB8AC3E}">
        <p14:creationId xmlns:p14="http://schemas.microsoft.com/office/powerpoint/2010/main" val="2567642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18155D-6019-FDA2-CB2D-DB8CD0C1A6A6}"/>
              </a:ext>
            </a:extLst>
          </p:cNvPr>
          <p:cNvPicPr>
            <a:picLocks noChangeAspect="1"/>
          </p:cNvPicPr>
          <p:nvPr/>
        </p:nvPicPr>
        <p:blipFill>
          <a:blip r:embed="rId2"/>
          <a:stretch>
            <a:fillRect/>
          </a:stretch>
        </p:blipFill>
        <p:spPr>
          <a:xfrm>
            <a:off x="328245" y="-8319746"/>
            <a:ext cx="18522462" cy="15009984"/>
          </a:xfrm>
          <a:prstGeom prst="rect">
            <a:avLst/>
          </a:prstGeom>
        </p:spPr>
      </p:pic>
    </p:spTree>
    <p:extLst>
      <p:ext uri="{BB962C8B-B14F-4D97-AF65-F5344CB8AC3E}">
        <p14:creationId xmlns:p14="http://schemas.microsoft.com/office/powerpoint/2010/main" val="1698507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1E1B071-EEBB-DF56-63F2-6D363E8D5D8C}"/>
              </a:ext>
            </a:extLst>
          </p:cNvPr>
          <p:cNvPicPr>
            <a:picLocks noChangeAspect="1"/>
          </p:cNvPicPr>
          <p:nvPr/>
        </p:nvPicPr>
        <p:blipFill>
          <a:blip r:embed="rId2"/>
          <a:stretch>
            <a:fillRect/>
          </a:stretch>
        </p:blipFill>
        <p:spPr>
          <a:xfrm>
            <a:off x="7549489" y="1023727"/>
            <a:ext cx="3694633" cy="5599765"/>
          </a:xfrm>
          <a:prstGeom prst="rect">
            <a:avLst/>
          </a:prstGeom>
        </p:spPr>
      </p:pic>
      <p:sp>
        <p:nvSpPr>
          <p:cNvPr id="5" name="Title 1">
            <a:extLst>
              <a:ext uri="{FF2B5EF4-FFF2-40B4-BE49-F238E27FC236}">
                <a16:creationId xmlns:a16="http://schemas.microsoft.com/office/drawing/2014/main" id="{FCA5A365-BEB3-F11A-503A-E9F35D3148D7}"/>
              </a:ext>
            </a:extLst>
          </p:cNvPr>
          <p:cNvSpPr txBox="1">
            <a:spLocks/>
          </p:cNvSpPr>
          <p:nvPr/>
        </p:nvSpPr>
        <p:spPr>
          <a:xfrm>
            <a:off x="1188720" y="838200"/>
            <a:ext cx="5227316" cy="85343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Data Flow Diagram</a:t>
            </a:r>
          </a:p>
        </p:txBody>
      </p:sp>
      <p:sp>
        <p:nvSpPr>
          <p:cNvPr id="8" name="TextBox 7">
            <a:extLst>
              <a:ext uri="{FF2B5EF4-FFF2-40B4-BE49-F238E27FC236}">
                <a16:creationId xmlns:a16="http://schemas.microsoft.com/office/drawing/2014/main" id="{056AE3F5-72E6-3362-E561-D5A27B7BAE84}"/>
              </a:ext>
            </a:extLst>
          </p:cNvPr>
          <p:cNvSpPr txBox="1"/>
          <p:nvPr/>
        </p:nvSpPr>
        <p:spPr>
          <a:xfrm>
            <a:off x="1574700" y="2418980"/>
            <a:ext cx="5448503" cy="286232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 They can be used to analyze an existing system or model a new 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995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1E1B071-EEBB-DF56-63F2-6D363E8D5D8C}"/>
              </a:ext>
            </a:extLst>
          </p:cNvPr>
          <p:cNvPicPr>
            <a:picLocks noChangeAspect="1"/>
          </p:cNvPicPr>
          <p:nvPr/>
        </p:nvPicPr>
        <p:blipFill>
          <a:blip r:embed="rId2"/>
          <a:stretch>
            <a:fillRect/>
          </a:stretch>
        </p:blipFill>
        <p:spPr>
          <a:xfrm>
            <a:off x="2529841" y="779887"/>
            <a:ext cx="8168640" cy="5871982"/>
          </a:xfrm>
          <a:prstGeom prst="rect">
            <a:avLst/>
          </a:prstGeom>
        </p:spPr>
      </p:pic>
    </p:spTree>
    <p:extLst>
      <p:ext uri="{BB962C8B-B14F-4D97-AF65-F5344CB8AC3E}">
        <p14:creationId xmlns:p14="http://schemas.microsoft.com/office/powerpoint/2010/main" val="509583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1E1B071-EEBB-DF56-63F2-6D363E8D5D8C}"/>
              </a:ext>
            </a:extLst>
          </p:cNvPr>
          <p:cNvPicPr>
            <a:picLocks noChangeAspect="1"/>
          </p:cNvPicPr>
          <p:nvPr/>
        </p:nvPicPr>
        <p:blipFill>
          <a:blip r:embed="rId2"/>
          <a:stretch>
            <a:fillRect/>
          </a:stretch>
        </p:blipFill>
        <p:spPr>
          <a:xfrm>
            <a:off x="-243840" y="1554479"/>
            <a:ext cx="17565765" cy="12627055"/>
          </a:xfrm>
          <a:prstGeom prst="rect">
            <a:avLst/>
          </a:prstGeom>
        </p:spPr>
      </p:pic>
    </p:spTree>
    <p:extLst>
      <p:ext uri="{BB962C8B-B14F-4D97-AF65-F5344CB8AC3E}">
        <p14:creationId xmlns:p14="http://schemas.microsoft.com/office/powerpoint/2010/main" val="107544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1E1B071-EEBB-DF56-63F2-6D363E8D5D8C}"/>
              </a:ext>
            </a:extLst>
          </p:cNvPr>
          <p:cNvPicPr>
            <a:picLocks noChangeAspect="1"/>
          </p:cNvPicPr>
          <p:nvPr/>
        </p:nvPicPr>
        <p:blipFill>
          <a:blip r:embed="rId2"/>
          <a:stretch>
            <a:fillRect/>
          </a:stretch>
        </p:blipFill>
        <p:spPr>
          <a:xfrm>
            <a:off x="-640079" y="-2366368"/>
            <a:ext cx="16901160" cy="12627055"/>
          </a:xfrm>
          <a:prstGeom prst="rect">
            <a:avLst/>
          </a:prstGeom>
        </p:spPr>
      </p:pic>
    </p:spTree>
    <p:extLst>
      <p:ext uri="{BB962C8B-B14F-4D97-AF65-F5344CB8AC3E}">
        <p14:creationId xmlns:p14="http://schemas.microsoft.com/office/powerpoint/2010/main" val="582252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1E1B071-EEBB-DF56-63F2-6D363E8D5D8C}"/>
              </a:ext>
            </a:extLst>
          </p:cNvPr>
          <p:cNvPicPr>
            <a:picLocks noChangeAspect="1"/>
          </p:cNvPicPr>
          <p:nvPr/>
        </p:nvPicPr>
        <p:blipFill>
          <a:blip r:embed="rId2"/>
          <a:stretch>
            <a:fillRect/>
          </a:stretch>
        </p:blipFill>
        <p:spPr>
          <a:xfrm>
            <a:off x="3108961" y="-5769055"/>
            <a:ext cx="16901160" cy="12627055"/>
          </a:xfrm>
          <a:prstGeom prst="rect">
            <a:avLst/>
          </a:prstGeom>
        </p:spPr>
      </p:pic>
    </p:spTree>
    <p:extLst>
      <p:ext uri="{BB962C8B-B14F-4D97-AF65-F5344CB8AC3E}">
        <p14:creationId xmlns:p14="http://schemas.microsoft.com/office/powerpoint/2010/main" val="411759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1E1B071-EEBB-DF56-63F2-6D363E8D5D8C}"/>
              </a:ext>
            </a:extLst>
          </p:cNvPr>
          <p:cNvPicPr>
            <a:picLocks noChangeAspect="1"/>
          </p:cNvPicPr>
          <p:nvPr/>
        </p:nvPicPr>
        <p:blipFill>
          <a:blip r:embed="rId2"/>
          <a:stretch>
            <a:fillRect/>
          </a:stretch>
        </p:blipFill>
        <p:spPr>
          <a:xfrm>
            <a:off x="-4937759" y="-3559255"/>
            <a:ext cx="16901160" cy="12627055"/>
          </a:xfrm>
          <a:prstGeom prst="rect">
            <a:avLst/>
          </a:prstGeom>
        </p:spPr>
      </p:pic>
    </p:spTree>
    <p:extLst>
      <p:ext uri="{BB962C8B-B14F-4D97-AF65-F5344CB8AC3E}">
        <p14:creationId xmlns:p14="http://schemas.microsoft.com/office/powerpoint/2010/main" val="3062481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A5A365-BEB3-F11A-503A-E9F35D3148D7}"/>
              </a:ext>
            </a:extLst>
          </p:cNvPr>
          <p:cNvSpPr txBox="1">
            <a:spLocks/>
          </p:cNvSpPr>
          <p:nvPr/>
        </p:nvSpPr>
        <p:spPr>
          <a:xfrm>
            <a:off x="1127760" y="518160"/>
            <a:ext cx="5227316" cy="85343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a:t>Use Case Diagram</a:t>
            </a:r>
            <a:endParaRPr lang="en-IN" sz="4000" dirty="0"/>
          </a:p>
        </p:txBody>
      </p:sp>
      <p:sp>
        <p:nvSpPr>
          <p:cNvPr id="8" name="TextBox 7">
            <a:extLst>
              <a:ext uri="{FF2B5EF4-FFF2-40B4-BE49-F238E27FC236}">
                <a16:creationId xmlns:a16="http://schemas.microsoft.com/office/drawing/2014/main" id="{056AE3F5-72E6-3362-E561-D5A27B7BAE84}"/>
              </a:ext>
            </a:extLst>
          </p:cNvPr>
          <p:cNvSpPr txBox="1"/>
          <p:nvPr/>
        </p:nvSpPr>
        <p:spPr>
          <a:xfrm>
            <a:off x="1426340" y="2006030"/>
            <a:ext cx="5291701" cy="3693319"/>
          </a:xfrm>
          <a:prstGeom prst="rect">
            <a:avLst/>
          </a:prstGeom>
          <a:noFill/>
        </p:spPr>
        <p:txBody>
          <a:bodyPr wrap="square">
            <a:spAutoFit/>
          </a:bodyPr>
          <a:lstStyle/>
          <a:p>
            <a:pPr algn="just"/>
            <a:r>
              <a:rPr lang="en-US" b="0" i="0" dirty="0">
                <a:solidFill>
                  <a:srgbClr val="282C33"/>
                </a:solidFill>
                <a:effectLst/>
                <a:latin typeface="Graphik"/>
              </a:rPr>
              <a:t>In the Unified Modeling Language (UML), a use case diagram can summarize the details of your system's users (also known as actors) and their interactions with the system. To build one, you'll use a set of specialized symbols and connectors. An effective use case diagram can help your team discuss and represent:</a:t>
            </a:r>
          </a:p>
          <a:p>
            <a:pPr algn="just">
              <a:buFont typeface="Arial" panose="020B0604020202020204" pitchFamily="34" charset="0"/>
              <a:buChar char="•"/>
            </a:pPr>
            <a:r>
              <a:rPr lang="en-US" b="0" i="0" dirty="0">
                <a:solidFill>
                  <a:srgbClr val="282C33"/>
                </a:solidFill>
                <a:effectLst/>
                <a:latin typeface="Graphik"/>
              </a:rPr>
              <a:t>Scenarios in which your system or application interacts with people, organizations, or external systems</a:t>
            </a:r>
          </a:p>
          <a:p>
            <a:pPr algn="just">
              <a:buFont typeface="Arial" panose="020B0604020202020204" pitchFamily="34" charset="0"/>
              <a:buChar char="•"/>
            </a:pPr>
            <a:r>
              <a:rPr lang="en-US" b="0" i="0" dirty="0">
                <a:solidFill>
                  <a:srgbClr val="282C33"/>
                </a:solidFill>
                <a:effectLst/>
                <a:latin typeface="Graphik"/>
              </a:rPr>
              <a:t>Goals that your system or application helps those entities (known as actors) achieve</a:t>
            </a:r>
          </a:p>
          <a:p>
            <a:pPr algn="just">
              <a:buFont typeface="Arial" panose="020B0604020202020204" pitchFamily="34" charset="0"/>
              <a:buChar char="•"/>
            </a:pPr>
            <a:r>
              <a:rPr lang="en-US" b="0" i="0" dirty="0">
                <a:solidFill>
                  <a:srgbClr val="282C33"/>
                </a:solidFill>
                <a:effectLst/>
                <a:latin typeface="Graphik"/>
              </a:rPr>
              <a:t>The scope of your system</a:t>
            </a:r>
          </a:p>
        </p:txBody>
      </p:sp>
      <p:pic>
        <p:nvPicPr>
          <p:cNvPr id="3" name="Picture 2">
            <a:extLst>
              <a:ext uri="{FF2B5EF4-FFF2-40B4-BE49-F238E27FC236}">
                <a16:creationId xmlns:a16="http://schemas.microsoft.com/office/drawing/2014/main" id="{41EE7CA4-E937-D389-F358-BC6C7D3FCA9D}"/>
              </a:ext>
            </a:extLst>
          </p:cNvPr>
          <p:cNvPicPr>
            <a:picLocks noChangeAspect="1"/>
          </p:cNvPicPr>
          <p:nvPr/>
        </p:nvPicPr>
        <p:blipFill>
          <a:blip r:embed="rId2"/>
          <a:stretch>
            <a:fillRect/>
          </a:stretch>
        </p:blipFill>
        <p:spPr>
          <a:xfrm>
            <a:off x="6968772" y="2590800"/>
            <a:ext cx="5223228" cy="3308687"/>
          </a:xfrm>
          <a:prstGeom prst="rect">
            <a:avLst/>
          </a:prstGeom>
        </p:spPr>
      </p:pic>
    </p:spTree>
    <p:extLst>
      <p:ext uri="{BB962C8B-B14F-4D97-AF65-F5344CB8AC3E}">
        <p14:creationId xmlns:p14="http://schemas.microsoft.com/office/powerpoint/2010/main" val="3243366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A5A365-BEB3-F11A-503A-E9F35D3148D7}"/>
              </a:ext>
            </a:extLst>
          </p:cNvPr>
          <p:cNvSpPr txBox="1">
            <a:spLocks/>
          </p:cNvSpPr>
          <p:nvPr/>
        </p:nvSpPr>
        <p:spPr>
          <a:xfrm>
            <a:off x="1127760" y="518160"/>
            <a:ext cx="5227316" cy="85343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a:t>Use Case Diagram</a:t>
            </a:r>
            <a:endParaRPr lang="en-IN" sz="4000" dirty="0"/>
          </a:p>
        </p:txBody>
      </p:sp>
      <p:pic>
        <p:nvPicPr>
          <p:cNvPr id="3" name="Picture 2">
            <a:extLst>
              <a:ext uri="{FF2B5EF4-FFF2-40B4-BE49-F238E27FC236}">
                <a16:creationId xmlns:a16="http://schemas.microsoft.com/office/drawing/2014/main" id="{41EE7CA4-E937-D389-F358-BC6C7D3FCA9D}"/>
              </a:ext>
            </a:extLst>
          </p:cNvPr>
          <p:cNvPicPr>
            <a:picLocks noChangeAspect="1"/>
          </p:cNvPicPr>
          <p:nvPr/>
        </p:nvPicPr>
        <p:blipFill>
          <a:blip r:embed="rId2"/>
          <a:stretch>
            <a:fillRect/>
          </a:stretch>
        </p:blipFill>
        <p:spPr>
          <a:xfrm>
            <a:off x="2529840" y="1371599"/>
            <a:ext cx="8534400" cy="5406170"/>
          </a:xfrm>
          <a:prstGeom prst="rect">
            <a:avLst/>
          </a:prstGeom>
        </p:spPr>
      </p:pic>
    </p:spTree>
    <p:extLst>
      <p:ext uri="{BB962C8B-B14F-4D97-AF65-F5344CB8AC3E}">
        <p14:creationId xmlns:p14="http://schemas.microsoft.com/office/powerpoint/2010/main" val="3420505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7DC84-712C-F016-60C4-C2BEAC617C0B}"/>
              </a:ext>
            </a:extLst>
          </p:cNvPr>
          <p:cNvSpPr txBox="1"/>
          <p:nvPr/>
        </p:nvSpPr>
        <p:spPr>
          <a:xfrm>
            <a:off x="972588" y="989214"/>
            <a:ext cx="9842269" cy="1754326"/>
          </a:xfrm>
          <a:prstGeom prst="rect">
            <a:avLst/>
          </a:prstGeom>
          <a:noFill/>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Eradicating Communication Gap between Specially-Abled and Normal Communities using Deep Learning</a:t>
            </a:r>
            <a:endParaRPr lang="en-IN" sz="3600" b="1" dirty="0">
              <a:latin typeface="Times New Roman" panose="02020603050405020304" pitchFamily="18" charset="0"/>
              <a:cs typeface="Times New Roman" panose="02020603050405020304" pitchFamily="18" charset="0"/>
            </a:endParaRPr>
          </a:p>
        </p:txBody>
      </p:sp>
      <p:sp>
        <p:nvSpPr>
          <p:cNvPr id="6" name="object 3">
            <a:extLst>
              <a:ext uri="{FF2B5EF4-FFF2-40B4-BE49-F238E27FC236}">
                <a16:creationId xmlns:a16="http://schemas.microsoft.com/office/drawing/2014/main" id="{7A2111E0-70E0-B89A-E094-BDC102ACB1B6}"/>
              </a:ext>
            </a:extLst>
          </p:cNvPr>
          <p:cNvSpPr txBox="1"/>
          <p:nvPr/>
        </p:nvSpPr>
        <p:spPr>
          <a:xfrm>
            <a:off x="3153748" y="4655976"/>
            <a:ext cx="7041396" cy="735779"/>
          </a:xfrm>
          <a:prstGeom prst="rect">
            <a:avLst/>
          </a:prstGeom>
        </p:spPr>
        <p:txBody>
          <a:bodyPr vert="horz" wrap="square" lIns="0" tIns="12700" rIns="0" bIns="0" rtlCol="0">
            <a:spAutoFit/>
          </a:bodyPr>
          <a:lstStyle/>
          <a:p>
            <a:pPr marL="12700">
              <a:lnSpc>
                <a:spcPts val="2850"/>
              </a:lnSpc>
              <a:spcBef>
                <a:spcPts val="100"/>
              </a:spcBef>
            </a:pPr>
            <a:r>
              <a:rPr sz="2400" b="1" dirty="0">
                <a:solidFill>
                  <a:srgbClr val="229F8B"/>
                </a:solidFill>
                <a:latin typeface="Times New Roman"/>
                <a:cs typeface="Times New Roman"/>
              </a:rPr>
              <a:t>Submitted</a:t>
            </a:r>
            <a:r>
              <a:rPr sz="2400" b="1" spc="-145" dirty="0">
                <a:solidFill>
                  <a:srgbClr val="229F8B"/>
                </a:solidFill>
                <a:latin typeface="Times New Roman"/>
                <a:cs typeface="Times New Roman"/>
              </a:rPr>
              <a:t> </a:t>
            </a:r>
            <a:r>
              <a:rPr sz="2400" b="1" dirty="0">
                <a:solidFill>
                  <a:srgbClr val="229F8B"/>
                </a:solidFill>
                <a:latin typeface="Times New Roman"/>
                <a:cs typeface="Times New Roman"/>
              </a:rPr>
              <a:t>to:</a:t>
            </a:r>
            <a:endParaRPr sz="2400" dirty="0">
              <a:latin typeface="Times New Roman"/>
              <a:cs typeface="Times New Roman"/>
            </a:endParaRPr>
          </a:p>
          <a:p>
            <a:pPr marL="12700">
              <a:lnSpc>
                <a:spcPts val="2850"/>
              </a:lnSpc>
            </a:pPr>
            <a:r>
              <a:rPr sz="2400" b="1" spc="-5" dirty="0">
                <a:solidFill>
                  <a:srgbClr val="229F8B"/>
                </a:solidFill>
                <a:latin typeface="Times New Roman"/>
                <a:cs typeface="Times New Roman"/>
              </a:rPr>
              <a:t>Department of Information </a:t>
            </a:r>
            <a:r>
              <a:rPr sz="2400" b="1" spc="-25" dirty="0">
                <a:solidFill>
                  <a:srgbClr val="229F8B"/>
                </a:solidFill>
                <a:latin typeface="Times New Roman"/>
                <a:cs typeface="Times New Roman"/>
              </a:rPr>
              <a:t>Technology</a:t>
            </a:r>
            <a:r>
              <a:rPr lang="en-US" sz="2400" b="1" spc="-25" dirty="0">
                <a:solidFill>
                  <a:srgbClr val="229F8B"/>
                </a:solidFill>
                <a:latin typeface="Times New Roman"/>
                <a:cs typeface="Times New Roman"/>
              </a:rPr>
              <a:t>/</a:t>
            </a:r>
            <a:r>
              <a:rPr sz="2400" b="1" spc="-245" dirty="0">
                <a:solidFill>
                  <a:srgbClr val="229F8B"/>
                </a:solidFill>
                <a:latin typeface="Times New Roman"/>
                <a:cs typeface="Times New Roman"/>
              </a:rPr>
              <a:t> </a:t>
            </a:r>
            <a:r>
              <a:rPr sz="2400" b="1" spc="-5" dirty="0">
                <a:solidFill>
                  <a:srgbClr val="229F8B"/>
                </a:solidFill>
                <a:latin typeface="Times New Roman"/>
                <a:cs typeface="Times New Roman"/>
              </a:rPr>
              <a:t>CSE-</a:t>
            </a:r>
            <a:r>
              <a:rPr lang="en-US" sz="2400" b="1" spc="-5" dirty="0">
                <a:solidFill>
                  <a:srgbClr val="229F8B"/>
                </a:solidFill>
                <a:latin typeface="Times New Roman"/>
                <a:cs typeface="Times New Roman"/>
              </a:rPr>
              <a:t>DS</a:t>
            </a:r>
            <a:endParaRPr sz="2400" dirty="0">
              <a:latin typeface="Times New Roman"/>
              <a:cs typeface="Times New Roman"/>
            </a:endParaRPr>
          </a:p>
        </p:txBody>
      </p:sp>
    </p:spTree>
    <p:extLst>
      <p:ext uri="{BB962C8B-B14F-4D97-AF65-F5344CB8AC3E}">
        <p14:creationId xmlns:p14="http://schemas.microsoft.com/office/powerpoint/2010/main" val="3005058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EE7CA4-E937-D389-F358-BC6C7D3FCA9D}"/>
              </a:ext>
            </a:extLst>
          </p:cNvPr>
          <p:cNvPicPr>
            <a:picLocks noChangeAspect="1"/>
          </p:cNvPicPr>
          <p:nvPr/>
        </p:nvPicPr>
        <p:blipFill>
          <a:blip r:embed="rId2"/>
          <a:stretch>
            <a:fillRect/>
          </a:stretch>
        </p:blipFill>
        <p:spPr>
          <a:xfrm>
            <a:off x="773845" y="746760"/>
            <a:ext cx="19205795" cy="5924329"/>
          </a:xfrm>
          <a:prstGeom prst="rect">
            <a:avLst/>
          </a:prstGeom>
        </p:spPr>
      </p:pic>
    </p:spTree>
    <p:extLst>
      <p:ext uri="{BB962C8B-B14F-4D97-AF65-F5344CB8AC3E}">
        <p14:creationId xmlns:p14="http://schemas.microsoft.com/office/powerpoint/2010/main" val="558868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EE7CA4-E937-D389-F358-BC6C7D3FCA9D}"/>
              </a:ext>
            </a:extLst>
          </p:cNvPr>
          <p:cNvPicPr>
            <a:picLocks noChangeAspect="1"/>
          </p:cNvPicPr>
          <p:nvPr/>
        </p:nvPicPr>
        <p:blipFill>
          <a:blip r:embed="rId2"/>
          <a:stretch>
            <a:fillRect/>
          </a:stretch>
        </p:blipFill>
        <p:spPr>
          <a:xfrm>
            <a:off x="-7501475" y="701040"/>
            <a:ext cx="19205795" cy="5924329"/>
          </a:xfrm>
          <a:prstGeom prst="rect">
            <a:avLst/>
          </a:prstGeom>
        </p:spPr>
      </p:pic>
    </p:spTree>
    <p:extLst>
      <p:ext uri="{BB962C8B-B14F-4D97-AF65-F5344CB8AC3E}">
        <p14:creationId xmlns:p14="http://schemas.microsoft.com/office/powerpoint/2010/main" val="2924053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EE7CA4-E937-D389-F358-BC6C7D3FCA9D}"/>
              </a:ext>
            </a:extLst>
          </p:cNvPr>
          <p:cNvPicPr>
            <a:picLocks noChangeAspect="1"/>
          </p:cNvPicPr>
          <p:nvPr/>
        </p:nvPicPr>
        <p:blipFill>
          <a:blip r:embed="rId2"/>
          <a:stretch>
            <a:fillRect/>
          </a:stretch>
        </p:blipFill>
        <p:spPr>
          <a:xfrm>
            <a:off x="1356360" y="649715"/>
            <a:ext cx="10439400" cy="5558569"/>
          </a:xfrm>
          <a:prstGeom prst="rect">
            <a:avLst/>
          </a:prstGeom>
        </p:spPr>
      </p:pic>
    </p:spTree>
    <p:extLst>
      <p:ext uri="{BB962C8B-B14F-4D97-AF65-F5344CB8AC3E}">
        <p14:creationId xmlns:p14="http://schemas.microsoft.com/office/powerpoint/2010/main" val="600719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A5A365-BEB3-F11A-503A-E9F35D3148D7}"/>
              </a:ext>
            </a:extLst>
          </p:cNvPr>
          <p:cNvSpPr txBox="1">
            <a:spLocks/>
          </p:cNvSpPr>
          <p:nvPr/>
        </p:nvSpPr>
        <p:spPr>
          <a:xfrm>
            <a:off x="1127760" y="518160"/>
            <a:ext cx="5227316" cy="85343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Class Diagram</a:t>
            </a:r>
          </a:p>
        </p:txBody>
      </p:sp>
      <p:sp>
        <p:nvSpPr>
          <p:cNvPr id="4" name="TextBox 3">
            <a:extLst>
              <a:ext uri="{FF2B5EF4-FFF2-40B4-BE49-F238E27FC236}">
                <a16:creationId xmlns:a16="http://schemas.microsoft.com/office/drawing/2014/main" id="{17EB837A-A95E-C84C-56A7-2D305289A817}"/>
              </a:ext>
            </a:extLst>
          </p:cNvPr>
          <p:cNvSpPr txBox="1"/>
          <p:nvPr/>
        </p:nvSpPr>
        <p:spPr>
          <a:xfrm>
            <a:off x="1607042" y="1689929"/>
            <a:ext cx="5958840" cy="5047536"/>
          </a:xfrm>
          <a:prstGeom prst="rect">
            <a:avLst/>
          </a:prstGeom>
          <a:noFill/>
        </p:spPr>
        <p:txBody>
          <a:bodyPr wrap="square">
            <a:spAutoFit/>
          </a:bodyPr>
          <a:lstStyle/>
          <a:p>
            <a:pPr algn="just"/>
            <a:r>
              <a:rPr lang="en-US" b="0" i="0" dirty="0">
                <a:solidFill>
                  <a:srgbClr val="282C33"/>
                </a:solidFill>
                <a:effectLst/>
                <a:latin typeface="Times New Roman" panose="02020603050405020304" pitchFamily="18" charset="0"/>
                <a:cs typeface="Times New Roman" panose="02020603050405020304" pitchFamily="18" charset="0"/>
              </a:rPr>
              <a:t>One of the more popular types in UML is the class diagram. Popular among software engineers to document software architecture, class diagrams are a type of structure diagram because they describe what must be present in the system being modeled. </a:t>
            </a:r>
            <a:endParaRPr lang="en-US" dirty="0">
              <a:solidFill>
                <a:srgbClr val="282C33"/>
              </a:solidFill>
              <a:latin typeface="Times New Roman" panose="02020603050405020304" pitchFamily="18" charset="0"/>
              <a:cs typeface="Times New Roman" panose="02020603050405020304" pitchFamily="18" charset="0"/>
            </a:endParaRPr>
          </a:p>
          <a:p>
            <a:pPr algn="just"/>
            <a:r>
              <a:rPr lang="en-US" b="0" i="0" dirty="0">
                <a:solidFill>
                  <a:srgbClr val="282C33"/>
                </a:solidFill>
                <a:effectLst/>
                <a:latin typeface="Times New Roman" panose="02020603050405020304" pitchFamily="18" charset="0"/>
                <a:cs typeface="Times New Roman" panose="02020603050405020304" pitchFamily="18" charset="0"/>
              </a:rPr>
              <a:t>Since classes are the building block of objects, class diagrams are the building blocks of UML. The various components in a class diagram can represent the classes that will actually be programmed, the main objects, or the interactions between classes and objects. </a:t>
            </a:r>
          </a:p>
          <a:p>
            <a:pPr algn="just"/>
            <a:r>
              <a:rPr lang="en-US" b="0" i="0" dirty="0">
                <a:solidFill>
                  <a:srgbClr val="282C33"/>
                </a:solidFill>
                <a:effectLst/>
                <a:latin typeface="Times New Roman" panose="02020603050405020304" pitchFamily="18" charset="0"/>
                <a:cs typeface="Times New Roman" panose="02020603050405020304" pitchFamily="18" charset="0"/>
              </a:rPr>
              <a:t>The class shape itself consists of a rectangle with three rows. The top row contains the name of the class, the middle row contains the attributes of the class, and the bottom section expresses the methods or operations that the class may use. Classes and subclasses are grouped together to show the static relationship between each object.</a:t>
            </a:r>
          </a:p>
          <a:p>
            <a:endParaRPr lang="en-IN" sz="2400" dirty="0"/>
          </a:p>
        </p:txBody>
      </p:sp>
      <p:pic>
        <p:nvPicPr>
          <p:cNvPr id="7" name="Picture 6" descr="A picture containing text, indoor, tiled, outdoor object&#10;&#10;Description automatically generated">
            <a:extLst>
              <a:ext uri="{FF2B5EF4-FFF2-40B4-BE49-F238E27FC236}">
                <a16:creationId xmlns:a16="http://schemas.microsoft.com/office/drawing/2014/main" id="{A722AE9A-C982-B955-5CBC-623240229B6F}"/>
              </a:ext>
            </a:extLst>
          </p:cNvPr>
          <p:cNvPicPr>
            <a:picLocks noChangeAspect="1"/>
          </p:cNvPicPr>
          <p:nvPr/>
        </p:nvPicPr>
        <p:blipFill>
          <a:blip r:embed="rId2"/>
          <a:stretch>
            <a:fillRect/>
          </a:stretch>
        </p:blipFill>
        <p:spPr>
          <a:xfrm>
            <a:off x="7757160" y="1064740"/>
            <a:ext cx="3939680" cy="5229380"/>
          </a:xfrm>
          <a:prstGeom prst="rect">
            <a:avLst/>
          </a:prstGeom>
        </p:spPr>
      </p:pic>
    </p:spTree>
    <p:extLst>
      <p:ext uri="{BB962C8B-B14F-4D97-AF65-F5344CB8AC3E}">
        <p14:creationId xmlns:p14="http://schemas.microsoft.com/office/powerpoint/2010/main" val="2500633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A5A365-BEB3-F11A-503A-E9F35D3148D7}"/>
              </a:ext>
            </a:extLst>
          </p:cNvPr>
          <p:cNvSpPr txBox="1">
            <a:spLocks/>
          </p:cNvSpPr>
          <p:nvPr/>
        </p:nvSpPr>
        <p:spPr>
          <a:xfrm>
            <a:off x="1127760" y="518160"/>
            <a:ext cx="5227316" cy="85343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Class Diagram</a:t>
            </a:r>
          </a:p>
        </p:txBody>
      </p:sp>
      <p:pic>
        <p:nvPicPr>
          <p:cNvPr id="7" name="Picture 6" descr="A picture containing text, indoor, tiled, outdoor object&#10;&#10;Description automatically generated">
            <a:extLst>
              <a:ext uri="{FF2B5EF4-FFF2-40B4-BE49-F238E27FC236}">
                <a16:creationId xmlns:a16="http://schemas.microsoft.com/office/drawing/2014/main" id="{A722AE9A-C982-B955-5CBC-623240229B6F}"/>
              </a:ext>
            </a:extLst>
          </p:cNvPr>
          <p:cNvPicPr>
            <a:picLocks noChangeAspect="1"/>
          </p:cNvPicPr>
          <p:nvPr/>
        </p:nvPicPr>
        <p:blipFill>
          <a:blip r:embed="rId2"/>
          <a:stretch>
            <a:fillRect/>
          </a:stretch>
        </p:blipFill>
        <p:spPr>
          <a:xfrm>
            <a:off x="2400160" y="1371599"/>
            <a:ext cx="8664080" cy="5229380"/>
          </a:xfrm>
          <a:prstGeom prst="rect">
            <a:avLst/>
          </a:prstGeom>
        </p:spPr>
      </p:pic>
    </p:spTree>
    <p:extLst>
      <p:ext uri="{BB962C8B-B14F-4D97-AF65-F5344CB8AC3E}">
        <p14:creationId xmlns:p14="http://schemas.microsoft.com/office/powerpoint/2010/main" val="790734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indoor, tiled, outdoor object&#10;&#10;Description automatically generated">
            <a:extLst>
              <a:ext uri="{FF2B5EF4-FFF2-40B4-BE49-F238E27FC236}">
                <a16:creationId xmlns:a16="http://schemas.microsoft.com/office/drawing/2014/main" id="{A722AE9A-C982-B955-5CBC-623240229B6F}"/>
              </a:ext>
            </a:extLst>
          </p:cNvPr>
          <p:cNvPicPr>
            <a:picLocks noChangeAspect="1"/>
          </p:cNvPicPr>
          <p:nvPr/>
        </p:nvPicPr>
        <p:blipFill>
          <a:blip r:embed="rId2"/>
          <a:stretch>
            <a:fillRect/>
          </a:stretch>
        </p:blipFill>
        <p:spPr>
          <a:xfrm>
            <a:off x="-3075785" y="2011680"/>
            <a:ext cx="17599079" cy="10622279"/>
          </a:xfrm>
          <a:prstGeom prst="rect">
            <a:avLst/>
          </a:prstGeom>
        </p:spPr>
      </p:pic>
    </p:spTree>
    <p:extLst>
      <p:ext uri="{BB962C8B-B14F-4D97-AF65-F5344CB8AC3E}">
        <p14:creationId xmlns:p14="http://schemas.microsoft.com/office/powerpoint/2010/main" val="1853826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indoor, tiled, outdoor object&#10;&#10;Description automatically generated">
            <a:extLst>
              <a:ext uri="{FF2B5EF4-FFF2-40B4-BE49-F238E27FC236}">
                <a16:creationId xmlns:a16="http://schemas.microsoft.com/office/drawing/2014/main" id="{A722AE9A-C982-B955-5CBC-623240229B6F}"/>
              </a:ext>
            </a:extLst>
          </p:cNvPr>
          <p:cNvPicPr>
            <a:picLocks noChangeAspect="1"/>
          </p:cNvPicPr>
          <p:nvPr/>
        </p:nvPicPr>
        <p:blipFill>
          <a:blip r:embed="rId2"/>
          <a:stretch>
            <a:fillRect/>
          </a:stretch>
        </p:blipFill>
        <p:spPr>
          <a:xfrm>
            <a:off x="-2346960" y="-2234656"/>
            <a:ext cx="15941040" cy="10814776"/>
          </a:xfrm>
          <a:prstGeom prst="rect">
            <a:avLst/>
          </a:prstGeom>
        </p:spPr>
      </p:pic>
    </p:spTree>
    <p:extLst>
      <p:ext uri="{BB962C8B-B14F-4D97-AF65-F5344CB8AC3E}">
        <p14:creationId xmlns:p14="http://schemas.microsoft.com/office/powerpoint/2010/main" val="2564839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indoor, tiled, outdoor object&#10;&#10;Description automatically generated">
            <a:extLst>
              <a:ext uri="{FF2B5EF4-FFF2-40B4-BE49-F238E27FC236}">
                <a16:creationId xmlns:a16="http://schemas.microsoft.com/office/drawing/2014/main" id="{A722AE9A-C982-B955-5CBC-623240229B6F}"/>
              </a:ext>
            </a:extLst>
          </p:cNvPr>
          <p:cNvPicPr>
            <a:picLocks noChangeAspect="1"/>
          </p:cNvPicPr>
          <p:nvPr/>
        </p:nvPicPr>
        <p:blipFill>
          <a:blip r:embed="rId2"/>
          <a:stretch>
            <a:fillRect/>
          </a:stretch>
        </p:blipFill>
        <p:spPr>
          <a:xfrm>
            <a:off x="1264920" y="-3956776"/>
            <a:ext cx="15941040" cy="10814776"/>
          </a:xfrm>
          <a:prstGeom prst="rect">
            <a:avLst/>
          </a:prstGeom>
        </p:spPr>
      </p:pic>
    </p:spTree>
    <p:extLst>
      <p:ext uri="{BB962C8B-B14F-4D97-AF65-F5344CB8AC3E}">
        <p14:creationId xmlns:p14="http://schemas.microsoft.com/office/powerpoint/2010/main" val="2554999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indoor, tiled, outdoor object&#10;&#10;Description automatically generated">
            <a:extLst>
              <a:ext uri="{FF2B5EF4-FFF2-40B4-BE49-F238E27FC236}">
                <a16:creationId xmlns:a16="http://schemas.microsoft.com/office/drawing/2014/main" id="{A722AE9A-C982-B955-5CBC-623240229B6F}"/>
              </a:ext>
            </a:extLst>
          </p:cNvPr>
          <p:cNvPicPr>
            <a:picLocks noChangeAspect="1"/>
          </p:cNvPicPr>
          <p:nvPr/>
        </p:nvPicPr>
        <p:blipFill>
          <a:blip r:embed="rId2"/>
          <a:stretch>
            <a:fillRect/>
          </a:stretch>
        </p:blipFill>
        <p:spPr>
          <a:xfrm>
            <a:off x="-7178040" y="-3149056"/>
            <a:ext cx="15941040" cy="10814776"/>
          </a:xfrm>
          <a:prstGeom prst="rect">
            <a:avLst/>
          </a:prstGeom>
        </p:spPr>
      </p:pic>
    </p:spTree>
    <p:extLst>
      <p:ext uri="{BB962C8B-B14F-4D97-AF65-F5344CB8AC3E}">
        <p14:creationId xmlns:p14="http://schemas.microsoft.com/office/powerpoint/2010/main" val="2602171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91F481E-E62B-2679-52F2-6A4757A7B2F2}"/>
              </a:ext>
            </a:extLst>
          </p:cNvPr>
          <p:cNvSpPr txBox="1">
            <a:spLocks/>
          </p:cNvSpPr>
          <p:nvPr/>
        </p:nvSpPr>
        <p:spPr>
          <a:xfrm>
            <a:off x="1403465" y="2907703"/>
            <a:ext cx="3941618" cy="1042593"/>
          </a:xfrm>
          <a:prstGeom prst="rect">
            <a:avLst/>
          </a:prstGeom>
        </p:spPr>
        <p:txBody>
          <a:bodyPr vert="horz" wrap="square" lIns="0" tIns="67310" rIns="0" bIns="0" rtlCol="0">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530"/>
              </a:spcBef>
            </a:pPr>
            <a:r>
              <a:rPr lang="en-US" sz="3200" spc="-5" dirty="0">
                <a:solidFill>
                  <a:srgbClr val="229F8B"/>
                </a:solidFill>
                <a:latin typeface="Times New Roman"/>
                <a:cs typeface="Times New Roman"/>
              </a:rPr>
              <a:t>Supervised</a:t>
            </a:r>
            <a:r>
              <a:rPr lang="en-US" sz="3200" spc="-145" dirty="0">
                <a:solidFill>
                  <a:srgbClr val="229F8B"/>
                </a:solidFill>
                <a:latin typeface="Times New Roman"/>
                <a:cs typeface="Times New Roman"/>
              </a:rPr>
              <a:t> </a:t>
            </a:r>
            <a:r>
              <a:rPr lang="en-US" sz="3200" dirty="0">
                <a:solidFill>
                  <a:srgbClr val="229F8B"/>
                </a:solidFill>
                <a:latin typeface="Times New Roman"/>
                <a:cs typeface="Times New Roman"/>
              </a:rPr>
              <a:t>by:</a:t>
            </a:r>
            <a:endParaRPr lang="en-US" sz="3200" dirty="0">
              <a:latin typeface="Times New Roman"/>
              <a:cs typeface="Times New Roman"/>
            </a:endParaRPr>
          </a:p>
          <a:p>
            <a:pPr marL="12700">
              <a:spcBef>
                <a:spcPts val="365"/>
              </a:spcBef>
            </a:pPr>
            <a:r>
              <a:rPr lang="en-US" sz="2800" spc="-15" dirty="0">
                <a:solidFill>
                  <a:srgbClr val="000000"/>
                </a:solidFill>
                <a:latin typeface="Times New Roman"/>
                <a:cs typeface="Times New Roman"/>
              </a:rPr>
              <a:t>Prof. </a:t>
            </a:r>
            <a:r>
              <a:rPr lang="en-US" sz="2800" spc="-5" dirty="0">
                <a:solidFill>
                  <a:srgbClr val="000000"/>
                </a:solidFill>
                <a:latin typeface="Times New Roman"/>
                <a:cs typeface="Times New Roman"/>
              </a:rPr>
              <a:t>Pawan Kumar Gupta</a:t>
            </a:r>
            <a:endParaRPr lang="en-US" sz="2800" dirty="0">
              <a:latin typeface="Times New Roman"/>
              <a:cs typeface="Times New Roman"/>
            </a:endParaRPr>
          </a:p>
        </p:txBody>
      </p:sp>
      <p:sp>
        <p:nvSpPr>
          <p:cNvPr id="3" name="object 3">
            <a:extLst>
              <a:ext uri="{FF2B5EF4-FFF2-40B4-BE49-F238E27FC236}">
                <a16:creationId xmlns:a16="http://schemas.microsoft.com/office/drawing/2014/main" id="{1834EAF4-3FD5-B291-D2E0-30452077CD4F}"/>
              </a:ext>
            </a:extLst>
          </p:cNvPr>
          <p:cNvSpPr txBox="1"/>
          <p:nvPr/>
        </p:nvSpPr>
        <p:spPr>
          <a:xfrm>
            <a:off x="7791795" y="2490393"/>
            <a:ext cx="3056313" cy="2537233"/>
          </a:xfrm>
          <a:prstGeom prst="rect">
            <a:avLst/>
          </a:prstGeom>
        </p:spPr>
        <p:txBody>
          <a:bodyPr vert="horz" wrap="square" lIns="0" tIns="13335" rIns="0" bIns="0" rtlCol="0">
            <a:spAutoFit/>
          </a:bodyPr>
          <a:lstStyle/>
          <a:p>
            <a:pPr marL="12700">
              <a:lnSpc>
                <a:spcPct val="100000"/>
              </a:lnSpc>
              <a:spcBef>
                <a:spcPts val="105"/>
              </a:spcBef>
            </a:pPr>
            <a:r>
              <a:rPr sz="3600" b="1" spc="-75" dirty="0">
                <a:solidFill>
                  <a:srgbClr val="229F8B"/>
                </a:solidFill>
                <a:latin typeface="Carlito"/>
                <a:cs typeface="Carlito"/>
              </a:rPr>
              <a:t>Team</a:t>
            </a:r>
            <a:r>
              <a:rPr sz="3600" b="1" spc="-70" dirty="0">
                <a:solidFill>
                  <a:srgbClr val="229F8B"/>
                </a:solidFill>
                <a:latin typeface="Carlito"/>
                <a:cs typeface="Carlito"/>
              </a:rPr>
              <a:t> </a:t>
            </a:r>
            <a:r>
              <a:rPr sz="3600" b="1" spc="-10" dirty="0">
                <a:solidFill>
                  <a:srgbClr val="229F8B"/>
                </a:solidFill>
                <a:latin typeface="Carlito"/>
                <a:cs typeface="Carlito"/>
              </a:rPr>
              <a:t>Members</a:t>
            </a:r>
            <a:endParaRPr sz="3600" dirty="0">
              <a:latin typeface="Carlito"/>
              <a:cs typeface="Carlito"/>
            </a:endParaRPr>
          </a:p>
          <a:p>
            <a:pPr marL="382905" indent="-353060">
              <a:lnSpc>
                <a:spcPct val="100000"/>
              </a:lnSpc>
              <a:spcBef>
                <a:spcPts val="15"/>
              </a:spcBef>
              <a:buAutoNum type="arabicPeriod"/>
              <a:tabLst>
                <a:tab pos="383540" algn="l"/>
              </a:tabLst>
            </a:pPr>
            <a:r>
              <a:rPr lang="en-US" sz="3200" spc="-5" dirty="0">
                <a:latin typeface="Carlito"/>
                <a:cs typeface="Carlito"/>
              </a:rPr>
              <a:t>Lakhan Patel</a:t>
            </a:r>
            <a:endParaRPr sz="3200" dirty="0">
              <a:latin typeface="Carlito"/>
              <a:cs typeface="Carlito"/>
            </a:endParaRPr>
          </a:p>
          <a:p>
            <a:pPr marL="390525" indent="-353060">
              <a:lnSpc>
                <a:spcPct val="100000"/>
              </a:lnSpc>
              <a:buAutoNum type="arabicPeriod"/>
              <a:tabLst>
                <a:tab pos="391160" algn="l"/>
              </a:tabLst>
            </a:pPr>
            <a:r>
              <a:rPr lang="en-US" sz="3200" spc="-20" dirty="0">
                <a:latin typeface="Carlito"/>
                <a:cs typeface="Carlito"/>
              </a:rPr>
              <a:t>Sarthak Joshi</a:t>
            </a:r>
            <a:endParaRPr sz="3200" dirty="0">
              <a:latin typeface="Carlito"/>
              <a:cs typeface="Carlito"/>
            </a:endParaRPr>
          </a:p>
          <a:p>
            <a:pPr marL="389890" indent="-352425">
              <a:lnSpc>
                <a:spcPct val="100000"/>
              </a:lnSpc>
              <a:buAutoNum type="arabicPeriod"/>
              <a:tabLst>
                <a:tab pos="390525" algn="l"/>
              </a:tabLst>
            </a:pPr>
            <a:r>
              <a:rPr lang="en-US" sz="3200" spc="-5" dirty="0">
                <a:latin typeface="Carlito"/>
                <a:cs typeface="Carlito"/>
              </a:rPr>
              <a:t>Sumit Mandloi</a:t>
            </a:r>
            <a:endParaRPr sz="3200" dirty="0">
              <a:latin typeface="Carlito"/>
              <a:cs typeface="Carlito"/>
            </a:endParaRPr>
          </a:p>
          <a:p>
            <a:pPr marL="389890" indent="-352425">
              <a:lnSpc>
                <a:spcPct val="100000"/>
              </a:lnSpc>
              <a:buAutoNum type="arabicPeriod"/>
              <a:tabLst>
                <a:tab pos="390525" algn="l"/>
              </a:tabLst>
            </a:pPr>
            <a:r>
              <a:rPr lang="en-US" sz="3200" spc="-15" dirty="0">
                <a:latin typeface="Carlito"/>
                <a:cs typeface="Carlito"/>
              </a:rPr>
              <a:t>Tanisha Dubey</a:t>
            </a:r>
            <a:endParaRPr sz="3200" dirty="0">
              <a:latin typeface="Carlito"/>
              <a:cs typeface="Carlito"/>
            </a:endParaRPr>
          </a:p>
        </p:txBody>
      </p:sp>
    </p:spTree>
    <p:extLst>
      <p:ext uri="{BB962C8B-B14F-4D97-AF65-F5344CB8AC3E}">
        <p14:creationId xmlns:p14="http://schemas.microsoft.com/office/powerpoint/2010/main" val="1069054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271" y="1193800"/>
            <a:ext cx="3193050" cy="4699000"/>
          </a:xfrm>
          <a:prstGeom prst="rect">
            <a:avLst/>
          </a:prstGeom>
        </p:spPr>
        <p:txBody>
          <a:bodyPr vert="horz" lIns="91440" tIns="45720" rIns="91440" bIns="45720" rtlCol="0" anchor="ctr">
            <a:normAutofit/>
          </a:bodyPr>
          <a:lstStyle/>
          <a:p>
            <a:pPr marL="12700"/>
            <a:r>
              <a:rPr lang="en-US" spc="-10" dirty="0"/>
              <a:t>Project </a:t>
            </a:r>
            <a:r>
              <a:rPr lang="en-US" spc="-15" dirty="0"/>
              <a:t>Presentation</a:t>
            </a:r>
            <a:r>
              <a:rPr lang="en-US" spc="-220" dirty="0"/>
              <a:t> </a:t>
            </a:r>
            <a:r>
              <a:rPr lang="en-US" spc="-5" dirty="0"/>
              <a:t>Outline</a:t>
            </a:r>
            <a:endParaRPr lang="en-US" dirty="0"/>
          </a:p>
        </p:txBody>
      </p:sp>
      <p:sp>
        <p:nvSpPr>
          <p:cNvPr id="3" name="object 3"/>
          <p:cNvSpPr txBox="1"/>
          <p:nvPr/>
        </p:nvSpPr>
        <p:spPr>
          <a:xfrm>
            <a:off x="4976636" y="1193800"/>
            <a:ext cx="6085091" cy="4699000"/>
          </a:xfrm>
          <a:prstGeom prst="rect">
            <a:avLst/>
          </a:prstGeom>
        </p:spPr>
        <p:txBody>
          <a:bodyPr vert="horz" lIns="91440" tIns="45720" rIns="91440" bIns="45720" rtlCol="0" anchor="ctr">
            <a:normAutofit/>
          </a:bodyPr>
          <a:lstStyle/>
          <a:p>
            <a:pPr marL="469900" indent="-228600" defTabSz="914400">
              <a:lnSpc>
                <a:spcPct val="120000"/>
              </a:lnSpc>
              <a:spcBef>
                <a:spcPts val="405"/>
              </a:spcBef>
              <a:buClr>
                <a:schemeClr val="accent1"/>
              </a:buClr>
              <a:buSzPct val="100000"/>
              <a:buFont typeface="Arial" panose="020B0604020202020204" pitchFamily="34" charset="0"/>
              <a:buChar char="•"/>
              <a:tabLst>
                <a:tab pos="469265" algn="l"/>
                <a:tab pos="469900" algn="l"/>
              </a:tabLst>
            </a:pPr>
            <a:r>
              <a:rPr lang="en-US" sz="2800" b="1" spc="-20" dirty="0"/>
              <a:t>Abstract</a:t>
            </a:r>
            <a:endParaRPr lang="en-US" sz="2800" b="1" dirty="0"/>
          </a:p>
          <a:p>
            <a:pPr marL="469900" indent="-228600" defTabSz="914400">
              <a:lnSpc>
                <a:spcPct val="120000"/>
              </a:lnSpc>
              <a:spcBef>
                <a:spcPts val="300"/>
              </a:spcBef>
              <a:buClr>
                <a:schemeClr val="accent1"/>
              </a:buClr>
              <a:buSzPct val="100000"/>
              <a:buFont typeface="Arial" panose="020B0604020202020204" pitchFamily="34" charset="0"/>
              <a:buChar char="•"/>
              <a:tabLst>
                <a:tab pos="469265" algn="l"/>
                <a:tab pos="469900" algn="l"/>
              </a:tabLst>
            </a:pPr>
            <a:r>
              <a:rPr lang="en-US" sz="2800" b="1" spc="-10" dirty="0"/>
              <a:t>Flowchart</a:t>
            </a:r>
            <a:endParaRPr lang="en-US" sz="2800" b="1" dirty="0"/>
          </a:p>
          <a:p>
            <a:pPr marL="469900" indent="-228600" defTabSz="914400">
              <a:lnSpc>
                <a:spcPct val="120000"/>
              </a:lnSpc>
              <a:spcBef>
                <a:spcPts val="300"/>
              </a:spcBef>
              <a:buClr>
                <a:schemeClr val="accent1"/>
              </a:buClr>
              <a:buSzPct val="100000"/>
              <a:buFont typeface="Arial" panose="020B0604020202020204" pitchFamily="34" charset="0"/>
              <a:buChar char="•"/>
              <a:tabLst>
                <a:tab pos="469265" algn="l"/>
                <a:tab pos="469900" algn="l"/>
              </a:tabLst>
            </a:pPr>
            <a:r>
              <a:rPr lang="en-US" sz="2800" b="1" spc="-5" dirty="0"/>
              <a:t>Use </a:t>
            </a:r>
            <a:r>
              <a:rPr lang="en-US" sz="2800" b="1" spc="-10" dirty="0"/>
              <a:t>case</a:t>
            </a:r>
            <a:r>
              <a:rPr lang="en-US" sz="2800" b="1" spc="-55" dirty="0"/>
              <a:t> </a:t>
            </a:r>
            <a:r>
              <a:rPr lang="en-US" sz="2800" b="1" spc="-15" dirty="0"/>
              <a:t>Diagram</a:t>
            </a:r>
            <a:endParaRPr lang="en-US" sz="2800" b="1" dirty="0"/>
          </a:p>
          <a:p>
            <a:pPr marL="469900" indent="-228600" defTabSz="914400">
              <a:lnSpc>
                <a:spcPct val="120000"/>
              </a:lnSpc>
              <a:spcBef>
                <a:spcPts val="300"/>
              </a:spcBef>
              <a:buClr>
                <a:schemeClr val="accent1"/>
              </a:buClr>
              <a:buSzPct val="100000"/>
              <a:buFont typeface="Arial" panose="020B0604020202020204" pitchFamily="34" charset="0"/>
              <a:buChar char="•"/>
              <a:tabLst>
                <a:tab pos="469265" algn="l"/>
                <a:tab pos="469900" algn="l"/>
              </a:tabLst>
            </a:pPr>
            <a:r>
              <a:rPr lang="en-US" sz="2800" b="1" spc="-20" dirty="0"/>
              <a:t>Data </a:t>
            </a:r>
            <a:r>
              <a:rPr lang="en-US" sz="2800" b="1" spc="-10" dirty="0"/>
              <a:t>flow</a:t>
            </a:r>
            <a:r>
              <a:rPr lang="en-US" sz="2800" b="1" spc="-105" dirty="0"/>
              <a:t> </a:t>
            </a:r>
            <a:r>
              <a:rPr lang="en-US" sz="2800" b="1" spc="-15" dirty="0"/>
              <a:t>Diagram</a:t>
            </a:r>
          </a:p>
          <a:p>
            <a:pPr marL="469900" indent="-228600" defTabSz="914400">
              <a:lnSpc>
                <a:spcPct val="120000"/>
              </a:lnSpc>
              <a:spcBef>
                <a:spcPts val="300"/>
              </a:spcBef>
              <a:buClr>
                <a:schemeClr val="accent1"/>
              </a:buClr>
              <a:buSzPct val="100000"/>
              <a:buFont typeface="Arial" panose="020B0604020202020204" pitchFamily="34" charset="0"/>
              <a:buChar char="•"/>
              <a:tabLst>
                <a:tab pos="469265" algn="l"/>
                <a:tab pos="469900" algn="l"/>
              </a:tabLst>
            </a:pPr>
            <a:r>
              <a:rPr lang="en-US" sz="2800" b="1" spc="-15" dirty="0"/>
              <a:t>E.R. diagram</a:t>
            </a:r>
          </a:p>
          <a:p>
            <a:pPr marL="469900" indent="-228600" defTabSz="914400">
              <a:lnSpc>
                <a:spcPct val="120000"/>
              </a:lnSpc>
              <a:spcBef>
                <a:spcPts val="300"/>
              </a:spcBef>
              <a:buClr>
                <a:schemeClr val="accent1"/>
              </a:buClr>
              <a:buSzPct val="100000"/>
              <a:buFont typeface="Arial" panose="020B0604020202020204" pitchFamily="34" charset="0"/>
              <a:buChar char="•"/>
              <a:tabLst>
                <a:tab pos="469265" algn="l"/>
                <a:tab pos="469900" algn="l"/>
              </a:tabLst>
            </a:pPr>
            <a:r>
              <a:rPr lang="en-US" sz="2800" b="1" spc="-15" dirty="0"/>
              <a:t>Algorithms</a:t>
            </a:r>
            <a:endParaRPr lang="en-US" sz="2800" b="1" dirty="0"/>
          </a:p>
          <a:p>
            <a:pPr marL="469900" indent="-228600" defTabSz="914400">
              <a:lnSpc>
                <a:spcPct val="120000"/>
              </a:lnSpc>
              <a:spcBef>
                <a:spcPts val="300"/>
              </a:spcBef>
              <a:buClr>
                <a:schemeClr val="accent1"/>
              </a:buClr>
              <a:buSzPct val="100000"/>
              <a:buFont typeface="Arial" panose="020B0604020202020204" pitchFamily="34" charset="0"/>
              <a:buChar char="•"/>
              <a:tabLst>
                <a:tab pos="469265" algn="l"/>
                <a:tab pos="469900" algn="l"/>
              </a:tabLst>
            </a:pPr>
            <a:r>
              <a:rPr lang="en-US" sz="2800" b="1" spc="-10" dirty="0"/>
              <a:t>Methodology</a:t>
            </a:r>
            <a:endParaRPr lang="en-US" sz="2800"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9731" y="671662"/>
            <a:ext cx="1978660" cy="695960"/>
          </a:xfrm>
          <a:prstGeom prst="rect">
            <a:avLst/>
          </a:prstGeom>
        </p:spPr>
        <p:txBody>
          <a:bodyPr vert="horz" wrap="square" lIns="0" tIns="12700" rIns="0" bIns="0" rtlCol="0">
            <a:spAutoFit/>
          </a:bodyPr>
          <a:lstStyle/>
          <a:p>
            <a:pPr marL="12700">
              <a:lnSpc>
                <a:spcPct val="100000"/>
              </a:lnSpc>
              <a:spcBef>
                <a:spcPts val="100"/>
              </a:spcBef>
            </a:pPr>
            <a:r>
              <a:rPr sz="4400" spc="-5" dirty="0">
                <a:solidFill>
                  <a:schemeClr val="tx1"/>
                </a:solidFill>
                <a:latin typeface="Calibri"/>
                <a:cs typeface="Calibri"/>
              </a:rPr>
              <a:t>Abstract</a:t>
            </a:r>
            <a:endParaRPr sz="4400" dirty="0">
              <a:solidFill>
                <a:schemeClr val="tx1"/>
              </a:solidFill>
              <a:latin typeface="Calibri"/>
              <a:cs typeface="Calibri"/>
            </a:endParaRPr>
          </a:p>
        </p:txBody>
      </p:sp>
      <p:sp>
        <p:nvSpPr>
          <p:cNvPr id="4" name="object 4"/>
          <p:cNvSpPr txBox="1">
            <a:spLocks noGrp="1"/>
          </p:cNvSpPr>
          <p:nvPr>
            <p:ph type="ftr" sz="quarter" idx="5"/>
          </p:nvPr>
        </p:nvSpPr>
        <p:spPr>
          <a:xfrm>
            <a:off x="911225" y="6613456"/>
            <a:ext cx="1030605"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1" kern="1200">
                <a:solidFill>
                  <a:srgbClr val="0C0C0C"/>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360"/>
              </a:lnSpc>
            </a:pPr>
            <a:r>
              <a:rPr lang="en-IN" spc="-145"/>
              <a:t>18</a:t>
            </a:r>
            <a:r>
              <a:rPr lang="en-IN" spc="-40"/>
              <a:t> </a:t>
            </a:r>
            <a:r>
              <a:rPr lang="en-IN" spc="-15"/>
              <a:t>August</a:t>
            </a:r>
            <a:r>
              <a:rPr lang="en-IN" spc="-40"/>
              <a:t> </a:t>
            </a:r>
            <a:r>
              <a:rPr lang="en-IN" spc="-15"/>
              <a:t>2022</a:t>
            </a:r>
            <a:endParaRPr spc="-15" dirty="0"/>
          </a:p>
        </p:txBody>
      </p:sp>
      <p:sp>
        <p:nvSpPr>
          <p:cNvPr id="5" name="object 5"/>
          <p:cNvSpPr txBox="1">
            <a:spLocks noGrp="1"/>
          </p:cNvSpPr>
          <p:nvPr>
            <p:ph type="sldNum" sz="quarter" idx="7"/>
          </p:nvPr>
        </p:nvSpPr>
        <p:spPr>
          <a:xfrm>
            <a:off x="9857741" y="6613456"/>
            <a:ext cx="224154"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1" kern="1200">
                <a:solidFill>
                  <a:srgbClr val="0C0C0C"/>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360"/>
              </a:lnSpc>
            </a:pPr>
            <a:fld id="{81D60167-4931-47E6-BA6A-407CBD079E47}" type="slidenum">
              <a:rPr lang="en-IN" spc="-90" smtClean="0"/>
              <a:pPr marL="38100">
                <a:lnSpc>
                  <a:spcPts val="1360"/>
                </a:lnSpc>
              </a:pPr>
              <a:t>5</a:t>
            </a:fld>
            <a:endParaRPr spc="-90" dirty="0"/>
          </a:p>
        </p:txBody>
      </p:sp>
      <p:sp>
        <p:nvSpPr>
          <p:cNvPr id="3" name="object 3"/>
          <p:cNvSpPr txBox="1"/>
          <p:nvPr/>
        </p:nvSpPr>
        <p:spPr>
          <a:xfrm>
            <a:off x="1502229" y="1600200"/>
            <a:ext cx="5127171" cy="3377848"/>
          </a:xfrm>
          <a:prstGeom prst="rect">
            <a:avLst/>
          </a:prstGeom>
        </p:spPr>
        <p:txBody>
          <a:bodyPr vert="horz" wrap="square" lIns="0" tIns="68580" rIns="0" bIns="0" rtlCol="0">
            <a:spAutoFit/>
          </a:bodyPr>
          <a:lstStyle/>
          <a:p>
            <a:pPr marL="457200" indent="-457200" algn="just">
              <a:spcBef>
                <a:spcPts val="60"/>
              </a:spcBef>
              <a:buClr>
                <a:schemeClr val="accent1"/>
              </a:buClr>
              <a:buFont typeface="Wingdings" panose="05000000000000000000" pitchFamily="2" charset="2"/>
              <a:buChar char="v"/>
              <a:tabLst>
                <a:tab pos="293370" algn="l"/>
              </a:tabLst>
            </a:pP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The</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differently abled people are not able to easily communicate their thoughts and talks with other people. So, it is the greatest need of this hour to think and act upon the development of such people as they are also an equal part of our society.</a:t>
            </a:r>
            <a:endPar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60"/>
              </a:spcBef>
              <a:buClr>
                <a:schemeClr val="accent1"/>
              </a:buClr>
              <a:buFont typeface="Wingdings" panose="05000000000000000000" pitchFamily="2" charset="2"/>
              <a:buChar char="v"/>
              <a:tabLst>
                <a:tab pos="293370" algn="l"/>
              </a:tabLst>
            </a:pP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Our model</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proposes a finely tuned solution to mitigate this problem of the ever-increasing communication gap between differently-abled people and normal people.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a:spcBef>
                <a:spcPts val="50"/>
              </a:spcBef>
              <a:spcAft>
                <a:spcPts val="0"/>
              </a:spcAft>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2065" marR="5080">
              <a:lnSpc>
                <a:spcPts val="3450"/>
              </a:lnSpc>
              <a:spcBef>
                <a:spcPts val="540"/>
              </a:spcBef>
              <a:buClr>
                <a:srgbClr val="0070C0"/>
              </a:buClr>
              <a:tabLst>
                <a:tab pos="391160" algn="l"/>
                <a:tab pos="849630" algn="l"/>
                <a:tab pos="1783714" algn="l"/>
                <a:tab pos="2872740" algn="l"/>
                <a:tab pos="4793615" algn="l"/>
                <a:tab pos="6698615" algn="l"/>
                <a:tab pos="7895590" algn="l"/>
                <a:tab pos="8871585" algn="l"/>
                <a:tab pos="10271125" algn="l"/>
                <a:tab pos="11117580" algn="l"/>
              </a:tabLst>
            </a:pPr>
            <a:endParaRPr lang="en-IN" sz="3200" dirty="0">
              <a:latin typeface="Calibri"/>
              <a:cs typeface="Calibri"/>
            </a:endParaRPr>
          </a:p>
        </p:txBody>
      </p:sp>
      <p:pic>
        <p:nvPicPr>
          <p:cNvPr id="7" name="Picture 6">
            <a:extLst>
              <a:ext uri="{FF2B5EF4-FFF2-40B4-BE49-F238E27FC236}">
                <a16:creationId xmlns:a16="http://schemas.microsoft.com/office/drawing/2014/main" id="{F86AA951-7686-2487-6957-A1EB0D5C5D5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r="22798"/>
          <a:stretch/>
        </p:blipFill>
        <p:spPr>
          <a:xfrm>
            <a:off x="7543800" y="2362200"/>
            <a:ext cx="3657600" cy="2895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D465-F576-DD58-DC0A-C09AC8E01430}"/>
              </a:ext>
            </a:extLst>
          </p:cNvPr>
          <p:cNvSpPr>
            <a:spLocks noGrp="1"/>
          </p:cNvSpPr>
          <p:nvPr>
            <p:ph type="title"/>
          </p:nvPr>
        </p:nvSpPr>
        <p:spPr/>
        <p:txBody>
          <a:bodyPr/>
          <a:lstStyle/>
          <a:p>
            <a:r>
              <a:rPr lang="en-IN" dirty="0"/>
              <a:t>ER DIAGRAM</a:t>
            </a:r>
          </a:p>
        </p:txBody>
      </p:sp>
      <p:sp>
        <p:nvSpPr>
          <p:cNvPr id="3" name="TextBox 2">
            <a:extLst>
              <a:ext uri="{FF2B5EF4-FFF2-40B4-BE49-F238E27FC236}">
                <a16:creationId xmlns:a16="http://schemas.microsoft.com/office/drawing/2014/main" id="{434195C2-C065-33F6-B7BD-6582E7EF62D6}"/>
              </a:ext>
            </a:extLst>
          </p:cNvPr>
          <p:cNvSpPr txBox="1"/>
          <p:nvPr/>
        </p:nvSpPr>
        <p:spPr>
          <a:xfrm>
            <a:off x="1572571" y="2229493"/>
            <a:ext cx="5094236" cy="3139321"/>
          </a:xfrm>
          <a:prstGeom prst="rect">
            <a:avLst/>
          </a:prstGeom>
          <a:noFill/>
        </p:spPr>
        <p:txBody>
          <a:bodyPr wrap="square" rtlCol="0">
            <a:spAutoFit/>
          </a:bodyPr>
          <a:lstStyle/>
          <a:p>
            <a:pPr algn="just"/>
            <a:r>
              <a:rPr lang="en-US" b="0" i="0" dirty="0">
                <a:solidFill>
                  <a:srgbClr val="282C33"/>
                </a:solidFill>
                <a:effectLst/>
                <a:latin typeface="Times New Roman" panose="02020603050405020304" pitchFamily="18" charset="0"/>
                <a:cs typeface="Times New Roman" panose="02020603050405020304" pitchFamily="18" charset="0"/>
              </a:rPr>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a:t>
            </a:r>
            <a:endParaRPr lang="en-IN"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7A12D7B7-6541-C116-24C3-1B7589364359}"/>
              </a:ext>
            </a:extLst>
          </p:cNvPr>
          <p:cNvPicPr>
            <a:picLocks noChangeAspect="1"/>
          </p:cNvPicPr>
          <p:nvPr/>
        </p:nvPicPr>
        <p:blipFill>
          <a:blip r:embed="rId2"/>
          <a:stretch>
            <a:fillRect/>
          </a:stretch>
        </p:blipFill>
        <p:spPr>
          <a:xfrm>
            <a:off x="6666807" y="1819919"/>
            <a:ext cx="5037512" cy="3958470"/>
          </a:xfrm>
          <a:prstGeom prst="rect">
            <a:avLst/>
          </a:prstGeom>
        </p:spPr>
      </p:pic>
    </p:spTree>
    <p:extLst>
      <p:ext uri="{BB962C8B-B14F-4D97-AF65-F5344CB8AC3E}">
        <p14:creationId xmlns:p14="http://schemas.microsoft.com/office/powerpoint/2010/main" val="4044369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D465-F576-DD58-DC0A-C09AC8E01430}"/>
              </a:ext>
            </a:extLst>
          </p:cNvPr>
          <p:cNvSpPr>
            <a:spLocks noGrp="1"/>
          </p:cNvSpPr>
          <p:nvPr>
            <p:ph type="title"/>
          </p:nvPr>
        </p:nvSpPr>
        <p:spPr/>
        <p:txBody>
          <a:bodyPr/>
          <a:lstStyle/>
          <a:p>
            <a:r>
              <a:rPr lang="en-IN" dirty="0"/>
              <a:t>ER DIAGAM</a:t>
            </a:r>
          </a:p>
        </p:txBody>
      </p:sp>
      <p:pic>
        <p:nvPicPr>
          <p:cNvPr id="7" name="Picture 6">
            <a:extLst>
              <a:ext uri="{FF2B5EF4-FFF2-40B4-BE49-F238E27FC236}">
                <a16:creationId xmlns:a16="http://schemas.microsoft.com/office/drawing/2014/main" id="{F718155D-6019-FDA2-CB2D-DB8CD0C1A6A6}"/>
              </a:ext>
            </a:extLst>
          </p:cNvPr>
          <p:cNvPicPr>
            <a:picLocks noChangeAspect="1"/>
          </p:cNvPicPr>
          <p:nvPr/>
        </p:nvPicPr>
        <p:blipFill>
          <a:blip r:embed="rId2"/>
          <a:stretch>
            <a:fillRect/>
          </a:stretch>
        </p:blipFill>
        <p:spPr>
          <a:xfrm>
            <a:off x="3257504" y="1507987"/>
            <a:ext cx="6341572" cy="5138998"/>
          </a:xfrm>
          <a:prstGeom prst="rect">
            <a:avLst/>
          </a:prstGeom>
        </p:spPr>
      </p:pic>
    </p:spTree>
    <p:extLst>
      <p:ext uri="{BB962C8B-B14F-4D97-AF65-F5344CB8AC3E}">
        <p14:creationId xmlns:p14="http://schemas.microsoft.com/office/powerpoint/2010/main" val="107146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18155D-6019-FDA2-CB2D-DB8CD0C1A6A6}"/>
              </a:ext>
            </a:extLst>
          </p:cNvPr>
          <p:cNvPicPr>
            <a:picLocks noChangeAspect="1"/>
          </p:cNvPicPr>
          <p:nvPr/>
        </p:nvPicPr>
        <p:blipFill>
          <a:blip r:embed="rId2"/>
          <a:stretch>
            <a:fillRect/>
          </a:stretch>
        </p:blipFill>
        <p:spPr>
          <a:xfrm>
            <a:off x="1055077" y="-2420197"/>
            <a:ext cx="18522462" cy="15009984"/>
          </a:xfrm>
          <a:prstGeom prst="rect">
            <a:avLst/>
          </a:prstGeom>
        </p:spPr>
      </p:pic>
    </p:spTree>
    <p:extLst>
      <p:ext uri="{BB962C8B-B14F-4D97-AF65-F5344CB8AC3E}">
        <p14:creationId xmlns:p14="http://schemas.microsoft.com/office/powerpoint/2010/main" val="2618505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18155D-6019-FDA2-CB2D-DB8CD0C1A6A6}"/>
              </a:ext>
            </a:extLst>
          </p:cNvPr>
          <p:cNvPicPr>
            <a:picLocks noChangeAspect="1"/>
          </p:cNvPicPr>
          <p:nvPr/>
        </p:nvPicPr>
        <p:blipFill>
          <a:blip r:embed="rId2"/>
          <a:stretch>
            <a:fillRect/>
          </a:stretch>
        </p:blipFill>
        <p:spPr>
          <a:xfrm>
            <a:off x="-1641231" y="1659434"/>
            <a:ext cx="18522462" cy="15009984"/>
          </a:xfrm>
          <a:prstGeom prst="rect">
            <a:avLst/>
          </a:prstGeom>
        </p:spPr>
      </p:pic>
    </p:spTree>
    <p:extLst>
      <p:ext uri="{BB962C8B-B14F-4D97-AF65-F5344CB8AC3E}">
        <p14:creationId xmlns:p14="http://schemas.microsoft.com/office/powerpoint/2010/main" val="2868366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106</TotalTime>
  <Words>599</Words>
  <Application>Microsoft Office PowerPoint</Application>
  <PresentationFormat>Widescreen</PresentationFormat>
  <Paragraphs>41</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Nova Cond</vt:lpstr>
      <vt:lpstr>Calibri</vt:lpstr>
      <vt:lpstr>Carlito</vt:lpstr>
      <vt:lpstr>Century Gothic</vt:lpstr>
      <vt:lpstr>Graphik</vt:lpstr>
      <vt:lpstr>Times New Roman</vt:lpstr>
      <vt:lpstr>Wingdings</vt:lpstr>
      <vt:lpstr>Wingdings 3</vt:lpstr>
      <vt:lpstr>Wisp</vt:lpstr>
      <vt:lpstr>PowerPoint Presentation</vt:lpstr>
      <vt:lpstr>PowerPoint Presentation</vt:lpstr>
      <vt:lpstr>PowerPoint Presentation</vt:lpstr>
      <vt:lpstr>Project Presentation Outline</vt:lpstr>
      <vt:lpstr>Abstract</vt:lpstr>
      <vt:lpstr>ER DIAGRAM</vt:lpstr>
      <vt:lpstr>ER DIAGAM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Joshi</dc:creator>
  <cp:lastModifiedBy>Sarthak Joshi</cp:lastModifiedBy>
  <cp:revision>4</cp:revision>
  <dcterms:created xsi:type="dcterms:W3CDTF">2022-10-02T14:52:06Z</dcterms:created>
  <dcterms:modified xsi:type="dcterms:W3CDTF">2022-10-03T05:25:34Z</dcterms:modified>
</cp:coreProperties>
</file>