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3.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comment5.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91" r:id="rId12"/>
    <p:sldId id="266" r:id="rId13"/>
    <p:sldId id="287" r:id="rId14"/>
    <p:sldId id="292" r:id="rId15"/>
    <p:sldId id="267" r:id="rId16"/>
    <p:sldId id="268" r:id="rId17"/>
    <p:sldId id="269" r:id="rId18"/>
    <p:sldId id="270" r:id="rId19"/>
    <p:sldId id="271" r:id="rId20"/>
    <p:sldId id="272" r:id="rId21"/>
    <p:sldId id="273" r:id="rId22"/>
    <p:sldId id="293" r:id="rId23"/>
    <p:sldId id="274" r:id="rId24"/>
    <p:sldId id="275" r:id="rId25"/>
    <p:sldId id="276" r:id="rId26"/>
    <p:sldId id="277" r:id="rId27"/>
    <p:sldId id="278" r:id="rId28"/>
    <p:sldId id="294" r:id="rId29"/>
    <p:sldId id="279" r:id="rId30"/>
    <p:sldId id="280" r:id="rId31"/>
    <p:sldId id="281" r:id="rId32"/>
    <p:sldId id="282" r:id="rId33"/>
    <p:sldId id="283" r:id="rId34"/>
    <p:sldId id="295" r:id="rId35"/>
    <p:sldId id="284" r:id="rId36"/>
    <p:sldId id="285" r:id="rId37"/>
    <p:sldId id="286" r:id="rId38"/>
    <p:sldId id="288" r:id="rId39"/>
    <p:sldId id="289" r:id="rId40"/>
    <p:sldId id="290" r:id="rId41"/>
    <p:sldId id="296"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9" clrIdx="0"/>
  <p:cmAuthor id="1" name="RajaGopalan Varada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741" autoAdjust="0"/>
  </p:normalViewPr>
  <p:slideViewPr>
    <p:cSldViewPr snapToGrid="0">
      <p:cViewPr varScale="1">
        <p:scale>
          <a:sx n="72" d="100"/>
          <a:sy n="72" d="100"/>
        </p:scale>
        <p:origin x="1378" y="3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0-31T07:51:57.977" idx="1">
    <p:pos x="6000" y="0"/>
    <p:text>+sales@odw.rocks Add image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10-31T08:39:15.541" idx="4">
    <p:pos x="196" y="622"/>
    <p:text>+sales@odw.rocks Change the image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11-03T15:28:51.276" idx="7">
    <p:pos x="6289" y="602"/>
    <p:text>+sales@odw.rocks Recreate the image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11-03T15:37:39.723" idx="8">
    <p:pos x="7657" y="525"/>
    <p:text>+sales@odw.rocks Create infographic of the following features.</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11-03T15:44:38.580" idx="9">
    <p:pos x="6699" y="1692"/>
    <p:text>+sales@odw.rocks Change the picture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3030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Welcome the participants and give them an overview of the module. Tell them that they will learn about ‘Softwar</a:t>
            </a:r>
            <a:r>
              <a:rPr lang="en-IN" sz="1200" dirty="0">
                <a:solidFill>
                  <a:schemeClr val="dk1"/>
                </a:solidFill>
              </a:rPr>
              <a:t>e Testing’</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learn about the ‘</a:t>
            </a:r>
            <a:r>
              <a:rPr lang="en-IN" sz="1200" dirty="0">
                <a:solidFill>
                  <a:schemeClr val="dk1"/>
                </a:solidFill>
              </a:rPr>
              <a:t>Software Testing’, best practices and Automation Testing</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546531a7e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546531a7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US" dirty="0"/>
              <a:t>Explain how even a 99% bug free application might still not be usable</a:t>
            </a: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US" b="0" dirty="0"/>
              <a:t>Absence-of-errors fallacy – Ok let’s learn this with an example again. Let’s say there is an application which has been released in the market and the market has accepted the same</a:t>
            </a:r>
          </a:p>
          <a:p>
            <a:pPr marL="0" lvl="0" indent="0" algn="l" rtl="0">
              <a:spcBef>
                <a:spcPts val="0"/>
              </a:spcBef>
              <a:spcAft>
                <a:spcPts val="0"/>
              </a:spcAft>
              <a:buNone/>
            </a:pPr>
            <a:r>
              <a:rPr lang="en-US" b="0" dirty="0"/>
              <a:t>and millions are coming. Does this guarantee that the application is totally bug free ?? Answer is : NO and that too an astounding NO because nothing is 100% bug proof. </a:t>
            </a:r>
          </a:p>
          <a:p>
            <a:pPr marL="0" lvl="0" indent="0" algn="l" rtl="0">
              <a:spcBef>
                <a:spcPts val="0"/>
              </a:spcBef>
              <a:spcAft>
                <a:spcPts val="0"/>
              </a:spcAft>
              <a:buNone/>
            </a:pPr>
            <a:r>
              <a:rPr lang="en-US" b="0" dirty="0"/>
              <a:t>Some scenario – let it be security, performance or functional can come up which will induce or find a certain deviation in the application. So 100% error free application is next to impossible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Answers:-</a:t>
            </a:r>
          </a:p>
          <a:p>
            <a:pPr marL="158750" indent="0">
              <a:buNone/>
            </a:pPr>
            <a:endParaRPr lang="en-US" dirty="0"/>
          </a:p>
          <a:p>
            <a:pPr marL="158750" indent="0">
              <a:buNone/>
            </a:pPr>
            <a:r>
              <a:rPr lang="en-US" dirty="0"/>
              <a:t>Ans 1 : Context Dependent</a:t>
            </a:r>
          </a:p>
          <a:p>
            <a:pPr marL="158750" indent="0">
              <a:buNone/>
            </a:pPr>
            <a:r>
              <a:rPr lang="en-IN" dirty="0"/>
              <a:t>Ans 2 : (b)</a:t>
            </a:r>
          </a:p>
          <a:p>
            <a:pPr marL="158750" indent="0">
              <a:buNone/>
            </a:pPr>
            <a:r>
              <a:rPr lang="en-IN" dirty="0"/>
              <a:t>Ans 3 : (d)</a:t>
            </a:r>
          </a:p>
        </p:txBody>
      </p:sp>
    </p:spTree>
    <p:extLst>
      <p:ext uri="{BB962C8B-B14F-4D97-AF65-F5344CB8AC3E}">
        <p14:creationId xmlns:p14="http://schemas.microsoft.com/office/powerpoint/2010/main" val="3282775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546531a7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546531a7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US" dirty="0"/>
              <a:t>Explain participants bit about what SDLC is and what STLC is and then explain the difference</a:t>
            </a: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US" dirty="0"/>
              <a:t>Let's understand word by word. </a:t>
            </a:r>
          </a:p>
          <a:p>
            <a:pPr marL="0" lvl="0" indent="0" algn="l" rtl="0">
              <a:spcBef>
                <a:spcPts val="0"/>
              </a:spcBef>
              <a:spcAft>
                <a:spcPts val="0"/>
              </a:spcAft>
              <a:buNone/>
            </a:pPr>
            <a:r>
              <a:rPr lang="en-US" dirty="0"/>
              <a:t>S - software (of course this is a software application)</a:t>
            </a:r>
          </a:p>
          <a:p>
            <a:pPr marL="0" lvl="0" indent="0" algn="l" rtl="0">
              <a:spcBef>
                <a:spcPts val="0"/>
              </a:spcBef>
              <a:spcAft>
                <a:spcPts val="0"/>
              </a:spcAft>
              <a:buNone/>
            </a:pPr>
            <a:r>
              <a:rPr lang="en-US" dirty="0"/>
              <a:t>D - development (as the word suggests a certain software following a certain Architectural Design is being developed)</a:t>
            </a:r>
          </a:p>
          <a:p>
            <a:pPr marL="0" lvl="0" indent="0" algn="l" rtl="0">
              <a:spcBef>
                <a:spcPts val="0"/>
              </a:spcBef>
              <a:spcAft>
                <a:spcPts val="0"/>
              </a:spcAft>
              <a:buNone/>
            </a:pPr>
            <a:r>
              <a:rPr lang="en-US" dirty="0"/>
              <a:t>L - life (starting from day 1 till its closure date)</a:t>
            </a:r>
          </a:p>
          <a:p>
            <a:pPr marL="0" lvl="0" indent="0" algn="l" rtl="0">
              <a:spcBef>
                <a:spcPts val="0"/>
              </a:spcBef>
              <a:spcAft>
                <a:spcPts val="0"/>
              </a:spcAft>
              <a:buNone/>
            </a:pPr>
            <a:r>
              <a:rPr lang="en-US" dirty="0"/>
              <a:t>C - cycle (the software can have multiple iterations, versions, updates and total end to end responses)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what does SDLC do or if we ask the right question why is it even deduced. In simple terms it is kind of a process, an approach to consolidate all the necessary phases and understand the </a:t>
            </a:r>
          </a:p>
          <a:p>
            <a:pPr marL="0" lvl="0" indent="0" algn="l" rtl="0">
              <a:spcBef>
                <a:spcPts val="0"/>
              </a:spcBef>
              <a:spcAft>
                <a:spcPts val="0"/>
              </a:spcAft>
              <a:buNone/>
            </a:pPr>
            <a:r>
              <a:rPr lang="en-US" dirty="0"/>
              <a:t>individuality of each phase and integrate them and see how they work together. And then prepare the best systematic way to produce a high quality product keeping in mind the end user' requirements.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Reviews/Inspections/Walkthroughs are important practices before and after completion of every stage that provides optimum management control</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SDLC plays a pivotal role in giving Structured, Editable. Reusable Documentation with different Version controls</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Exit and Entry Criteria for each Stage is well defined</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 - software (of course this is a software application under test)</a:t>
            </a:r>
          </a:p>
          <a:p>
            <a:pPr marL="0" lvl="0" indent="0" algn="l" rtl="0">
              <a:spcBef>
                <a:spcPts val="0"/>
              </a:spcBef>
              <a:spcAft>
                <a:spcPts val="0"/>
              </a:spcAft>
              <a:buNone/>
            </a:pPr>
            <a:r>
              <a:rPr lang="en-US" dirty="0"/>
              <a:t>T - testing (as the word suggests the software will be undergoing testing as it is developed - kind of in tandem)</a:t>
            </a:r>
          </a:p>
          <a:p>
            <a:pPr marL="0" lvl="0" indent="0" algn="l" rtl="0">
              <a:spcBef>
                <a:spcPts val="0"/>
              </a:spcBef>
              <a:spcAft>
                <a:spcPts val="0"/>
              </a:spcAft>
              <a:buNone/>
            </a:pPr>
            <a:r>
              <a:rPr lang="en-US" dirty="0"/>
              <a:t>L - life (testing activity day 1 till end of testing)</a:t>
            </a:r>
          </a:p>
          <a:p>
            <a:pPr marL="0" lvl="0" indent="0" algn="l" rtl="0">
              <a:spcBef>
                <a:spcPts val="0"/>
              </a:spcBef>
              <a:spcAft>
                <a:spcPts val="0"/>
              </a:spcAft>
              <a:buNone/>
            </a:pPr>
            <a:r>
              <a:rPr lang="en-US" dirty="0"/>
              <a:t>C - cycle (the software like its development phase will undergo a lot of phases of testing - so this defines all its phases and behavior)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STLC gives end to end ideas of what, how and when testing activities needs to be carried out. </a:t>
            </a:r>
          </a:p>
          <a:p>
            <a:pPr marL="0" lvl="0" indent="0" algn="l" rtl="0">
              <a:spcBef>
                <a:spcPts val="0"/>
              </a:spcBef>
              <a:spcAft>
                <a:spcPts val="0"/>
              </a:spcAft>
              <a:buNone/>
            </a:pPr>
            <a:r>
              <a:rPr lang="en-US" dirty="0"/>
              <a:t>Estimation plays a pivotal role in STLC</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Each module of the project is tested before the beginning of the another module</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t>Notes to the Facilitator:</a:t>
            </a:r>
          </a:p>
          <a:p>
            <a:r>
              <a:rPr lang="en-US" dirty="0"/>
              <a:t>Explain briefly as per the image in the slide</a:t>
            </a:r>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b="1" dirty="0"/>
              <a:t>Notes to the Participants: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b="0" dirty="0"/>
              <a:t>SDLC is pre-dominantly related to Software Development and has Testing as a High Level Design Phase whereas STLC is pre-dominantly related to Software Testing and Quality Assurance</a:t>
            </a:r>
          </a:p>
          <a:p>
            <a:r>
              <a:rPr lang="en-IN" dirty="0"/>
              <a:t>Participating members in SDLC includes more of Developers and Participating members in STLC includes more of Testers</a:t>
            </a:r>
          </a:p>
          <a:p>
            <a:r>
              <a:rPr lang="en-IN" dirty="0"/>
              <a:t>In SDLC, Business Analysts gather the requirements from the Client and Development Plan is generally designed by the Development Architect while in STLC, test analysts create the Test Integration Plan and Test Architect designs the end-to-end testing framework</a:t>
            </a:r>
          </a:p>
          <a:p>
            <a:r>
              <a:rPr lang="en-US" sz="1100" b="0" i="0" u="none" strike="noStrike" cap="none" dirty="0">
                <a:solidFill>
                  <a:srgbClr val="000000"/>
                </a:solidFill>
                <a:effectLst/>
                <a:latin typeface="Arial"/>
                <a:ea typeface="Arial"/>
                <a:cs typeface="Arial"/>
                <a:sym typeface="Arial"/>
              </a:rPr>
              <a:t>SDLC phase also includes post-deployment supports and updates while STLC phase follows any escalation which is encountered and does mitigation</a:t>
            </a:r>
          </a:p>
          <a:p>
            <a:r>
              <a:rPr lang="en-US" sz="1100" b="0" i="0" u="none" strike="noStrike" cap="none" dirty="0">
                <a:solidFill>
                  <a:srgbClr val="000000"/>
                </a:solidFill>
                <a:effectLst/>
                <a:latin typeface="Arial"/>
                <a:cs typeface="Arial"/>
                <a:sym typeface="Arial"/>
              </a:rPr>
              <a:t>In SDLC, Low Level Design[actual coding] is developed as per the BRD (business requirement document) or FRS(functional requirement specification) while in STLC, </a:t>
            </a:r>
            <a:r>
              <a:rPr lang="en-US" sz="1100" b="0" i="0" u="none" strike="noStrike" cap="none" dirty="0">
                <a:solidFill>
                  <a:srgbClr val="000000"/>
                </a:solidFill>
                <a:effectLst/>
                <a:latin typeface="Arial"/>
                <a:ea typeface="Arial"/>
                <a:cs typeface="Arial"/>
                <a:sym typeface="Arial"/>
              </a:rPr>
              <a:t>The testing team prepares the test environment and executes them</a:t>
            </a:r>
            <a:endParaRPr lang="en-IN" dirty="0"/>
          </a:p>
        </p:txBody>
      </p:sp>
    </p:spTree>
    <p:extLst>
      <p:ext uri="{BB962C8B-B14F-4D97-AF65-F5344CB8AC3E}">
        <p14:creationId xmlns:p14="http://schemas.microsoft.com/office/powerpoint/2010/main" val="179927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t>Ans 1 </a:t>
            </a:r>
            <a:r>
              <a:rPr lang="en-US" dirty="0"/>
              <a:t>: </a:t>
            </a:r>
            <a:r>
              <a:rPr lang="en-US" sz="1100" b="0" i="0" u="none" strike="noStrike" cap="none" dirty="0">
                <a:solidFill>
                  <a:srgbClr val="000000"/>
                </a:solidFill>
                <a:effectLst/>
                <a:latin typeface="Arial"/>
                <a:ea typeface="Arial"/>
                <a:cs typeface="Arial"/>
                <a:sym typeface="Arial"/>
              </a:rPr>
              <a:t>The phases can differ slightly, depending on the software development model used, system architecture and the nature of the project. Most commonly, the following phases of STLC are the most commonly recognized:</a:t>
            </a:r>
          </a:p>
          <a:p>
            <a:pPr marL="158750" indent="0">
              <a:buNone/>
            </a:pPr>
            <a:r>
              <a:rPr lang="en-US" sz="1100" b="0" i="0" u="none" strike="noStrike" cap="none" dirty="0">
                <a:solidFill>
                  <a:srgbClr val="000000"/>
                </a:solidFill>
                <a:effectLst/>
                <a:latin typeface="Arial"/>
                <a:ea typeface="Arial"/>
                <a:cs typeface="Arial"/>
                <a:sym typeface="Arial"/>
              </a:rPr>
              <a:t>Requirements Analysis</a:t>
            </a:r>
          </a:p>
          <a:p>
            <a:pPr marL="158750" indent="0">
              <a:buNone/>
            </a:pPr>
            <a:r>
              <a:rPr lang="en-US" sz="1100" b="0" i="0" u="none" strike="noStrike" cap="none" dirty="0">
                <a:solidFill>
                  <a:srgbClr val="000000"/>
                </a:solidFill>
                <a:effectLst/>
                <a:latin typeface="Arial"/>
                <a:ea typeface="Arial"/>
                <a:cs typeface="Arial"/>
                <a:sym typeface="Arial"/>
              </a:rPr>
              <a:t>Test Planning</a:t>
            </a:r>
          </a:p>
          <a:p>
            <a:pPr marL="158750" indent="0">
              <a:buNone/>
            </a:pPr>
            <a:r>
              <a:rPr lang="en-US" sz="1100" b="0" i="0" u="none" strike="noStrike" cap="none" dirty="0">
                <a:solidFill>
                  <a:srgbClr val="000000"/>
                </a:solidFill>
                <a:effectLst/>
                <a:latin typeface="Arial"/>
                <a:ea typeface="Arial"/>
                <a:cs typeface="Arial"/>
                <a:sym typeface="Arial"/>
              </a:rPr>
              <a:t>Test Design</a:t>
            </a:r>
          </a:p>
          <a:p>
            <a:pPr marL="158750" indent="0">
              <a:buNone/>
            </a:pPr>
            <a:r>
              <a:rPr lang="en-US" sz="1100" b="0" i="0" u="none" strike="noStrike" cap="none" dirty="0">
                <a:solidFill>
                  <a:srgbClr val="000000"/>
                </a:solidFill>
                <a:effectLst/>
                <a:latin typeface="Arial"/>
                <a:ea typeface="Arial"/>
                <a:cs typeface="Arial"/>
                <a:sym typeface="Arial"/>
              </a:rPr>
              <a:t>Test Environment Setup</a:t>
            </a:r>
          </a:p>
          <a:p>
            <a:pPr marL="158750" indent="0">
              <a:buNone/>
            </a:pPr>
            <a:r>
              <a:rPr lang="en-US" sz="1100" b="0" i="0" u="none" strike="noStrike" cap="none" dirty="0">
                <a:solidFill>
                  <a:srgbClr val="000000"/>
                </a:solidFill>
                <a:effectLst/>
                <a:latin typeface="Arial"/>
                <a:ea typeface="Arial"/>
                <a:cs typeface="Arial"/>
                <a:sym typeface="Arial"/>
              </a:rPr>
              <a:t>Test Execution</a:t>
            </a:r>
          </a:p>
          <a:p>
            <a:pPr marL="158750" indent="0">
              <a:buNone/>
            </a:pPr>
            <a:r>
              <a:rPr lang="en-US" sz="1100" b="0" i="0" u="none" strike="noStrike" cap="none" dirty="0">
                <a:solidFill>
                  <a:srgbClr val="000000"/>
                </a:solidFill>
                <a:effectLst/>
                <a:latin typeface="Arial"/>
                <a:ea typeface="Arial"/>
                <a:cs typeface="Arial"/>
                <a:sym typeface="Arial"/>
              </a:rPr>
              <a:t>Test Closure</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1" i="0" u="none" strike="noStrike" cap="none" dirty="0">
                <a:solidFill>
                  <a:srgbClr val="000000"/>
                </a:solidFill>
                <a:effectLst/>
                <a:latin typeface="Arial"/>
                <a:ea typeface="Arial"/>
                <a:cs typeface="Arial"/>
                <a:sym typeface="Arial"/>
              </a:rPr>
              <a:t>Ans 2 : </a:t>
            </a:r>
            <a:r>
              <a:rPr lang="en-US" sz="1100" b="0" i="0" u="none" strike="noStrike" cap="none" dirty="0">
                <a:solidFill>
                  <a:srgbClr val="000000"/>
                </a:solidFill>
                <a:effectLst/>
                <a:latin typeface="Arial"/>
                <a:ea typeface="Arial"/>
                <a:cs typeface="Arial"/>
                <a:sym typeface="Arial"/>
              </a:rPr>
              <a:t>Software Development Life Cycle (SDLC) is a process of software development, presented as a set of sequential phases such as:</a:t>
            </a:r>
          </a:p>
          <a:p>
            <a:pPr marL="158750" indent="0">
              <a:buNone/>
            </a:pPr>
            <a:r>
              <a:rPr lang="en-US" sz="1100" b="0" i="0" u="none" strike="noStrike" cap="none" dirty="0">
                <a:solidFill>
                  <a:srgbClr val="000000"/>
                </a:solidFill>
                <a:effectLst/>
                <a:latin typeface="Arial"/>
                <a:ea typeface="Arial"/>
                <a:cs typeface="Arial"/>
                <a:sym typeface="Arial"/>
              </a:rPr>
              <a:t>Planning</a:t>
            </a:r>
          </a:p>
          <a:p>
            <a:pPr marL="158750" indent="0">
              <a:buNone/>
            </a:pPr>
            <a:r>
              <a:rPr lang="en-US" sz="1100" b="0" i="0" u="none" strike="noStrike" cap="none" dirty="0">
                <a:solidFill>
                  <a:srgbClr val="000000"/>
                </a:solidFill>
                <a:effectLst/>
                <a:latin typeface="Arial"/>
                <a:ea typeface="Arial"/>
                <a:cs typeface="Arial"/>
                <a:sym typeface="Arial"/>
              </a:rPr>
              <a:t>Analysis and Design</a:t>
            </a:r>
          </a:p>
          <a:p>
            <a:pPr marL="158750" indent="0">
              <a:buNone/>
            </a:pPr>
            <a:r>
              <a:rPr lang="en-US" sz="1100" b="0" i="0" u="none" strike="noStrike" cap="none" dirty="0">
                <a:solidFill>
                  <a:srgbClr val="000000"/>
                </a:solidFill>
                <a:effectLst/>
                <a:latin typeface="Arial"/>
                <a:ea typeface="Arial"/>
                <a:cs typeface="Arial"/>
                <a:sym typeface="Arial"/>
              </a:rPr>
              <a:t>Implementation (Coding)</a:t>
            </a:r>
          </a:p>
          <a:p>
            <a:pPr marL="158750" indent="0">
              <a:buNone/>
            </a:pPr>
            <a:r>
              <a:rPr lang="en-US" sz="1100" b="0" i="0" u="none" strike="noStrike" cap="none" dirty="0">
                <a:solidFill>
                  <a:srgbClr val="000000"/>
                </a:solidFill>
                <a:effectLst/>
                <a:latin typeface="Arial"/>
                <a:ea typeface="Arial"/>
                <a:cs typeface="Arial"/>
                <a:sym typeface="Arial"/>
              </a:rPr>
              <a:t>Testing</a:t>
            </a:r>
          </a:p>
          <a:p>
            <a:pPr marL="158750" indent="0">
              <a:buNone/>
            </a:pPr>
            <a:r>
              <a:rPr lang="en-US" sz="1100" b="0" i="0" u="none" strike="noStrike" cap="none" dirty="0">
                <a:solidFill>
                  <a:srgbClr val="000000"/>
                </a:solidFill>
                <a:effectLst/>
                <a:latin typeface="Arial"/>
                <a:ea typeface="Arial"/>
                <a:cs typeface="Arial"/>
                <a:sym typeface="Arial"/>
              </a:rPr>
              <a:t>Deployment and Maintenance (in some sources called ‘Evolution,’ to emphasize the importance of Retrospective analysis and Lessons Learned practices which become a background for another software development cycle)</a:t>
            </a:r>
          </a:p>
          <a:p>
            <a:pPr marL="158750" indent="0">
              <a:buNone/>
            </a:pPr>
            <a:r>
              <a:rPr lang="en-US" sz="1100" b="0" i="0" u="none" strike="noStrike" cap="none" dirty="0">
                <a:solidFill>
                  <a:srgbClr val="000000"/>
                </a:solidFill>
                <a:effectLst/>
                <a:latin typeface="Arial"/>
                <a:ea typeface="Arial"/>
                <a:cs typeface="Arial"/>
                <a:sym typeface="Arial"/>
              </a:rPr>
              <a:t>So it can be said that the Software Testing Life Cycle is a part of the Software Development Life Cycle, and represents testing activities held within it. A rule of thumb is to have a testing activity for every development activity, and to start it as early as possible. For instance, test design for each test level should start in parallel with the corresponding development activity.</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1" i="0" u="none" strike="noStrike" cap="none" dirty="0">
                <a:solidFill>
                  <a:srgbClr val="000000"/>
                </a:solidFill>
                <a:effectLst/>
                <a:latin typeface="Arial"/>
                <a:ea typeface="Arial"/>
                <a:cs typeface="Arial"/>
                <a:sym typeface="Arial"/>
              </a:rPr>
              <a:t>Ans 3 : </a:t>
            </a:r>
            <a:r>
              <a:rPr lang="en-US" sz="1100" b="0" i="0" u="none" strike="noStrike" cap="none" dirty="0">
                <a:solidFill>
                  <a:srgbClr val="000000"/>
                </a:solidFill>
                <a:effectLst/>
                <a:latin typeface="Arial"/>
                <a:ea typeface="Arial"/>
                <a:cs typeface="Arial"/>
                <a:sym typeface="Arial"/>
              </a:rPr>
              <a:t>(e)</a:t>
            </a:r>
            <a:endParaRPr lang="en-US" sz="1100" b="1" i="0" u="none" strike="noStrike" cap="none" dirty="0">
              <a:solidFill>
                <a:srgbClr val="000000"/>
              </a:solidFill>
              <a:effectLst/>
              <a:latin typeface="Arial"/>
              <a:ea typeface="Arial"/>
              <a:cs typeface="Arial"/>
              <a:sym typeface="Arial"/>
            </a:endParaRP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endParaRPr lang="en-IN" dirty="0"/>
          </a:p>
        </p:txBody>
      </p:sp>
    </p:spTree>
    <p:extLst>
      <p:ext uri="{BB962C8B-B14F-4D97-AF65-F5344CB8AC3E}">
        <p14:creationId xmlns:p14="http://schemas.microsoft.com/office/powerpoint/2010/main" val="4095274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546531a7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546531a7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t>
            </a:r>
            <a:r>
              <a:rPr lang="en-US" dirty="0"/>
              <a:t>in a little bit more elaborative way about STLC</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r>
              <a:rPr lang="en-US" b="0" dirty="0"/>
              <a:t>We have already discussed a little bit about STLC in the previous slide. Here we will elaborate what we already know. Let us understand in the form of an example:- “</a:t>
            </a:r>
            <a:r>
              <a:rPr lang="en-US" b="1" i="1" dirty="0"/>
              <a:t>There is a team of developers and testers working on a Project. From the very first phase of SDLC, simultaneously Testing activities have started. The Development team is designing a certain module and testing team is ready with the testing layer ready to test once the development team hands over the developed software module to them. Of course developers are bound to make mistakes. So the main role of STLC is to identify those mistakes and report them adequately and get them fixed. So the ultimate intent of STLC is to maintain Quality. Maintain Agreed Contract Level Standards”</a:t>
            </a:r>
          </a:p>
          <a:p>
            <a:pPr marL="0" lvl="0" indent="0" algn="l" rtl="0">
              <a:spcBef>
                <a:spcPts val="0"/>
              </a:spcBef>
              <a:spcAft>
                <a:spcPts val="0"/>
              </a:spcAft>
              <a:buNone/>
            </a:pPr>
            <a:endParaRPr lang="en-US" b="1" i="1" dirty="0"/>
          </a:p>
          <a:p>
            <a:pPr marL="0" lvl="0" indent="0" algn="l" rtl="0">
              <a:spcBef>
                <a:spcPts val="0"/>
              </a:spcBef>
              <a:spcAft>
                <a:spcPts val="0"/>
              </a:spcAft>
              <a:buNone/>
            </a:pPr>
            <a:r>
              <a:rPr lang="en-US" b="0" i="0" dirty="0"/>
              <a:t>So we will learn what all phases are there in Software Testing Life Cycle which helps any Software to see the light of the day with almost flawless features.</a:t>
            </a:r>
            <a:endParaRPr b="0" i="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546531a7e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546531a7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a:t>
            </a:r>
            <a:r>
              <a:rPr lang="en-US" dirty="0"/>
              <a:t>requirement analysis by giving a small example of a real time scenario from routine life and then transferring the same into Software Testing example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0" dirty="0"/>
          </a:p>
          <a:p>
            <a:pPr marL="0" lvl="0" indent="0" algn="l" rtl="0">
              <a:spcBef>
                <a:spcPts val="0"/>
              </a:spcBef>
              <a:spcAft>
                <a:spcPts val="0"/>
              </a:spcAft>
              <a:buNone/>
            </a:pPr>
            <a:r>
              <a:rPr lang="en" b="0" dirty="0"/>
              <a:t>Requirements can be </a:t>
            </a:r>
            <a:r>
              <a:rPr lang="en-IN" b="0" dirty="0"/>
              <a:t>in various stages – from the very beginning or in the middle of a Project in the form of a CR (Change Request). Understanding of Requirements thoroughly is very important. In case there is a certain gap, then there is a risk of compromising on the quality and reverting the same will be a complicated effort which might lead to escalation. So understanding requirements from the very beginning is extremely important. Doubts, questions, misinterpretations should all be clarified before hand. Any time in between or in the middle, any doubt comes even while understanding the requirement should be immediately reported and addressed accordingly.</a:t>
            </a:r>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Testing team segregates the requirements into Functional and Non-Functional requirements as well. Functional requirements in some cases even get sub divided in to Functional and Techno-Functional requirements as well. </a:t>
            </a:r>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Manual Testing approach gets different requirement document and Automation Testing approach gets different</a:t>
            </a:r>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Prioritization of requirements is also a part of Requirement Analysis</a:t>
            </a:r>
            <a:endParaRPr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546531a7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546531a7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p>
          <a:p>
            <a:pPr marL="0" lvl="0" indent="0" algn="l" rtl="0">
              <a:spcBef>
                <a:spcPts val="0"/>
              </a:spcBef>
              <a:spcAft>
                <a:spcPts val="0"/>
              </a:spcAft>
              <a:buNone/>
            </a:pPr>
            <a:r>
              <a:rPr lang="en-IN" b="0" dirty="0"/>
              <a:t>J</a:t>
            </a:r>
            <a:r>
              <a:rPr lang="en" b="0" dirty="0"/>
              <a:t>ust brief about Te</a:t>
            </a:r>
            <a:r>
              <a:rPr lang="en-IN" b="0" dirty="0" err="1"/>
              <a:t>st</a:t>
            </a:r>
            <a:r>
              <a:rPr lang="en-IN" b="0" dirty="0"/>
              <a:t> Plan to students </a:t>
            </a:r>
            <a:endParaRPr b="0"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1" dirty="0"/>
          </a:p>
          <a:p>
            <a:pPr marL="0" lvl="0" indent="0" algn="l" rtl="0">
              <a:spcBef>
                <a:spcPts val="0"/>
              </a:spcBef>
              <a:spcAft>
                <a:spcPts val="0"/>
              </a:spcAft>
              <a:buNone/>
            </a:pPr>
            <a:r>
              <a:rPr lang="en-US" b="0" dirty="0"/>
              <a:t>Test Plan is a Document rather call it a Version Control document which describes test strategy, </a:t>
            </a:r>
            <a:r>
              <a:rPr lang="en-US" sz="1100" b="0" i="0" u="none" strike="noStrike" cap="none" dirty="0">
                <a:solidFill>
                  <a:srgbClr val="000000"/>
                </a:solidFill>
                <a:effectLst/>
                <a:latin typeface="Arial"/>
                <a:ea typeface="Arial"/>
                <a:cs typeface="Arial"/>
                <a:sym typeface="Arial"/>
              </a:rPr>
              <a:t>objectives, schedule, estimation and deliverables and resources required for testing. There have been number of discussions of who designs the Test Plan, who maintains it, do authors change continuously and when can we say this is the final Test Plan Document for this project.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To answer these questions we need to understand why is Test Plan such an important document :-</a:t>
            </a:r>
          </a:p>
          <a:p>
            <a:r>
              <a:rPr lang="en-US" sz="1100" b="0" i="0" u="none" strike="noStrike" cap="none" dirty="0">
                <a:solidFill>
                  <a:srgbClr val="000000"/>
                </a:solidFill>
                <a:effectLst/>
                <a:latin typeface="Arial"/>
                <a:ea typeface="Arial"/>
                <a:cs typeface="Arial"/>
                <a:sym typeface="Arial"/>
              </a:rPr>
              <a:t>It becomes a guiding reference for people outside the testing team such as developers, business managers, customers understand the details of testing. It also gives them the time interval to approach a certain functionality. And it also gives section to implement their ideas for better practices which can be introduced within the Test Plan for a better testing objective. So Test Plan also becomes quite an acceptable document which renders all ideas and comments. It is editable in nature.</a:t>
            </a:r>
          </a:p>
          <a:p>
            <a:r>
              <a:rPr lang="en-US" sz="1100" b="0" i="0" u="none" strike="noStrike" cap="none" dirty="0">
                <a:solidFill>
                  <a:srgbClr val="000000"/>
                </a:solidFill>
                <a:effectLst/>
                <a:latin typeface="Arial"/>
                <a:ea typeface="Arial"/>
                <a:cs typeface="Arial"/>
                <a:sym typeface="Arial"/>
              </a:rPr>
              <a:t>Test Plan gives the testing team a structured guideline, set of rules of how, what, when and where to test – it also gives us who to approach in case we face certain difficulty.</a:t>
            </a:r>
          </a:p>
          <a:p>
            <a:r>
              <a:rPr lang="en-US" sz="1100" b="0" i="0" u="none" strike="noStrike" cap="none" dirty="0">
                <a:solidFill>
                  <a:srgbClr val="000000"/>
                </a:solidFill>
                <a:effectLst/>
                <a:latin typeface="Arial"/>
                <a:ea typeface="Arial"/>
                <a:cs typeface="Arial"/>
                <a:sym typeface="Arial"/>
              </a:rPr>
              <a:t>Other Testing artifacts like test estimation document, test scope, Test Strategy are documented in Test Plan and also it gives a lot of information about the various people involved in this. Who is testing what. Who has what responsibility. Who is the POC of what. </a:t>
            </a:r>
          </a:p>
          <a:p>
            <a:r>
              <a:rPr lang="en-US" sz="1100" b="0" i="0" u="none" strike="noStrike" cap="none" dirty="0">
                <a:solidFill>
                  <a:srgbClr val="000000"/>
                </a:solidFill>
                <a:effectLst/>
                <a:latin typeface="Arial"/>
                <a:ea typeface="Arial"/>
                <a:cs typeface="Arial"/>
                <a:sym typeface="Arial"/>
              </a:rPr>
              <a:t>Historical outline of Test Plan also plays a very important role when a new Version of a certain software is about to be tested. The old test plan acts as a reference document and also guides what best things can be taken out from the previous plan and what odds could be avoided</a:t>
            </a:r>
          </a:p>
          <a:p>
            <a:pPr marL="158750" indent="0">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546531a7e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546531a7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1" dirty="0"/>
          </a:p>
          <a:p>
            <a:pPr marL="0" lvl="0" indent="0" algn="l" rtl="0">
              <a:spcBef>
                <a:spcPts val="0"/>
              </a:spcBef>
              <a:spcAft>
                <a:spcPts val="0"/>
              </a:spcAft>
              <a:buNone/>
            </a:pPr>
            <a:r>
              <a:rPr lang="en" b="0" dirty="0"/>
              <a:t>Test</a:t>
            </a:r>
            <a:r>
              <a:rPr lang="en" b="0" baseline="0" dirty="0"/>
              <a:t> Case Designing involves a lot of Pre-Requisites which needs to be followed before taking an approach. If not then it might lead to frequent changes and modifications which might affect the Estimation Process</a:t>
            </a:r>
          </a:p>
          <a:p>
            <a:pPr marL="0" lvl="0" indent="0" algn="l" rtl="0">
              <a:spcBef>
                <a:spcPts val="0"/>
              </a:spcBef>
              <a:spcAft>
                <a:spcPts val="0"/>
              </a:spcAft>
              <a:buNone/>
            </a:pPr>
            <a:endParaRPr lang="en" b="0" baseline="0" dirty="0"/>
          </a:p>
          <a:p>
            <a:pPr marL="0" lvl="0" indent="0" algn="l" rtl="0">
              <a:spcBef>
                <a:spcPts val="0"/>
              </a:spcBef>
              <a:spcAft>
                <a:spcPts val="0"/>
              </a:spcAft>
              <a:buNone/>
            </a:pPr>
            <a:r>
              <a:rPr lang="en" b="0" baseline="0" dirty="0"/>
              <a:t>A good TCER [Test Conditions and Expected Results] document is very important. A good test design is symbolic of how good your Test Plan is how good all your test artifacts have been to give a good platform for designing of Test Cases</a:t>
            </a:r>
          </a:p>
          <a:p>
            <a:pPr marL="0" lvl="0" indent="0" algn="l" rtl="0">
              <a:spcBef>
                <a:spcPts val="0"/>
              </a:spcBef>
              <a:spcAft>
                <a:spcPts val="0"/>
              </a:spcAft>
              <a:buNone/>
            </a:pPr>
            <a:endParaRPr lang="en" b="0" baseline="0" dirty="0"/>
          </a:p>
          <a:p>
            <a:pPr marL="0" lvl="0" indent="0" algn="l" rtl="0">
              <a:spcBef>
                <a:spcPts val="0"/>
              </a:spcBef>
              <a:spcAft>
                <a:spcPts val="0"/>
              </a:spcAft>
              <a:buNone/>
            </a:pPr>
            <a:r>
              <a:rPr lang="en" b="0" baseline="0" dirty="0"/>
              <a:t>A good test case should cover all the functional and techncial base of each and every scenario and more</a:t>
            </a:r>
          </a:p>
          <a:p>
            <a:pPr marL="0" lvl="0" indent="0" algn="l" rtl="0">
              <a:spcBef>
                <a:spcPts val="0"/>
              </a:spcBef>
              <a:spcAft>
                <a:spcPts val="0"/>
              </a:spcAft>
              <a:buNone/>
            </a:pPr>
            <a:endParaRPr lang="en" b="0" baseline="0" dirty="0"/>
          </a:p>
          <a:p>
            <a:pPr marL="0" lvl="0" indent="0" algn="l" rtl="0">
              <a:spcBef>
                <a:spcPts val="0"/>
              </a:spcBef>
              <a:spcAft>
                <a:spcPts val="0"/>
              </a:spcAft>
              <a:buNone/>
            </a:pPr>
            <a:r>
              <a:rPr lang="en-IN" b="0" baseline="0" dirty="0"/>
              <a:t>I</a:t>
            </a:r>
            <a:r>
              <a:rPr lang="en" b="0" baseline="0" dirty="0"/>
              <a:t>t should be reusable and flexible enough and the language should be simple and precise. It should not include un-necessary clumsiness and complexities</a:t>
            </a:r>
          </a:p>
          <a:p>
            <a:pPr marL="0" lvl="0" indent="0" algn="l" rtl="0">
              <a:spcBef>
                <a:spcPts val="0"/>
              </a:spcBef>
              <a:spcAft>
                <a:spcPts val="0"/>
              </a:spcAft>
              <a:buNone/>
            </a:pPr>
            <a:endParaRPr lang="en" b="0" baseline="0" dirty="0"/>
          </a:p>
          <a:p>
            <a:pPr marL="0" lvl="0" indent="0" algn="l" rtl="0">
              <a:spcBef>
                <a:spcPts val="0"/>
              </a:spcBef>
              <a:spcAft>
                <a:spcPts val="0"/>
              </a:spcAft>
              <a:buNone/>
            </a:pPr>
            <a:endParaRPr lang="en" b="0" dirty="0"/>
          </a:p>
          <a:p>
            <a:pPr marL="0" lvl="0" indent="0" algn="l" rtl="0">
              <a:spcBef>
                <a:spcPts val="0"/>
              </a:spcBef>
              <a:spcAft>
                <a:spcPts val="0"/>
              </a:spcAft>
              <a:buNone/>
            </a:pPr>
            <a:endParaRPr lang="en" b="0" i="0" baseline="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46531a7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46531a7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a:r>
            <a:r>
              <a:rPr lang="en-IN" sz="1200" dirty="0">
                <a:solidFill>
                  <a:schemeClr val="dk1"/>
                </a:solidFill>
              </a:rPr>
              <a:t>e meaning of external layer or in simple terms the outside pattern which collate the testing techniques and determine the broader outcome</a:t>
            </a:r>
            <a:endParaRPr lang="en"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t>Answers:</a:t>
            </a:r>
          </a:p>
          <a:p>
            <a:pPr marL="0" lvl="0" indent="0" algn="l" rtl="0">
              <a:lnSpc>
                <a:spcPct val="115000"/>
              </a:lnSpc>
              <a:spcBef>
                <a:spcPts val="0"/>
              </a:spcBef>
              <a:spcAft>
                <a:spcPts val="0"/>
              </a:spcAft>
              <a:buClr>
                <a:schemeClr val="dk1"/>
              </a:buClr>
              <a:buSzPts val="1100"/>
              <a:buFont typeface="Arial"/>
              <a:buNone/>
            </a:pPr>
            <a:endParaRPr lang="en-US" b="1" dirty="0"/>
          </a:p>
          <a:p>
            <a:pPr marL="0" lvl="0" indent="0" algn="l" rtl="0">
              <a:lnSpc>
                <a:spcPct val="115000"/>
              </a:lnSpc>
              <a:spcBef>
                <a:spcPts val="0"/>
              </a:spcBef>
              <a:spcAft>
                <a:spcPts val="0"/>
              </a:spcAft>
              <a:buClr>
                <a:schemeClr val="dk1"/>
              </a:buClr>
              <a:buSzPts val="1100"/>
              <a:buFont typeface="Arial"/>
              <a:buNone/>
            </a:pPr>
            <a:r>
              <a:rPr lang="en-IN" b="0" dirty="0"/>
              <a:t>Black Box testing technique does not need the tester to have in depth coding knowledge of the application. What matters most here is the knowledge of possible inputs, logical operation and expected output. Having these 3 in the kitty, the Tester or Black Box Tester is good to go.</a:t>
            </a:r>
          </a:p>
          <a:p>
            <a:pPr marL="0" lvl="0" indent="0" algn="l" rtl="0">
              <a:lnSpc>
                <a:spcPct val="115000"/>
              </a:lnSpc>
              <a:spcBef>
                <a:spcPts val="0"/>
              </a:spcBef>
              <a:spcAft>
                <a:spcPts val="0"/>
              </a:spcAft>
              <a:buClr>
                <a:schemeClr val="dk1"/>
              </a:buClr>
              <a:buSzPts val="1100"/>
              <a:buFont typeface="Arial"/>
              <a:buNone/>
            </a:pPr>
            <a:r>
              <a:rPr lang="en-IN" b="0" dirty="0"/>
              <a:t>Let’s discuss little bit about the various Black Box Testing Techniques</a:t>
            </a:r>
          </a:p>
          <a:p>
            <a:pPr marL="0" lvl="0" indent="0" algn="l" rtl="0">
              <a:lnSpc>
                <a:spcPct val="115000"/>
              </a:lnSpc>
              <a:spcBef>
                <a:spcPts val="0"/>
              </a:spcBef>
              <a:spcAft>
                <a:spcPts val="0"/>
              </a:spcAft>
              <a:buClr>
                <a:schemeClr val="dk1"/>
              </a:buClr>
              <a:buSzPts val="1100"/>
              <a:buFont typeface="Arial"/>
              <a:buNone/>
            </a:pPr>
            <a:endParaRPr lang="en-IN" b="0" dirty="0"/>
          </a:p>
          <a:p>
            <a:pPr marL="228600" lvl="0" indent="-228600" algn="l" rtl="0">
              <a:lnSpc>
                <a:spcPct val="115000"/>
              </a:lnSpc>
              <a:spcBef>
                <a:spcPts val="0"/>
              </a:spcBef>
              <a:spcAft>
                <a:spcPts val="0"/>
              </a:spcAft>
              <a:buClr>
                <a:schemeClr val="dk1"/>
              </a:buClr>
              <a:buSzPts val="1100"/>
              <a:buFont typeface="Arial"/>
              <a:buAutoNum type="arabicPeriod"/>
            </a:pPr>
            <a:r>
              <a:rPr lang="en-IN" b="1" dirty="0"/>
              <a:t>Boundary Value Analysis</a:t>
            </a:r>
            <a:r>
              <a:rPr lang="en-IN" b="0" dirty="0"/>
              <a:t>:-</a:t>
            </a:r>
          </a:p>
          <a:p>
            <a:pPr marL="0" lvl="0" indent="0" algn="l" rtl="0">
              <a:lnSpc>
                <a:spcPct val="115000"/>
              </a:lnSpc>
              <a:spcBef>
                <a:spcPts val="0"/>
              </a:spcBef>
              <a:spcAft>
                <a:spcPts val="0"/>
              </a:spcAft>
              <a:buClr>
                <a:schemeClr val="dk1"/>
              </a:buClr>
              <a:buSzPts val="1100"/>
              <a:buFont typeface="Arial"/>
              <a:buNone/>
            </a:pPr>
            <a:r>
              <a:rPr lang="en-US" b="0" dirty="0"/>
              <a:t>Like any application logic becomes vulnerable and susceptible at boundaries even in software applications. A Developer has more chances of introducing a faulty logic which might not be completely wrong but might be somewhat wrong at the border lines. Testing any application with the minimum value and maximum value parameter and transition or switch the next parameter should be done with this technique. There could be many life time examples like “</a:t>
            </a:r>
            <a:r>
              <a:rPr lang="en-US" b="1" i="1" dirty="0"/>
              <a:t>checking February calendar for leap year, non leap year and checking the value in March”, “checking for bulk items which might give a discount scheme from item 10</a:t>
            </a:r>
            <a:r>
              <a:rPr lang="en-US" b="1" i="1" baseline="30000" dirty="0"/>
              <a:t>th</a:t>
            </a:r>
            <a:r>
              <a:rPr lang="en-US" b="1" i="1" dirty="0"/>
              <a:t> to 19</a:t>
            </a:r>
            <a:r>
              <a:rPr lang="en-US" b="1" i="1" baseline="30000" dirty="0"/>
              <a:t>th </a:t>
            </a:r>
            <a:r>
              <a:rPr lang="en-US" b="1" i="1" dirty="0"/>
              <a:t> [so item no 19</a:t>
            </a:r>
            <a:r>
              <a:rPr lang="en-US" b="1" i="1" baseline="30000" dirty="0"/>
              <a:t>th</a:t>
            </a:r>
            <a:r>
              <a:rPr lang="en-US" b="1" i="1" dirty="0"/>
              <a:t>, 20</a:t>
            </a:r>
            <a:r>
              <a:rPr lang="en-US" b="1" i="1" baseline="30000" dirty="0"/>
              <a:t>th</a:t>
            </a:r>
            <a:r>
              <a:rPr lang="en-US" b="1" i="1" dirty="0"/>
              <a:t> and 21</a:t>
            </a:r>
            <a:r>
              <a:rPr lang="en-US" b="1" i="1" baseline="30000" dirty="0"/>
              <a:t>st</a:t>
            </a:r>
            <a:r>
              <a:rPr lang="en-US" b="1" i="1" dirty="0"/>
              <a:t> will come under BVA] and then another discount scheme from item 20</a:t>
            </a:r>
            <a:r>
              <a:rPr lang="en-US" b="1" i="1" baseline="30000" dirty="0"/>
              <a:t>th</a:t>
            </a:r>
            <a:r>
              <a:rPr lang="en-US" b="1" i="1" dirty="0"/>
              <a:t> to 29</a:t>
            </a:r>
            <a:r>
              <a:rPr lang="en-US" b="1" i="1" baseline="30000" dirty="0"/>
              <a:t>th  </a:t>
            </a:r>
            <a:r>
              <a:rPr lang="en-US" b="1" i="1" dirty="0"/>
              <a:t>[so item no 29</a:t>
            </a:r>
            <a:r>
              <a:rPr lang="en-US" b="1" i="1" baseline="30000" dirty="0"/>
              <a:t>th</a:t>
            </a:r>
            <a:r>
              <a:rPr lang="en-US" b="1" i="1" dirty="0"/>
              <a:t>, 30</a:t>
            </a:r>
            <a:r>
              <a:rPr lang="en-US" b="1" i="1" baseline="30000" dirty="0"/>
              <a:t>th</a:t>
            </a:r>
            <a:r>
              <a:rPr lang="en-US" b="1" i="1" dirty="0"/>
              <a:t> and 31</a:t>
            </a:r>
            <a:r>
              <a:rPr lang="en-US" b="1" i="1" baseline="30000" dirty="0"/>
              <a:t>st</a:t>
            </a:r>
            <a:r>
              <a:rPr lang="en-US" b="1" i="1" dirty="0"/>
              <a:t> will come under BVA] “</a:t>
            </a:r>
          </a:p>
          <a:p>
            <a:pPr marL="0" lvl="0" indent="0" algn="l" rtl="0">
              <a:lnSpc>
                <a:spcPct val="115000"/>
              </a:lnSpc>
              <a:spcBef>
                <a:spcPts val="0"/>
              </a:spcBef>
              <a:spcAft>
                <a:spcPts val="0"/>
              </a:spcAft>
              <a:buClr>
                <a:schemeClr val="dk1"/>
              </a:buClr>
              <a:buSzPts val="1100"/>
              <a:buFont typeface="Arial"/>
              <a:buNone/>
            </a:pPr>
            <a:r>
              <a:rPr lang="en-US" b="0" i="0" dirty="0"/>
              <a:t>Similarly there could be multiple exams. So basic understanding is the minimum value, just below minimum value, maximum value and just above exact value – these areas needs to be tested</a:t>
            </a:r>
          </a:p>
          <a:p>
            <a:pPr marL="0" lvl="0" indent="0" algn="l" rtl="0">
              <a:lnSpc>
                <a:spcPct val="115000"/>
              </a:lnSpc>
              <a:spcBef>
                <a:spcPts val="0"/>
              </a:spcBef>
              <a:spcAft>
                <a:spcPts val="0"/>
              </a:spcAft>
              <a:buClr>
                <a:schemeClr val="dk1"/>
              </a:buClr>
              <a:buSzPts val="1100"/>
              <a:buFont typeface="Arial"/>
              <a:buNone/>
            </a:pPr>
            <a:endParaRPr lang="en-US" b="0" i="0" dirty="0"/>
          </a:p>
          <a:p>
            <a:pPr marL="0" lvl="0" indent="0" algn="l" rtl="0">
              <a:lnSpc>
                <a:spcPct val="115000"/>
              </a:lnSpc>
              <a:spcBef>
                <a:spcPts val="0"/>
              </a:spcBef>
              <a:spcAft>
                <a:spcPts val="0"/>
              </a:spcAft>
              <a:buClr>
                <a:schemeClr val="dk1"/>
              </a:buClr>
              <a:buSzPts val="1100"/>
              <a:buFont typeface="Arial"/>
              <a:buNone/>
            </a:pPr>
            <a:r>
              <a:rPr lang="en-US" b="0" i="0" dirty="0"/>
              <a:t>2. </a:t>
            </a:r>
            <a:r>
              <a:rPr lang="en-US" b="1" i="0" dirty="0"/>
              <a:t>Equivalence Partitioning</a:t>
            </a:r>
            <a:r>
              <a:rPr lang="en-US" b="0" i="0" dirty="0"/>
              <a:t>:-</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In this technique, the entire range of input data is divided into different partitions. All possible test cases are considered and divided into logical set of data. One test value is picked during each execution. So we divide the total input data into sets of data and then test them to find vulnerabilities. The only de-merit of this technique is that “it is not too helpful when fewer test cases should cover maximum requirements”</a:t>
            </a:r>
          </a:p>
          <a:p>
            <a:pPr marL="0" lvl="0" indent="0" algn="l"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3. </a:t>
            </a:r>
            <a:r>
              <a:rPr lang="en-US" sz="1100" b="1" i="0" u="none" strike="noStrike" cap="none" dirty="0">
                <a:solidFill>
                  <a:srgbClr val="000000"/>
                </a:solidFill>
                <a:effectLst/>
                <a:latin typeface="Arial"/>
                <a:cs typeface="Arial"/>
                <a:sym typeface="Arial"/>
              </a:rPr>
              <a:t>Decision Table Testing:-</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In this technique, test cases are designed on the basis of the decision tables that are formulated using different combinations of inputs and their corresponding outputs based on various conditions and scenarios adhering to different business rules.</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It is used in both testing and requirements analysis. It manages complex business logics in simplified tabular format which gives  a simplistic explanation</a:t>
            </a:r>
            <a:endParaRPr lang="en-US" b="0" i="0" dirty="0"/>
          </a:p>
          <a:p>
            <a:pPr marL="0" lvl="0" indent="0" algn="l" rtl="0">
              <a:lnSpc>
                <a:spcPct val="115000"/>
              </a:lnSpc>
              <a:spcBef>
                <a:spcPts val="0"/>
              </a:spcBef>
              <a:spcAft>
                <a:spcPts val="0"/>
              </a:spcAft>
              <a:buClr>
                <a:schemeClr val="dk1"/>
              </a:buClr>
              <a:buSzPts val="1100"/>
              <a:buFont typeface="Arial"/>
              <a:buNone/>
            </a:pPr>
            <a:endParaRPr lang="en-US" sz="1100" b="1" i="1" u="none" strike="noStrike" cap="none" dirty="0">
              <a:solidFill>
                <a:srgbClr val="000000"/>
              </a:solidFill>
              <a:effectLs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One advantage of using decision tables is that they make it possible to detect combinations of conditions that would otherwise not have been found and therefore not tested or developed. The requirements become much clearer and you often realize that some requirements are illogical, something that is hard to see when the requirements are only expressed in text.</a:t>
            </a:r>
          </a:p>
          <a:p>
            <a:pPr marL="0" lvl="0" indent="0" algn="l"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A disadvantage of the technique is that a decision table is not equivalent to complete test cases containing step-by-step instructions of what to do in what order. When this level of detail is required, the decision table has to be further detailed into test cases.</a:t>
            </a:r>
          </a:p>
          <a:p>
            <a:pPr marL="0" lvl="0" indent="0" algn="l"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4. </a:t>
            </a:r>
            <a:r>
              <a:rPr lang="en-US" sz="1100" b="1" i="0" u="none" strike="noStrike" cap="none" dirty="0">
                <a:solidFill>
                  <a:srgbClr val="000000"/>
                </a:solidFill>
                <a:effectLst/>
                <a:latin typeface="Arial"/>
                <a:cs typeface="Arial"/>
                <a:sym typeface="Arial"/>
              </a:rPr>
              <a:t>State Transition Testing:-</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It is a Black Box Testing technique. The tester will give certain inputs [ keep in mind the inputs can differ from positive to negative]. The tester determines the behavior of the application under certain permissible finite limits of inputs. And notices the system’s response the moment the finite number of attempts gets exhausted. </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Let’s understand this via an example. You have an ATM Debit Card and you go to the ATM Machine.</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Negative Attempts:-</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 1</a:t>
            </a:r>
            <a:r>
              <a:rPr lang="en-US" sz="1100" b="0" i="0" u="none" strike="noStrike" cap="none" baseline="30000" dirty="0">
                <a:solidFill>
                  <a:srgbClr val="000000"/>
                </a:solidFill>
                <a:effectLst/>
                <a:latin typeface="Arial"/>
                <a:cs typeface="Arial"/>
                <a:sym typeface="Arial"/>
              </a:rPr>
              <a:t>st</a:t>
            </a:r>
            <a:r>
              <a:rPr lang="en-US" sz="1100" b="0" i="0" u="none" strike="noStrike" cap="none" dirty="0">
                <a:solidFill>
                  <a:srgbClr val="000000"/>
                </a:solidFill>
                <a:effectLst/>
                <a:latin typeface="Arial"/>
                <a:cs typeface="Arial"/>
                <a:sym typeface="Arial"/>
              </a:rPr>
              <a:t> Attempt – wrong pin and system denies access and warns you 2 more attempts left</a:t>
            </a:r>
            <a:br>
              <a:rPr lang="en-US" sz="1100" b="0" i="0" u="none" strike="noStrike" cap="none" dirty="0">
                <a:solidFill>
                  <a:srgbClr val="000000"/>
                </a:solidFill>
                <a:effectLst/>
                <a:latin typeface="Arial"/>
                <a:cs typeface="Arial"/>
                <a:sym typeface="Arial"/>
              </a:rPr>
            </a:br>
            <a:r>
              <a:rPr lang="en-US" sz="1100" b="0" i="0" u="none" strike="noStrike" cap="none" dirty="0">
                <a:solidFill>
                  <a:srgbClr val="000000"/>
                </a:solidFill>
                <a:effectLst/>
                <a:latin typeface="Arial"/>
                <a:cs typeface="Arial"/>
                <a:sym typeface="Arial"/>
              </a:rPr>
              <a:t>2</a:t>
            </a:r>
            <a:r>
              <a:rPr lang="en-US" sz="1100" b="0" i="0" u="none" strike="noStrike" cap="none" baseline="30000" dirty="0">
                <a:solidFill>
                  <a:srgbClr val="000000"/>
                </a:solidFill>
                <a:effectLst/>
                <a:latin typeface="Arial"/>
                <a:cs typeface="Arial"/>
                <a:sym typeface="Arial"/>
              </a:rPr>
              <a:t>nd</a:t>
            </a:r>
            <a:r>
              <a:rPr lang="en-US" sz="1100" b="0" i="0" u="none" strike="noStrike" cap="none" dirty="0">
                <a:solidFill>
                  <a:srgbClr val="000000"/>
                </a:solidFill>
                <a:effectLst/>
                <a:latin typeface="Arial"/>
                <a:cs typeface="Arial"/>
                <a:sym typeface="Arial"/>
              </a:rPr>
              <a:t> Attempt – wrong pin and system denies access and warns you 1 more attempt left</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3</a:t>
            </a:r>
            <a:r>
              <a:rPr lang="en-US" sz="1100" b="0" i="0" u="none" strike="noStrike" cap="none" baseline="30000" dirty="0">
                <a:solidFill>
                  <a:srgbClr val="000000"/>
                </a:solidFill>
                <a:effectLst/>
                <a:latin typeface="Arial"/>
                <a:cs typeface="Arial"/>
                <a:sym typeface="Arial"/>
              </a:rPr>
              <a:t>rd</a:t>
            </a:r>
            <a:r>
              <a:rPr lang="en-US" sz="1100" b="0" i="0" u="none" strike="noStrike" cap="none" dirty="0">
                <a:solidFill>
                  <a:srgbClr val="000000"/>
                </a:solidFill>
                <a:effectLst/>
                <a:latin typeface="Arial"/>
                <a:cs typeface="Arial"/>
                <a:sym typeface="Arial"/>
              </a:rPr>
              <a:t> Attempt – wrong pin and system denies access, blocks card and gives message “card has been blocked due to suspicious activity”</a:t>
            </a:r>
          </a:p>
          <a:p>
            <a:pPr marL="0" lvl="0" indent="0" algn="l"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Positive Attempt:-</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1</a:t>
            </a:r>
            <a:r>
              <a:rPr lang="en-US" sz="1100" b="0" i="0" u="none" strike="noStrike" cap="none" baseline="30000" dirty="0">
                <a:solidFill>
                  <a:srgbClr val="000000"/>
                </a:solidFill>
                <a:effectLst/>
                <a:latin typeface="Arial"/>
                <a:cs typeface="Arial"/>
                <a:sym typeface="Arial"/>
              </a:rPr>
              <a:t>st</a:t>
            </a:r>
            <a:r>
              <a:rPr lang="en-US" sz="1100" b="0" i="0" u="none" strike="noStrike" cap="none" dirty="0">
                <a:solidFill>
                  <a:srgbClr val="000000"/>
                </a:solidFill>
                <a:effectLst/>
                <a:latin typeface="Arial"/>
                <a:cs typeface="Arial"/>
                <a:sym typeface="Arial"/>
              </a:rPr>
              <a:t> Attempt – right PIN and system acknowledges access</a:t>
            </a:r>
          </a:p>
          <a:p>
            <a:pPr marL="0" lvl="0" indent="0" algn="l"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So you see here is that the state of the system changes with every attempt. This form of testing in real life scenario is called State Transition Testing</a:t>
            </a:r>
            <a:br>
              <a:rPr lang="en-US" sz="1100" b="0" i="0" u="none" strike="noStrike" cap="none" dirty="0">
                <a:solidFill>
                  <a:srgbClr val="000000"/>
                </a:solidFill>
                <a:effectLst/>
                <a:latin typeface="Arial"/>
                <a:cs typeface="Arial"/>
                <a:sym typeface="Arial"/>
              </a:rPr>
            </a:br>
            <a:br>
              <a:rPr lang="en-US" sz="1100" b="0" i="0" u="none" strike="noStrike" cap="none" dirty="0">
                <a:solidFill>
                  <a:srgbClr val="000000"/>
                </a:solidFill>
                <a:effectLst/>
                <a:latin typeface="Arial"/>
                <a:cs typeface="Arial"/>
                <a:sym typeface="Arial"/>
              </a:rPr>
            </a:b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5. </a:t>
            </a:r>
            <a:r>
              <a:rPr lang="en-US" sz="1100" b="1" i="0" u="none" strike="noStrike" cap="none" dirty="0">
                <a:solidFill>
                  <a:srgbClr val="000000"/>
                </a:solidFill>
                <a:effectLst/>
                <a:latin typeface="Arial"/>
                <a:cs typeface="Arial"/>
                <a:sym typeface="Arial"/>
              </a:rPr>
              <a:t>Use Case Testing</a:t>
            </a:r>
            <a:r>
              <a:rPr lang="en-US" sz="1100" b="0" i="0" u="none" strike="noStrike" cap="none" dirty="0">
                <a:solidFill>
                  <a:srgbClr val="000000"/>
                </a:solidFill>
                <a:effectLst/>
                <a:latin typeface="Arial"/>
                <a:cs typeface="Arial"/>
                <a:sym typeface="Arial"/>
              </a:rPr>
              <a:t>:-</a:t>
            </a:r>
          </a:p>
          <a:p>
            <a:pPr marL="0" lvl="0" indent="0" algn="l" rtl="0">
              <a:lnSpc>
                <a:spcPct val="115000"/>
              </a:lnSpc>
              <a:spcBef>
                <a:spcPts val="0"/>
              </a:spcBef>
              <a:spcAft>
                <a:spcPts val="0"/>
              </a:spcAft>
              <a:buClr>
                <a:schemeClr val="dk1"/>
              </a:buClr>
              <a:buSzPts val="1100"/>
              <a:buFont typeface="Arial"/>
              <a:buNone/>
            </a:pPr>
            <a:r>
              <a:rPr lang="en-US" b="0" i="0" dirty="0"/>
              <a:t>It is a descriptive form to address the functionality of the system at a user level. Specific negative and positive scenarios are not segregated. Just the intent of testing is directly mentioned in one line</a:t>
            </a:r>
          </a:p>
          <a:p>
            <a:pPr marL="0" lvl="0" indent="0" algn="l" rtl="0">
              <a:lnSpc>
                <a:spcPct val="115000"/>
              </a:lnSpc>
              <a:spcBef>
                <a:spcPts val="0"/>
              </a:spcBef>
              <a:spcAft>
                <a:spcPts val="0"/>
              </a:spcAft>
              <a:buClr>
                <a:schemeClr val="dk1"/>
              </a:buClr>
              <a:buSzPts val="1100"/>
              <a:buFont typeface="Arial"/>
              <a:buNone/>
            </a:pPr>
            <a:endParaRPr lang="en-US" b="0" i="0" dirty="0"/>
          </a:p>
          <a:p>
            <a:pPr marL="0" lvl="0" indent="0" algn="l" rtl="0">
              <a:lnSpc>
                <a:spcPct val="115000"/>
              </a:lnSpc>
              <a:spcBef>
                <a:spcPts val="0"/>
              </a:spcBef>
              <a:spcAft>
                <a:spcPts val="0"/>
              </a:spcAft>
              <a:buClr>
                <a:schemeClr val="dk1"/>
              </a:buClr>
              <a:buSzPts val="1100"/>
              <a:buFont typeface="Arial"/>
              <a:buNone/>
            </a:pPr>
            <a:r>
              <a:rPr lang="en-US" b="0" i="0" dirty="0"/>
              <a:t>For example : Login into the application using valid credentials and validating system response</a:t>
            </a:r>
            <a:br>
              <a:rPr lang="en-US" b="0" i="0" dirty="0"/>
            </a:br>
            <a:r>
              <a:rPr lang="en-US" b="0" i="0" dirty="0"/>
              <a:t>                       Enter invalid credentials and attempting login and validating system response</a:t>
            </a:r>
          </a:p>
          <a:p>
            <a:pPr marL="0" lvl="0" indent="0" algn="l" rtl="0">
              <a:lnSpc>
                <a:spcPct val="115000"/>
              </a:lnSpc>
              <a:spcBef>
                <a:spcPts val="0"/>
              </a:spcBef>
              <a:spcAft>
                <a:spcPts val="0"/>
              </a:spcAft>
              <a:buClr>
                <a:schemeClr val="dk1"/>
              </a:buClr>
              <a:buSzPts val="1100"/>
              <a:buFont typeface="Arial"/>
              <a:buNone/>
            </a:pPr>
            <a:endParaRPr b="0" i="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546531a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546531a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At the end of this module, you will be able to </a:t>
            </a:r>
            <a:r>
              <a:rPr lang="en-IN" sz="1200" dirty="0">
                <a:solidFill>
                  <a:schemeClr val="dk1"/>
                </a:solidFill>
              </a:rPr>
              <a:t>learn</a:t>
            </a:r>
            <a:r>
              <a:rPr lang="en" sz="1200" dirty="0">
                <a:solidFill>
                  <a:schemeClr val="dk1"/>
                </a:solidFill>
              </a:rPr>
              <a:t>:</a:t>
            </a:r>
            <a:endParaRPr sz="1200" dirty="0">
              <a:solidFill>
                <a:schemeClr val="dk1"/>
              </a:solidFill>
            </a:endParaRPr>
          </a:p>
          <a:p>
            <a:pPr marL="457200" lvl="0" indent="-342900" algn="l" rtl="0">
              <a:spcBef>
                <a:spcPts val="1600"/>
              </a:spcBef>
              <a:spcAft>
                <a:spcPts val="0"/>
              </a:spcAft>
              <a:buSzPts val="1800"/>
              <a:buChar char="●"/>
            </a:pPr>
            <a:r>
              <a:rPr lang="en-US" sz="1200" dirty="0"/>
              <a:t>Seven principles of Software Testing</a:t>
            </a:r>
          </a:p>
          <a:p>
            <a:pPr marL="457200" lvl="0" indent="-342900" algn="l" rtl="0">
              <a:spcBef>
                <a:spcPts val="0"/>
              </a:spcBef>
              <a:spcAft>
                <a:spcPts val="0"/>
              </a:spcAft>
              <a:buSzPts val="1800"/>
              <a:buChar char="●"/>
            </a:pPr>
            <a:r>
              <a:rPr lang="en-US" sz="1200" dirty="0"/>
              <a:t>SDLC v/s STLC</a:t>
            </a:r>
          </a:p>
          <a:p>
            <a:pPr marL="457200" lvl="0" indent="-342900" algn="l" rtl="0">
              <a:spcBef>
                <a:spcPts val="0"/>
              </a:spcBef>
              <a:spcAft>
                <a:spcPts val="0"/>
              </a:spcAft>
              <a:buSzPts val="1800"/>
              <a:buChar char="●"/>
            </a:pPr>
            <a:r>
              <a:rPr lang="en-US" sz="1200" dirty="0"/>
              <a:t>Software Testing Life Cycle</a:t>
            </a:r>
          </a:p>
          <a:p>
            <a:pPr marL="457200" lvl="0" indent="-342900" algn="l" rtl="0">
              <a:spcBef>
                <a:spcPts val="0"/>
              </a:spcBef>
              <a:spcAft>
                <a:spcPts val="0"/>
              </a:spcAft>
              <a:buSzPts val="1800"/>
              <a:buChar char="●"/>
            </a:pPr>
            <a:r>
              <a:rPr lang="en-US" sz="1200" dirty="0"/>
              <a:t>Usability Testing</a:t>
            </a:r>
          </a:p>
          <a:p>
            <a:pPr marL="457200" lvl="0" indent="-342900" algn="l" rtl="0">
              <a:spcBef>
                <a:spcPts val="0"/>
              </a:spcBef>
              <a:spcAft>
                <a:spcPts val="0"/>
              </a:spcAft>
              <a:buSzPts val="1800"/>
              <a:buChar char="●"/>
            </a:pPr>
            <a:r>
              <a:rPr lang="en-US" sz="1200" dirty="0"/>
              <a:t>Functional Testing</a:t>
            </a:r>
          </a:p>
          <a:p>
            <a:pPr marL="457200" lvl="0" indent="-342900" algn="l" rtl="0">
              <a:spcBef>
                <a:spcPts val="0"/>
              </a:spcBef>
              <a:spcAft>
                <a:spcPts val="0"/>
              </a:spcAft>
              <a:buSzPts val="1800"/>
              <a:buChar char="●"/>
            </a:pPr>
            <a:r>
              <a:rPr lang="en-US" sz="1200" dirty="0"/>
              <a:t>End to End Testing</a:t>
            </a:r>
          </a:p>
          <a:p>
            <a:pPr marL="457200" lvl="0" indent="-342900" algn="l" rtl="0">
              <a:spcBef>
                <a:spcPts val="0"/>
              </a:spcBef>
              <a:spcAft>
                <a:spcPts val="0"/>
              </a:spcAft>
              <a:buSzPts val="1800"/>
              <a:buChar char="●"/>
            </a:pPr>
            <a:r>
              <a:rPr lang="en-US" sz="1200" dirty="0"/>
              <a:t>Compatibility Testing</a:t>
            </a:r>
          </a:p>
          <a:p>
            <a:pPr marL="457200" lvl="0" indent="-342900" algn="l" rtl="0">
              <a:spcBef>
                <a:spcPts val="0"/>
              </a:spcBef>
              <a:spcAft>
                <a:spcPts val="0"/>
              </a:spcAft>
              <a:buSzPts val="1800"/>
              <a:buChar char="●"/>
            </a:pPr>
            <a:r>
              <a:rPr lang="en-US" sz="1200" dirty="0"/>
              <a:t>GUI Testing</a:t>
            </a:r>
          </a:p>
          <a:p>
            <a:pPr marL="457200" lvl="0" indent="-342900" algn="l" rtl="0">
              <a:spcBef>
                <a:spcPts val="0"/>
              </a:spcBef>
              <a:spcAft>
                <a:spcPts val="0"/>
              </a:spcAft>
              <a:buSzPts val="1800"/>
              <a:buChar char="●"/>
            </a:pPr>
            <a:r>
              <a:rPr lang="en-US" sz="1200" dirty="0"/>
              <a:t>API Testing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546531a7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546531a7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a quick wa</a:t>
            </a:r>
            <a:r>
              <a:rPr lang="en-IN" dirty="0" err="1"/>
              <a:t>lk</a:t>
            </a:r>
            <a:r>
              <a:rPr lang="en-IN" dirty="0"/>
              <a:t>-through for white box testing and why code logic is important. Give the example of Unit Testing to the participants</a:t>
            </a:r>
            <a:endParaRPr dirty="0"/>
          </a:p>
          <a:p>
            <a:pPr marL="0" lvl="0" indent="0" algn="l" rtl="0">
              <a:spcBef>
                <a:spcPts val="0"/>
              </a:spcBef>
              <a:spcAft>
                <a:spcPts val="0"/>
              </a:spcAft>
              <a:buNone/>
            </a:pPr>
            <a:r>
              <a:rPr lang="en" b="1" dirty="0"/>
              <a:t>Notes to the Participants:</a:t>
            </a:r>
          </a:p>
          <a:p>
            <a:pPr marL="0" lvl="0" indent="0" algn="l" rtl="0">
              <a:lnSpc>
                <a:spcPct val="115000"/>
              </a:lnSpc>
              <a:spcBef>
                <a:spcPts val="0"/>
              </a:spcBef>
              <a:spcAft>
                <a:spcPts val="0"/>
              </a:spcAft>
              <a:buClr>
                <a:schemeClr val="dk1"/>
              </a:buClr>
              <a:buSzPts val="1100"/>
              <a:buFont typeface="Arial"/>
              <a:buNone/>
            </a:pPr>
            <a:r>
              <a:rPr lang="en-IN" b="0" dirty="0"/>
              <a:t>White Box testing technique does need the tester to have in depth coding knowledge of the application. So generally developers act as Testers here. Unit Testing is an Example of White Box Testing which is done by developers</a:t>
            </a:r>
          </a:p>
          <a:p>
            <a:pPr marL="0" lvl="0" indent="0" algn="l" rtl="0">
              <a:lnSpc>
                <a:spcPct val="115000"/>
              </a:lnSpc>
              <a:spcBef>
                <a:spcPts val="0"/>
              </a:spcBef>
              <a:spcAft>
                <a:spcPts val="0"/>
              </a:spcAft>
              <a:buClr>
                <a:schemeClr val="dk1"/>
              </a:buClr>
              <a:buSzPts val="1100"/>
              <a:buFont typeface="Arial"/>
              <a:buNone/>
            </a:pPr>
            <a:r>
              <a:rPr lang="en-IN" b="0" dirty="0"/>
              <a:t>Let’s discuss little bit about the various White Box Testing Techniques</a:t>
            </a:r>
          </a:p>
          <a:p>
            <a:pPr fontAlgn="base"/>
            <a:r>
              <a:rPr lang="en-US" sz="1100" b="1" i="0" u="none" strike="noStrike" cap="none" dirty="0">
                <a:solidFill>
                  <a:srgbClr val="000000"/>
                </a:solidFill>
                <a:effectLst/>
                <a:latin typeface="Arial"/>
                <a:ea typeface="Arial"/>
                <a:cs typeface="Arial"/>
                <a:sym typeface="Arial"/>
              </a:rPr>
              <a:t>Statement Testing &amp; Coverage</a:t>
            </a:r>
          </a:p>
          <a:p>
            <a:pPr marL="158750" indent="0" fontAlgn="base">
              <a:buNone/>
            </a:pPr>
            <a:r>
              <a:rPr lang="en-US" sz="1100" b="0" i="0" u="none" strike="noStrike" cap="none" dirty="0">
                <a:solidFill>
                  <a:srgbClr val="000000"/>
                </a:solidFill>
                <a:effectLst/>
                <a:latin typeface="Arial"/>
                <a:ea typeface="Arial"/>
                <a:cs typeface="Arial"/>
                <a:sym typeface="Arial"/>
              </a:rPr>
              <a:t>Let’s say you are a Java Developer or a .NET Developer. And you have written code for a specific stub. There are approximately 28 executable statements in the code. So this form of testing says that you execute all the 28 executable statements in the source code at least once and then report how many actually got executed and how many did not. What errors did they throw, etc. This is not a very good approach as it can be time confusing and irritating as well</a:t>
            </a:r>
          </a:p>
          <a:p>
            <a:pPr fontAlgn="base"/>
            <a:r>
              <a:rPr lang="en-US" sz="1100" b="1" i="0" u="none" strike="noStrike" cap="none" dirty="0">
                <a:solidFill>
                  <a:srgbClr val="000000"/>
                </a:solidFill>
                <a:effectLst/>
                <a:latin typeface="Arial"/>
                <a:ea typeface="Arial"/>
                <a:cs typeface="Arial"/>
                <a:sym typeface="Arial"/>
              </a:rPr>
              <a:t>Decision Testing Coverage</a:t>
            </a:r>
          </a:p>
          <a:p>
            <a:pPr marL="158750" indent="0" fontAlgn="base">
              <a:buNone/>
            </a:pPr>
            <a:r>
              <a:rPr lang="en-US" sz="1100" b="0" i="0" u="none" strike="noStrike" cap="none" dirty="0">
                <a:solidFill>
                  <a:srgbClr val="000000"/>
                </a:solidFill>
                <a:effectLst/>
                <a:latin typeface="Arial"/>
                <a:ea typeface="Arial"/>
                <a:cs typeface="Arial"/>
                <a:sym typeface="Arial"/>
              </a:rPr>
              <a:t>Let’s say for example you are a Java Developer who is working on a large Project which has multiple branches. And for each branch you have created a package and each package has multiple classes and integration of all these branches completes the code. So as per this testing you need to test at least the most important business logic from each branch. Like test a particular package with certain class in it and execute and see how it responds. </a:t>
            </a:r>
          </a:p>
          <a:p>
            <a:pPr fontAlgn="base"/>
            <a:r>
              <a:rPr lang="en-US" sz="1100" b="1" i="0" u="none" strike="noStrike" cap="none" dirty="0">
                <a:solidFill>
                  <a:srgbClr val="000000"/>
                </a:solidFill>
                <a:effectLst/>
                <a:latin typeface="Arial"/>
                <a:ea typeface="Arial"/>
                <a:cs typeface="Arial"/>
                <a:sym typeface="Arial"/>
              </a:rPr>
              <a:t>Condition Testing</a:t>
            </a:r>
          </a:p>
          <a:p>
            <a:pPr marL="158750" indent="0" fontAlgn="base">
              <a:buNone/>
            </a:pPr>
            <a:r>
              <a:rPr lang="en-US" sz="1100" b="0" i="0" u="none" strike="noStrike" cap="none" dirty="0">
                <a:solidFill>
                  <a:srgbClr val="000000"/>
                </a:solidFill>
                <a:effectLst/>
                <a:latin typeface="Arial"/>
                <a:ea typeface="Arial"/>
                <a:cs typeface="Arial"/>
                <a:sym typeface="Arial"/>
              </a:rPr>
              <a:t>Final outcome is True or False.  All the testing outcomes are at least tested once.  This type of testing involves 100% coverage of the code.  The test cases are designed as such that the condition outcomes are easily executed. This can be documented. The ones which return false can be discussed with Senior Architects to fix it or defer it. </a:t>
            </a:r>
          </a:p>
          <a:p>
            <a:pPr fontAlgn="base"/>
            <a:r>
              <a:rPr lang="en-US" sz="1100" b="1" i="0" u="none" strike="noStrike" cap="none" dirty="0">
                <a:solidFill>
                  <a:srgbClr val="000000"/>
                </a:solidFill>
                <a:effectLst/>
                <a:latin typeface="Arial"/>
                <a:ea typeface="Arial"/>
                <a:cs typeface="Arial"/>
                <a:sym typeface="Arial"/>
              </a:rPr>
              <a:t>Multiple Condition Testing</a:t>
            </a:r>
          </a:p>
          <a:p>
            <a:pPr marL="158750" indent="0" fontAlgn="base">
              <a:buNone/>
            </a:pPr>
            <a:r>
              <a:rPr lang="en-US" sz="1100" b="0" i="0" u="none" strike="noStrike" cap="none" dirty="0">
                <a:solidFill>
                  <a:srgbClr val="000000"/>
                </a:solidFill>
                <a:effectLst/>
                <a:latin typeface="Arial"/>
                <a:ea typeface="Arial"/>
                <a:cs typeface="Arial"/>
                <a:sym typeface="Arial"/>
              </a:rPr>
              <a:t>Ok let’s say you are working on an E Commerce application. Let us find certain combinations</a:t>
            </a:r>
          </a:p>
          <a:p>
            <a:pPr marL="158750" indent="0" fontAlgn="base">
              <a:buNone/>
            </a:pPr>
            <a:r>
              <a:rPr lang="en-US" sz="1100" b="0" i="0" u="none" strike="noStrike" cap="none" dirty="0">
                <a:solidFill>
                  <a:srgbClr val="000000"/>
                </a:solidFill>
                <a:effectLst/>
                <a:latin typeface="Arial"/>
                <a:ea typeface="Arial"/>
                <a:cs typeface="Arial"/>
                <a:sym typeface="Arial"/>
              </a:rPr>
              <a:t>Email is generated and send to user when payment is done by Net Banking</a:t>
            </a:r>
          </a:p>
          <a:p>
            <a:pPr marL="158750" indent="0" fontAlgn="base">
              <a:buNone/>
            </a:pPr>
            <a:r>
              <a:rPr lang="en-US" sz="1100" b="0" i="0" u="none" strike="noStrike" cap="none" dirty="0">
                <a:solidFill>
                  <a:srgbClr val="000000"/>
                </a:solidFill>
                <a:effectLst/>
                <a:latin typeface="Arial"/>
                <a:ea typeface="Arial"/>
                <a:cs typeface="Arial"/>
                <a:sym typeface="Arial"/>
              </a:rPr>
              <a:t>Email is not generated when payment is done by Credit Card</a:t>
            </a:r>
          </a:p>
          <a:p>
            <a:pPr marL="158750" indent="0" fontAlgn="base">
              <a:buNone/>
            </a:pPr>
            <a:r>
              <a:rPr lang="en-US" sz="1100" b="0" i="0" u="none" strike="noStrike" cap="none" dirty="0">
                <a:solidFill>
                  <a:srgbClr val="000000"/>
                </a:solidFill>
                <a:effectLst/>
                <a:latin typeface="Arial"/>
                <a:ea typeface="Arial"/>
                <a:cs typeface="Arial"/>
                <a:sym typeface="Arial"/>
              </a:rPr>
              <a:t>Email is generated but not send to user when payment is done by Wallet</a:t>
            </a:r>
          </a:p>
          <a:p>
            <a:pPr marL="158750" indent="0" fontAlgn="base">
              <a:buNone/>
            </a:pPr>
            <a:endParaRPr lang="en-US" sz="1100" b="0" i="0" u="none" strike="noStrike" cap="none" dirty="0">
              <a:solidFill>
                <a:srgbClr val="000000"/>
              </a:solidFill>
              <a:effectLst/>
              <a:latin typeface="Arial"/>
              <a:ea typeface="Arial"/>
              <a:cs typeface="Arial"/>
              <a:sym typeface="Arial"/>
            </a:endParaRPr>
          </a:p>
          <a:p>
            <a:pPr marL="158750" indent="0" fontAlgn="base">
              <a:buNone/>
            </a:pPr>
            <a:r>
              <a:rPr lang="en-US" sz="1100" b="0" i="0" u="none" strike="noStrike" cap="none" dirty="0">
                <a:solidFill>
                  <a:srgbClr val="000000"/>
                </a:solidFill>
                <a:effectLst/>
                <a:latin typeface="Arial"/>
                <a:ea typeface="Arial"/>
                <a:cs typeface="Arial"/>
                <a:sym typeface="Arial"/>
              </a:rPr>
              <a:t>So the above are three different conditions. And there will be different executable statements in the source code to make sure this works. But fixing one might fix the other or it might tamper it even more. So this can be tested and determined. Testing these multiple conditions is called Multiple Condition Testing</a:t>
            </a:r>
          </a:p>
          <a:p>
            <a:pPr marL="158750" indent="0" fontAlgn="base">
              <a:buNone/>
            </a:pPr>
            <a:endParaRPr lang="en-US" sz="1100" b="0" i="0" u="none" strike="noStrike" cap="none" dirty="0">
              <a:solidFill>
                <a:srgbClr val="000000"/>
              </a:solidFill>
              <a:effectLst/>
              <a:latin typeface="Arial"/>
              <a:ea typeface="Arial"/>
              <a:cs typeface="Arial"/>
              <a:sym typeface="Arial"/>
            </a:endParaRPr>
          </a:p>
          <a:p>
            <a:pPr fontAlgn="base"/>
            <a:r>
              <a:rPr lang="en-US" sz="1100" b="1" i="0" u="none" strike="noStrike" cap="none" dirty="0">
                <a:solidFill>
                  <a:srgbClr val="000000"/>
                </a:solidFill>
                <a:effectLst/>
                <a:latin typeface="Arial"/>
                <a:ea typeface="Arial"/>
                <a:cs typeface="Arial"/>
                <a:sym typeface="Arial"/>
              </a:rPr>
              <a:t>All Path Testing</a:t>
            </a:r>
          </a:p>
          <a:p>
            <a:pPr marL="158750" indent="0" fontAlgn="base">
              <a:buNone/>
            </a:pPr>
            <a:r>
              <a:rPr lang="en-US" sz="1100" b="0" i="0" u="none" strike="noStrike" cap="none" dirty="0">
                <a:solidFill>
                  <a:srgbClr val="000000"/>
                </a:solidFill>
                <a:effectLst/>
                <a:latin typeface="Arial"/>
                <a:ea typeface="Arial"/>
                <a:cs typeface="Arial"/>
                <a:sym typeface="Arial"/>
              </a:rPr>
              <a:t>In this format, source code of the program is inspected/leveraged to find every executable business logic path. This helps to determine all the faults within a particular code. But this is not easy and cannot be done by an inexperienced Developer. </a:t>
            </a:r>
          </a:p>
          <a:p>
            <a:pPr marL="0" lvl="0" indent="0" algn="l" rtl="0">
              <a:lnSpc>
                <a:spcPct val="115000"/>
              </a:lnSpc>
              <a:spcBef>
                <a:spcPts val="0"/>
              </a:spcBef>
              <a:spcAft>
                <a:spcPts val="0"/>
              </a:spcAft>
              <a:buClr>
                <a:schemeClr val="dk1"/>
              </a:buClr>
              <a:buSzPts val="1100"/>
              <a:buFont typeface="Arial"/>
              <a:buNone/>
            </a:pPr>
            <a:endParaRPr lang="en-IN" b="0" dirty="0"/>
          </a:p>
          <a:p>
            <a:pPr marL="0" lvl="0" indent="0" algn="l" rtl="0">
              <a:spcBef>
                <a:spcPts val="0"/>
              </a:spcBef>
              <a:spcAft>
                <a:spcPts val="0"/>
              </a:spcAft>
              <a:buNone/>
            </a:pPr>
            <a:endParaRPr b="1"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546531a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546531a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a:t>
            </a:r>
            <a:r>
              <a:rPr lang="en-IN" sz="1200" dirty="0">
                <a:solidFill>
                  <a:schemeClr val="dk1"/>
                </a:solidFill>
              </a:rPr>
              <a:t>participants about the difference between an experience tester and a newbie. Explain bit of Monkey Testing or Gorilla Testing</a:t>
            </a:r>
            <a:endParaRPr lang="en"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t>Answer:</a:t>
            </a:r>
          </a:p>
          <a:p>
            <a:pPr marL="0" lvl="0" indent="0" algn="l" rtl="0">
              <a:lnSpc>
                <a:spcPct val="115000"/>
              </a:lnSpc>
              <a:spcBef>
                <a:spcPts val="0"/>
              </a:spcBef>
              <a:spcAft>
                <a:spcPts val="0"/>
              </a:spcAft>
              <a:buClr>
                <a:schemeClr val="dk1"/>
              </a:buClr>
              <a:buSzPts val="1100"/>
              <a:buFont typeface="Arial"/>
              <a:buNone/>
            </a:pPr>
            <a:r>
              <a:rPr lang="en-IN" b="0" dirty="0"/>
              <a:t>Experienced Based testing technique is purely based on historical behaviour, knowledge of vulnerable areas, knowledge of suspectable boundaries and trying to break the system with intuitive inputs and determining the nature of the application under test under certain payload of data.</a:t>
            </a:r>
          </a:p>
          <a:p>
            <a:pPr marL="0" lvl="0" indent="0" algn="l" rtl="0">
              <a:lnSpc>
                <a:spcPct val="115000"/>
              </a:lnSpc>
              <a:spcBef>
                <a:spcPts val="0"/>
              </a:spcBef>
              <a:spcAft>
                <a:spcPts val="0"/>
              </a:spcAft>
              <a:buClr>
                <a:schemeClr val="dk1"/>
              </a:buClr>
              <a:buSzPts val="1100"/>
              <a:buFont typeface="Arial"/>
              <a:buNone/>
            </a:pPr>
            <a:endParaRPr lang="en-IN" b="0" dirty="0"/>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US" sz="1100" b="1" i="0" u="none" strike="noStrike" cap="none" dirty="0">
                <a:solidFill>
                  <a:srgbClr val="000000"/>
                </a:solidFill>
                <a:effectLst/>
                <a:latin typeface="Arial"/>
                <a:ea typeface="Arial"/>
                <a:cs typeface="Arial"/>
                <a:sym typeface="Arial"/>
              </a:rPr>
              <a:t>Error Guessing</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As the name suggests – who guesses ?? Of course someone who is not completely aware of the system or someone who is asked to deliberately do something special which a person who knows in and out of the system cannot comprehend. So in Error Guessing both the types are involved – Experienced testers as well as inexperienced testers. Experienced testers use their knowledge, skill, intuition, data from various sources to try and break the system via implementing multiple negative scenarios</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t>
            </a:r>
          </a:p>
          <a:p>
            <a:pPr fontAlgn="base"/>
            <a:endParaRPr lang="en-US" sz="1100" b="1" i="0" u="none" strike="noStrike" cap="none" dirty="0">
              <a:solidFill>
                <a:srgbClr val="000000"/>
              </a:solidFill>
              <a:effectLst/>
              <a:latin typeface="Arial"/>
              <a:ea typeface="Arial"/>
              <a:cs typeface="Arial"/>
              <a:sym typeface="Arial"/>
            </a:endParaRPr>
          </a:p>
          <a:p>
            <a:pPr fontAlgn="base"/>
            <a:r>
              <a:rPr lang="en-US" sz="1100" b="1" i="0" u="none" strike="noStrike" cap="none" dirty="0">
                <a:solidFill>
                  <a:srgbClr val="000000"/>
                </a:solidFill>
                <a:effectLst/>
                <a:latin typeface="Arial"/>
                <a:ea typeface="Arial"/>
                <a:cs typeface="Arial"/>
                <a:sym typeface="Arial"/>
              </a:rPr>
              <a:t>Exploratory Testing</a:t>
            </a:r>
          </a:p>
          <a:p>
            <a:pPr marL="158750" indent="0" fontAlgn="base">
              <a:buNone/>
            </a:pPr>
            <a:r>
              <a:rPr lang="en-US" sz="1100" b="0" i="0" u="none" strike="noStrike" cap="none" dirty="0">
                <a:solidFill>
                  <a:srgbClr val="000000"/>
                </a:solidFill>
                <a:effectLst/>
                <a:latin typeface="Arial"/>
                <a:ea typeface="Arial"/>
                <a:cs typeface="Arial"/>
                <a:sym typeface="Arial"/>
              </a:rPr>
              <a:t>This technique is used to test the application without any formal documentation or referral from any sort of Requirement Document or Functional Specification Document. Testing Execution and reporting goes side by side. Test something and if something is found – report asap. This is also known as Monkey Testing. It does not follow any set of rules. The only rule is find defects</a:t>
            </a:r>
          </a:p>
          <a:p>
            <a:pPr marL="0" lvl="0" indent="0" algn="l" rtl="0">
              <a:lnSpc>
                <a:spcPct val="115000"/>
              </a:lnSpc>
              <a:spcBef>
                <a:spcPts val="0"/>
              </a:spcBef>
              <a:spcAft>
                <a:spcPts val="0"/>
              </a:spcAft>
              <a:buClr>
                <a:schemeClr val="dk1"/>
              </a:buClr>
              <a:buSzPts val="1100"/>
              <a:buFont typeface="Arial"/>
              <a:buNone/>
            </a:pPr>
            <a:endParaRPr b="1"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Ans 1 : (B)</a:t>
            </a:r>
          </a:p>
          <a:p>
            <a:pPr marL="158750" indent="0">
              <a:buNone/>
            </a:pPr>
            <a:endParaRPr lang="en-US" dirty="0"/>
          </a:p>
          <a:p>
            <a:pPr marL="158750" indent="0">
              <a:buNone/>
            </a:pPr>
            <a:r>
              <a:rPr lang="en-US" dirty="0"/>
              <a:t>Ans 2 : ( C )</a:t>
            </a:r>
          </a:p>
          <a:p>
            <a:pPr marL="158750" indent="0">
              <a:buNone/>
            </a:pPr>
            <a:endParaRPr lang="en-US" dirty="0"/>
          </a:p>
          <a:p>
            <a:pPr marL="158750" indent="0">
              <a:buNone/>
            </a:pPr>
            <a:r>
              <a:rPr lang="en-US" dirty="0"/>
              <a:t>Ans 3 :  Students this one is interesting. Please discuss among yourselves and come with the right answer</a:t>
            </a:r>
            <a:endParaRPr lang="en-IN" dirty="0"/>
          </a:p>
        </p:txBody>
      </p:sp>
    </p:spTree>
    <p:extLst>
      <p:ext uri="{BB962C8B-B14F-4D97-AF65-F5344CB8AC3E}">
        <p14:creationId xmlns:p14="http://schemas.microsoft.com/office/powerpoint/2010/main" val="2156051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546531a7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546531a7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p>
          <a:p>
            <a:pPr marL="0" lvl="0" indent="0" algn="l" rtl="0">
              <a:spcBef>
                <a:spcPts val="0"/>
              </a:spcBef>
              <a:spcAft>
                <a:spcPts val="0"/>
              </a:spcAft>
              <a:buNone/>
            </a:pPr>
            <a:r>
              <a:rPr lang="en" b="0" dirty="0"/>
              <a:t>This module should focus on th</a:t>
            </a:r>
            <a:r>
              <a:rPr lang="en-IN" b="0" dirty="0"/>
              <a:t>e ease of use. Just tell the participants any live example of any website and how easy it is to use. Something like it is more user friendly than any other application of the same genre</a:t>
            </a:r>
            <a:endParaRPr b="0"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1" dirty="0"/>
          </a:p>
          <a:p>
            <a:pPr marL="0" lvl="0" indent="0" algn="l" rtl="0">
              <a:spcBef>
                <a:spcPts val="0"/>
              </a:spcBef>
              <a:spcAft>
                <a:spcPts val="0"/>
              </a:spcAft>
              <a:buNone/>
            </a:pPr>
            <a:r>
              <a:rPr lang="en" b="0" dirty="0"/>
              <a:t>Usability </a:t>
            </a:r>
            <a:r>
              <a:rPr lang="en-IN" b="0" dirty="0"/>
              <a:t>testing</a:t>
            </a:r>
            <a:r>
              <a:rPr lang="en" b="0" dirty="0"/>
              <a:t> is carried </a:t>
            </a:r>
            <a:r>
              <a:rPr lang="en-IN" b="0" dirty="0"/>
              <a:t>out </a:t>
            </a:r>
            <a:r>
              <a:rPr lang="en" b="0" dirty="0"/>
              <a:t>t</a:t>
            </a:r>
            <a:r>
              <a:rPr lang="en-IN" b="0" dirty="0"/>
              <a:t>o determine the user friendliness of the application. Let’s say for example there is an old website which is undergoing a complete changeover and all the feedback, however critical of the previous versions from end users have been considered and worked upon and all the changes have been implemented in this release. So before releasing it world wide, the beta version or the alpha version is released to certain customers to get their initial rounds of feedback and as per their feedback corrections are implemented. This could do multiple rounds of Development and Testing but this enhances user friendliness with real time user feedback</a:t>
            </a:r>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To understand more about Usability Testing, we need to understand few things first:-</a:t>
            </a:r>
          </a:p>
          <a:p>
            <a:pPr marL="0" lvl="0" indent="0" algn="l" rtl="0">
              <a:spcBef>
                <a:spcPts val="0"/>
              </a:spcBef>
              <a:spcAft>
                <a:spcPts val="0"/>
              </a:spcAft>
              <a:buNone/>
            </a:pPr>
            <a:r>
              <a:rPr lang="en-IN" b="0" dirty="0"/>
              <a:t>Why do we need usability testing ?</a:t>
            </a:r>
          </a:p>
          <a:p>
            <a:pPr marL="0" lvl="0" indent="0" algn="l" rtl="0">
              <a:spcBef>
                <a:spcPts val="0"/>
              </a:spcBef>
              <a:spcAft>
                <a:spcPts val="0"/>
              </a:spcAft>
              <a:buNone/>
            </a:pPr>
            <a:r>
              <a:rPr lang="en-IN" b="0" dirty="0"/>
              <a:t>How to do Usability testing ?</a:t>
            </a:r>
          </a:p>
          <a:p>
            <a:pPr marL="0" lvl="0" indent="0" algn="l" rtl="0">
              <a:spcBef>
                <a:spcPts val="0"/>
              </a:spcBef>
              <a:spcAft>
                <a:spcPts val="0"/>
              </a:spcAft>
              <a:buNone/>
            </a:pPr>
            <a:r>
              <a:rPr lang="en-US" b="0" dirty="0"/>
              <a:t>Advantages of Usability testing</a:t>
            </a:r>
          </a:p>
          <a:p>
            <a:pPr marL="0" lvl="0" indent="0" algn="l" rtl="0">
              <a:spcBef>
                <a:spcPts val="0"/>
              </a:spcBef>
              <a:spcAft>
                <a:spcPts val="0"/>
              </a:spcAft>
              <a:buNone/>
            </a:pPr>
            <a:r>
              <a:rPr lang="en-US" b="0" dirty="0"/>
              <a:t>Disadvantages of Usability testing</a:t>
            </a:r>
            <a:endParaRPr b="0"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546531a7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546531a7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1" dirty="0"/>
          </a:p>
          <a:p>
            <a:pPr marL="158750" indent="0">
              <a:buNone/>
            </a:pPr>
            <a:r>
              <a:rPr lang="en-US" sz="1100" b="0" i="0" u="none" strike="noStrike" cap="none" dirty="0">
                <a:solidFill>
                  <a:srgbClr val="000000"/>
                </a:solidFill>
                <a:effectLst/>
                <a:latin typeface="Arial"/>
                <a:ea typeface="Arial"/>
                <a:cs typeface="Arial"/>
                <a:sym typeface="Arial"/>
              </a:rPr>
              <a:t>Aesthetics, design, look &amp; feel, easy accessibility are important. How user-friendly a product looks usually determines how well it works.</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There are many software applications/websites, which miserably fail, once launched, due to following reasons -</a:t>
            </a:r>
          </a:p>
          <a:p>
            <a:r>
              <a:rPr lang="en-US" sz="1100" b="0" i="0" u="none" strike="noStrike" cap="none" dirty="0">
                <a:solidFill>
                  <a:srgbClr val="000000"/>
                </a:solidFill>
                <a:effectLst/>
                <a:latin typeface="Arial"/>
                <a:ea typeface="Arial"/>
                <a:cs typeface="Arial"/>
                <a:sym typeface="Arial"/>
              </a:rPr>
              <a:t>Users are clueless about what to do next. So calling customer care or emailing to Technical team becomes a lethargic option</a:t>
            </a:r>
          </a:p>
          <a:p>
            <a:r>
              <a:rPr lang="en-US" sz="1100" b="0" i="0" u="none" strike="noStrike" cap="none" dirty="0">
                <a:solidFill>
                  <a:srgbClr val="000000"/>
                </a:solidFill>
                <a:effectLst/>
                <a:latin typeface="Arial"/>
                <a:ea typeface="Arial"/>
                <a:cs typeface="Arial"/>
                <a:sym typeface="Arial"/>
              </a:rPr>
              <a:t>Navigation to next page or navigation to anywhere else becomes a challenge</a:t>
            </a:r>
          </a:p>
          <a:p>
            <a:r>
              <a:rPr lang="en-US" sz="1100" b="0" i="0" u="none" strike="noStrike" cap="none" dirty="0">
                <a:solidFill>
                  <a:srgbClr val="000000"/>
                </a:solidFill>
                <a:effectLst/>
                <a:latin typeface="Arial"/>
                <a:ea typeface="Arial"/>
                <a:cs typeface="Arial"/>
                <a:sym typeface="Arial"/>
              </a:rPr>
              <a:t>Which Icon or Link or hyperlink or flash or pop-up represents what functionality </a:t>
            </a:r>
          </a:p>
          <a:p>
            <a:r>
              <a:rPr lang="en-US" sz="1100" b="0" i="0" u="none" strike="noStrike" cap="none" dirty="0">
                <a:solidFill>
                  <a:srgbClr val="000000"/>
                </a:solidFill>
                <a:effectLst/>
                <a:latin typeface="Arial"/>
                <a:ea typeface="Arial"/>
                <a:cs typeface="Arial"/>
                <a:sym typeface="Arial"/>
              </a:rPr>
              <a:t>Notifications, Error messages are not too convincing or are confusing</a:t>
            </a:r>
          </a:p>
          <a:p>
            <a:r>
              <a:rPr lang="en-US" sz="1100" b="0" i="0" u="none" strike="noStrike" cap="none" dirty="0">
                <a:solidFill>
                  <a:srgbClr val="000000"/>
                </a:solidFill>
                <a:effectLst/>
                <a:latin typeface="Arial"/>
                <a:ea typeface="Arial"/>
                <a:cs typeface="Arial"/>
                <a:sym typeface="Arial"/>
              </a:rPr>
              <a:t>Session time out and Session Cookies effectiveness</a:t>
            </a:r>
          </a:p>
          <a:p>
            <a:pPr marL="0" lvl="0" indent="0" algn="l" rtl="0">
              <a:spcBef>
                <a:spcPts val="0"/>
              </a:spcBef>
              <a:spcAft>
                <a:spcPts val="0"/>
              </a:spcAft>
              <a:buNone/>
            </a:pPr>
            <a:endParaRPr lang="en-US" b="1" dirty="0"/>
          </a:p>
          <a:p>
            <a:pPr marL="0" lvl="0" indent="0" algn="l" rtl="0">
              <a:spcBef>
                <a:spcPts val="0"/>
              </a:spcBef>
              <a:spcAft>
                <a:spcPts val="0"/>
              </a:spcAft>
              <a:buNone/>
            </a:pPr>
            <a:r>
              <a:rPr lang="en-IN" b="0" dirty="0"/>
              <a:t>So to counter the above issues, Usability Testing comes very handy. What matters most to end users is the GUI interface and for that Usability Testing is very important</a:t>
            </a:r>
            <a:endParaRPr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546531a7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546531a7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US" dirty="0"/>
              <a:t>Brief to participants about the goals and objectives set in this phase </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1" dirty="0"/>
          </a:p>
          <a:p>
            <a:pPr marL="158750" indent="0">
              <a:buNone/>
            </a:pPr>
            <a:r>
              <a:rPr lang="en-US" sz="1100" b="1" i="0" u="none" strike="noStrike" cap="none" dirty="0">
                <a:solidFill>
                  <a:srgbClr val="000000"/>
                </a:solidFill>
                <a:effectLst/>
                <a:latin typeface="Arial"/>
                <a:ea typeface="Arial"/>
                <a:cs typeface="Arial"/>
                <a:sym typeface="Arial"/>
              </a:rPr>
              <a:t>Planning</a:t>
            </a:r>
            <a:r>
              <a:rPr lang="en-US" sz="1100" b="0" i="0" u="none" strike="noStrike" cap="none" dirty="0">
                <a:solidFill>
                  <a:srgbClr val="000000"/>
                </a:solidFill>
                <a:effectLst/>
                <a:latin typeface="Arial"/>
                <a:ea typeface="Arial"/>
                <a:cs typeface="Arial"/>
                <a:sym typeface="Arial"/>
              </a:rPr>
              <a:t>:- This phase determines the success or failure of this phase of testing. The most important part of Usability planning is the Usability Strategy  that needs to be drawn. High Level and Low Level goals have to be documented and addressed. Also the goals which needs to be immediately accomplished needs to be segregated.  Critical  functional areas needs to be identified and pitched with more time may be or including experienced testers to handle these critical areas. Artifacts especially Test Reports get a higher weightage here  as well.</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1" i="0" u="none" strike="noStrike" cap="none" dirty="0">
                <a:solidFill>
                  <a:srgbClr val="000000"/>
                </a:solidFill>
                <a:effectLst/>
                <a:latin typeface="Arial"/>
                <a:ea typeface="Arial"/>
                <a:cs typeface="Arial"/>
                <a:sym typeface="Arial"/>
              </a:rPr>
              <a:t>Recruiting</a:t>
            </a:r>
            <a:r>
              <a:rPr lang="en-US" sz="1100" b="0" i="0" u="none" strike="noStrike" cap="none" dirty="0">
                <a:solidFill>
                  <a:srgbClr val="000000"/>
                </a:solidFill>
                <a:effectLst/>
                <a:latin typeface="Arial"/>
                <a:ea typeface="Arial"/>
                <a:cs typeface="Arial"/>
                <a:sym typeface="Arial"/>
              </a:rPr>
              <a:t>: Recruitment of testers with requisite skills is done accordingly.</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1" i="0" u="none" strike="noStrike" cap="none" dirty="0">
                <a:solidFill>
                  <a:srgbClr val="000000"/>
                </a:solidFill>
                <a:effectLst/>
                <a:latin typeface="Arial"/>
                <a:ea typeface="Arial"/>
                <a:cs typeface="Arial"/>
                <a:sym typeface="Arial"/>
              </a:rPr>
              <a:t>Usability</a:t>
            </a:r>
            <a:r>
              <a:rPr lang="en-US" sz="1100" b="0" i="0" u="none" strike="noStrike" cap="none" dirty="0">
                <a:solidFill>
                  <a:srgbClr val="000000"/>
                </a:solidFill>
                <a:effectLst/>
                <a:latin typeface="Arial"/>
                <a:ea typeface="Arial"/>
                <a:cs typeface="Arial"/>
                <a:sym typeface="Arial"/>
              </a:rPr>
              <a:t> </a:t>
            </a:r>
            <a:r>
              <a:rPr lang="en-US" sz="1100" b="1" i="0" u="none" strike="noStrike" cap="none" dirty="0">
                <a:solidFill>
                  <a:srgbClr val="000000"/>
                </a:solidFill>
                <a:effectLst/>
                <a:latin typeface="Arial"/>
                <a:ea typeface="Arial"/>
                <a:cs typeface="Arial"/>
                <a:sym typeface="Arial"/>
              </a:rPr>
              <a:t>Tests Execution</a:t>
            </a:r>
            <a:r>
              <a:rPr lang="en-US" sz="1100" b="0" i="0" u="none" strike="noStrike" cap="none" dirty="0">
                <a:solidFill>
                  <a:srgbClr val="000000"/>
                </a:solidFill>
                <a:effectLst/>
                <a:latin typeface="Arial"/>
                <a:ea typeface="Arial"/>
                <a:cs typeface="Arial"/>
                <a:sym typeface="Arial"/>
              </a:rPr>
              <a:t>: Execution is carried out after reviewing the test cases. </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1" i="0" u="none" strike="noStrike" cap="none" dirty="0">
                <a:solidFill>
                  <a:srgbClr val="000000"/>
                </a:solidFill>
                <a:effectLst/>
                <a:latin typeface="Arial"/>
                <a:ea typeface="Arial"/>
                <a:cs typeface="Arial"/>
                <a:sym typeface="Arial"/>
              </a:rPr>
              <a:t>Data Analysis</a:t>
            </a:r>
            <a:r>
              <a:rPr lang="en-US" sz="1100" b="0" i="0" u="none" strike="noStrike" cap="none" dirty="0">
                <a:solidFill>
                  <a:srgbClr val="000000"/>
                </a:solidFill>
                <a:effectLst/>
                <a:latin typeface="Arial"/>
                <a:ea typeface="Arial"/>
                <a:cs typeface="Arial"/>
                <a:sym typeface="Arial"/>
              </a:rPr>
              <a:t>: Data Analysis makes a strong impact. Data from usability tests is thoroughly analyzed. Based on this data, necessary recommendations are given to improve modules along with their interfaces</a:t>
            </a:r>
          </a:p>
          <a:p>
            <a:pPr marL="158750" indent="0">
              <a:buNone/>
            </a:pPr>
            <a:r>
              <a:rPr lang="en-US" sz="1100" b="1" i="0" u="none" strike="noStrike" cap="none" dirty="0">
                <a:solidFill>
                  <a:srgbClr val="000000"/>
                </a:solidFill>
                <a:effectLst/>
                <a:latin typeface="Arial"/>
                <a:ea typeface="Arial"/>
                <a:cs typeface="Arial"/>
                <a:sym typeface="Arial"/>
              </a:rPr>
              <a:t>Reporting</a:t>
            </a:r>
            <a:r>
              <a:rPr lang="en-US" sz="1100" b="0" i="0" u="none" strike="noStrike" cap="none" dirty="0">
                <a:solidFill>
                  <a:srgbClr val="000000"/>
                </a:solidFill>
                <a:effectLst/>
                <a:latin typeface="Arial"/>
                <a:ea typeface="Arial"/>
                <a:cs typeface="Arial"/>
                <a:sym typeface="Arial"/>
              </a:rPr>
              <a:t>: Reporting becomes an important aspect in Usability Testing. Different companies follow different formats and depending upon the Globalization at the Organization level, reports are shared across which definitely undergoes multiple levels of formatting and inspection</a:t>
            </a:r>
          </a:p>
          <a:p>
            <a:pPr marL="0" lvl="0" indent="0" algn="l" rtl="0">
              <a:spcBef>
                <a:spcPts val="0"/>
              </a:spcBef>
              <a:spcAft>
                <a:spcPts val="0"/>
              </a:spcAft>
              <a:buNone/>
            </a:pPr>
            <a:endParaRPr b="1"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546531a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546531a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Just have a normal discussion. It is almost self explanatory</a:t>
            </a:r>
            <a:endParaRPr lang="en" b="0" dirty="0"/>
          </a:p>
          <a:p>
            <a:pPr marL="0" lvl="0" indent="0" algn="l" rtl="0">
              <a:spcBef>
                <a:spcPts val="0"/>
              </a:spcBef>
              <a:spcAft>
                <a:spcPts val="0"/>
              </a:spcAft>
              <a:buNone/>
            </a:pPr>
            <a:endParaRPr b="0"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r>
              <a:rPr lang="en" b="0" dirty="0"/>
              <a:t>U</a:t>
            </a:r>
            <a:r>
              <a:rPr lang="en-IN" b="0" dirty="0"/>
              <a:t>s</a:t>
            </a:r>
            <a:r>
              <a:rPr lang="en" b="0" dirty="0"/>
              <a:t>ability Testing definitely play</a:t>
            </a:r>
            <a:r>
              <a:rPr lang="en-IN" b="0" dirty="0"/>
              <a:t>s a major role in improving the user friendliness of the application, especially the GUI </a:t>
            </a:r>
            <a:endParaRPr b="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546531a7e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546531a7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spcBef>
                <a:spcPts val="0"/>
              </a:spcBef>
              <a:spcAft>
                <a:spcPts val="0"/>
              </a:spcAft>
              <a:buNone/>
            </a:pPr>
            <a:r>
              <a:rPr lang="en-IN" b="0" dirty="0"/>
              <a:t>Just have a normal discussion. It is almost self explanatory</a:t>
            </a:r>
            <a:endParaRPr lang="en" b="0" dirty="0"/>
          </a:p>
          <a:p>
            <a:pPr marL="0" lvl="0" indent="0" algn="l" rtl="0">
              <a:spcBef>
                <a:spcPts val="0"/>
              </a:spcBef>
              <a:spcAft>
                <a:spcPts val="0"/>
              </a:spcAft>
              <a:buNone/>
            </a:pPr>
            <a:r>
              <a:rPr lang="en" b="1" dirty="0"/>
              <a:t>Answers:</a:t>
            </a:r>
          </a:p>
          <a:p>
            <a:pPr marL="0" lvl="0" indent="0" algn="l" rtl="0">
              <a:spcBef>
                <a:spcPts val="0"/>
              </a:spcBef>
              <a:spcAft>
                <a:spcPts val="0"/>
              </a:spcAft>
              <a:buNone/>
            </a:pPr>
            <a:endParaRPr lang="en" b="1" dirty="0"/>
          </a:p>
          <a:p>
            <a:pPr marL="0" lvl="0" indent="0" algn="l" rtl="0">
              <a:spcBef>
                <a:spcPts val="0"/>
              </a:spcBef>
              <a:spcAft>
                <a:spcPts val="0"/>
              </a:spcAft>
              <a:buNone/>
            </a:pPr>
            <a:r>
              <a:rPr lang="en" b="0" dirty="0"/>
              <a:t>Usability Test</a:t>
            </a:r>
            <a:r>
              <a:rPr lang="en-IN" b="0" dirty="0" err="1"/>
              <a:t>ing</a:t>
            </a:r>
            <a:r>
              <a:rPr lang="en-IN" b="0" dirty="0"/>
              <a:t> is a good practice but good practices come at a price, so every software product does not undergo Usability Test</a:t>
            </a:r>
            <a:endParaRPr b="0" dirty="0"/>
          </a:p>
          <a:p>
            <a:pPr marL="45720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Ans 1  : ( D )</a:t>
            </a:r>
          </a:p>
          <a:p>
            <a:pPr marL="158750" indent="0">
              <a:buNone/>
            </a:pPr>
            <a:endParaRPr lang="en-IN" dirty="0"/>
          </a:p>
          <a:p>
            <a:pPr marL="158750" indent="0">
              <a:buNone/>
            </a:pPr>
            <a:r>
              <a:rPr lang="en-IN" dirty="0"/>
              <a:t>Ans 2 : ( E )</a:t>
            </a:r>
            <a:br>
              <a:rPr lang="en-IN" dirty="0"/>
            </a:br>
            <a:br>
              <a:rPr lang="en-IN" dirty="0"/>
            </a:br>
            <a:r>
              <a:rPr lang="en-IN" dirty="0"/>
              <a:t>Ans 3 : ( A )</a:t>
            </a:r>
          </a:p>
        </p:txBody>
      </p:sp>
    </p:spTree>
    <p:extLst>
      <p:ext uri="{BB962C8B-B14F-4D97-AF65-F5344CB8AC3E}">
        <p14:creationId xmlns:p14="http://schemas.microsoft.com/office/powerpoint/2010/main" val="3307866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546531a7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546531a7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1" dirty="0"/>
          </a:p>
          <a:p>
            <a:pPr marL="158750" indent="0">
              <a:buNone/>
            </a:pPr>
            <a:r>
              <a:rPr lang="en-US" sz="1100" b="0" i="0" u="none" strike="noStrike" cap="none" dirty="0">
                <a:solidFill>
                  <a:srgbClr val="000000"/>
                </a:solidFill>
                <a:effectLst/>
                <a:latin typeface="Arial"/>
                <a:ea typeface="Arial"/>
                <a:cs typeface="Arial"/>
                <a:sym typeface="Arial"/>
              </a:rPr>
              <a:t>Functional testing is the process through which testers determine if a piece of software is acting in accordance with pre-determined requirements. It uses black-box testing techniques, in which the tester need not have deep knowledge of the internal system logic. Functional testing is only concerned with validating if a system works as intended. The tester has a set of data which acts as inputs, tester is knowledgeable about the system’ logic and also is aware of the output. Tester is aware of the expected outputs depending upon the variations in the inputs.</a:t>
            </a:r>
          </a:p>
          <a:p>
            <a:pPr marL="158750" indent="0">
              <a:buNone/>
            </a:pPr>
            <a:r>
              <a:rPr lang="en-US" sz="1100" b="0" i="0" u="none" strike="noStrike" cap="none" dirty="0">
                <a:solidFill>
                  <a:srgbClr val="000000"/>
                </a:solidFill>
                <a:effectLst/>
                <a:latin typeface="Arial"/>
                <a:ea typeface="Arial"/>
                <a:cs typeface="Arial"/>
                <a:sym typeface="Arial"/>
              </a:rPr>
              <a:t>The most important observation for testers doing functional testing is to evaluate the compliance of a system or component with specified functional requirements. Any deviation shall be reported accordingly.</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There is a distinct advantage for functional testers. They need not know the in-depth logic of the functionality, so they will think purely on inputs and outputs and they shall match the Actual Output v/s Expected Output and pass the judgement. In this way there will be testing from a layman’s perspective too</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But functional test cases should be very well documented and should undergo multiple rounds of reviews. All the Functional Testing artifacts should be up to date as functional testing mostly involves the heart of the application’s response to the requirements. Any gap in it can lead to serious escalations</a:t>
            </a:r>
          </a:p>
          <a:p>
            <a:pPr marL="158750" indent="0">
              <a:buNone/>
            </a:pPr>
            <a:br>
              <a:rPr lang="en-US" dirty="0"/>
            </a:br>
            <a:endParaRPr lang="en" b="1" dirty="0"/>
          </a:p>
          <a:p>
            <a:pPr marL="0" lvl="0" indent="0" algn="l" rtl="0">
              <a:spcBef>
                <a:spcPts val="0"/>
              </a:spcBef>
              <a:spcAft>
                <a:spcPts val="0"/>
              </a:spcAft>
              <a:buNone/>
            </a:pPr>
            <a:endParaRPr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546531a7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546531a7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a:solidFill>
                  <a:schemeClr val="dk1"/>
                </a:solidFill>
              </a:rPr>
              <a:t>Notes to the Participants:</a:t>
            </a:r>
            <a:endParaRPr sz="1200" b="1" dirty="0">
              <a:solidFill>
                <a:schemeClr val="dk1"/>
              </a:solidFill>
            </a:endParaRPr>
          </a:p>
          <a:p>
            <a:pPr marL="457200" lvl="0" indent="-342900" algn="l" rtl="0">
              <a:spcBef>
                <a:spcPts val="0"/>
              </a:spcBef>
              <a:spcAft>
                <a:spcPts val="0"/>
              </a:spcAft>
              <a:buSzPts val="1800"/>
              <a:buChar char="●"/>
            </a:pPr>
            <a:r>
              <a:rPr lang="en-US" dirty="0"/>
              <a:t>Testing shows presence of Defects</a:t>
            </a:r>
          </a:p>
          <a:p>
            <a:pPr marL="457200" lvl="0" indent="-342900" algn="l" rtl="0">
              <a:spcBef>
                <a:spcPts val="0"/>
              </a:spcBef>
              <a:spcAft>
                <a:spcPts val="0"/>
              </a:spcAft>
              <a:buSzPts val="1800"/>
              <a:buChar char="●"/>
            </a:pPr>
            <a:r>
              <a:rPr lang="en-US" dirty="0"/>
              <a:t>Exhaustive Testing is Impossible</a:t>
            </a:r>
          </a:p>
          <a:p>
            <a:pPr marL="457200" lvl="0" indent="-342900" algn="l" rtl="0">
              <a:spcBef>
                <a:spcPts val="0"/>
              </a:spcBef>
              <a:spcAft>
                <a:spcPts val="0"/>
              </a:spcAft>
              <a:buSzPts val="1800"/>
              <a:buChar char="●"/>
            </a:pPr>
            <a:r>
              <a:rPr lang="en-US" dirty="0"/>
              <a:t>Early Testing</a:t>
            </a:r>
          </a:p>
          <a:p>
            <a:pPr marL="457200" marR="0" lvl="0" indent="-342900" algn="l" rtl="0">
              <a:lnSpc>
                <a:spcPct val="115000"/>
              </a:lnSpc>
              <a:spcBef>
                <a:spcPts val="0"/>
              </a:spcBef>
              <a:spcAft>
                <a:spcPts val="0"/>
              </a:spcAft>
              <a:buSzPts val="1800"/>
              <a:buChar char="●"/>
            </a:pPr>
            <a:r>
              <a:rPr lang="en-US" dirty="0"/>
              <a:t>Defect Clustering</a:t>
            </a:r>
          </a:p>
          <a:p>
            <a:pPr marL="457200" marR="0" lvl="0" indent="-342900" algn="l" rtl="0">
              <a:lnSpc>
                <a:spcPct val="115000"/>
              </a:lnSpc>
              <a:spcBef>
                <a:spcPts val="0"/>
              </a:spcBef>
              <a:spcAft>
                <a:spcPts val="0"/>
              </a:spcAft>
              <a:buSzPts val="1800"/>
              <a:buChar char="●"/>
            </a:pPr>
            <a:r>
              <a:rPr lang="en-US" dirty="0"/>
              <a:t>Testing – Context Dependent</a:t>
            </a:r>
          </a:p>
          <a:p>
            <a:pPr marL="457200" marR="0" lvl="0" indent="-342900" algn="l" rtl="0">
              <a:lnSpc>
                <a:spcPct val="115000"/>
              </a:lnSpc>
              <a:spcBef>
                <a:spcPts val="0"/>
              </a:spcBef>
              <a:spcAft>
                <a:spcPts val="0"/>
              </a:spcAft>
              <a:buSzPts val="1800"/>
              <a:buChar char="●"/>
            </a:pPr>
            <a:r>
              <a:rPr lang="en-US" dirty="0"/>
              <a:t>Pesticide Paradox</a:t>
            </a:r>
          </a:p>
          <a:p>
            <a:pPr marL="457200" marR="0" lvl="0" indent="-342900" algn="l" rtl="0">
              <a:lnSpc>
                <a:spcPct val="115000"/>
              </a:lnSpc>
              <a:spcBef>
                <a:spcPts val="0"/>
              </a:spcBef>
              <a:spcAft>
                <a:spcPts val="0"/>
              </a:spcAft>
              <a:buSzPts val="1800"/>
              <a:buChar char="●"/>
            </a:pPr>
            <a:r>
              <a:rPr lang="en-US" dirty="0"/>
              <a:t>Absence-of-errors fallacy</a:t>
            </a:r>
          </a:p>
          <a:p>
            <a:pPr marL="914400" marR="0" lvl="1" indent="-317500" algn="l" rtl="0">
              <a:lnSpc>
                <a:spcPct val="115000"/>
              </a:lnSpc>
              <a:spcBef>
                <a:spcPts val="0"/>
              </a:spcBef>
              <a:spcAft>
                <a:spcPts val="0"/>
              </a:spcAft>
              <a:buSzPts val="1400"/>
              <a:buChar char="○"/>
            </a:pPr>
            <a:r>
              <a:rPr lang="en-US" dirty="0"/>
              <a:t>Overview:- These 7 principles try to cover the concept of Software Testing as a whole but Software Testing as any other technology has evolved quite a lot. And it is growing at an exponential rate. But in a nutshell these 7 pointers define the core principles of Software Testing. Let’s learn about them in detail</a:t>
            </a:r>
          </a:p>
          <a:p>
            <a:pPr marL="914400" marR="0" lvl="1" indent="-317500" algn="l" rtl="0">
              <a:lnSpc>
                <a:spcPct val="115000"/>
              </a:lnSpc>
              <a:spcBef>
                <a:spcPts val="0"/>
              </a:spcBef>
              <a:spcAft>
                <a:spcPts val="0"/>
              </a:spcAft>
              <a:buSzPts val="1400"/>
              <a:buChar char="○"/>
            </a:pPr>
            <a:endParaRPr lang="en-US" dirty="0"/>
          </a:p>
          <a:p>
            <a:pPr marL="0" lvl="0" indent="0" algn="l" rtl="0">
              <a:lnSpc>
                <a:spcPct val="115000"/>
              </a:lnSpc>
              <a:spcBef>
                <a:spcPts val="1600"/>
              </a:spcBef>
              <a:spcAft>
                <a:spcPts val="0"/>
              </a:spcAft>
              <a:buClr>
                <a:schemeClr val="dk1"/>
              </a:buClr>
              <a:buSzPts val="1100"/>
              <a:buFont typeface="Arial"/>
              <a:buNone/>
            </a:pPr>
            <a:endParaRPr sz="1200" dirty="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546531a7e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546531a7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US" dirty="0"/>
              <a:t>Tell the participants why end-to-end testing should be conducted from birth till delivery of an application rather than testers pulling the plug early</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1" dirty="0"/>
          </a:p>
          <a:p>
            <a:pPr marL="0" lvl="0" indent="0" algn="l" rtl="0">
              <a:spcBef>
                <a:spcPts val="0"/>
              </a:spcBef>
              <a:spcAft>
                <a:spcPts val="0"/>
              </a:spcAft>
              <a:buNone/>
            </a:pPr>
            <a:r>
              <a:rPr lang="en" b="0" dirty="0"/>
              <a:t>En</a:t>
            </a:r>
            <a:r>
              <a:rPr lang="en-IN" b="0" dirty="0"/>
              <a:t>d to End testing is vast. It cannot be expressed in few words. This note is just to give you an idea about how things are approached. Let’s discuss about an application which does not undergo End to End testing and it just follows the typical behaviour instances approach. Even if this might work well for a system as a single entity but when integrating with multiple units might fail or behave abruptly. Sometimes defects or deviations creep in or are encountered at stages of the testing process where it is least expected but it could be highly critical. So just testing the functional and technical aspect of things of a product and marking it defect free and ready for release is an amateur approach and it could be highly risky.</a:t>
            </a:r>
          </a:p>
          <a:p>
            <a:pPr marL="0" lvl="0" indent="0" algn="l" rtl="0">
              <a:spcBef>
                <a:spcPts val="0"/>
              </a:spcBef>
              <a:spcAft>
                <a:spcPts val="0"/>
              </a:spcAft>
              <a:buNone/>
            </a:pPr>
            <a:endParaRPr lang="en-IN" b="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546531a7e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546531a7e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endParaRPr sz="1200" b="1" dirty="0">
              <a:solidFill>
                <a:schemeClr val="dk1"/>
              </a:solidFill>
            </a:endParaRPr>
          </a:p>
          <a:p>
            <a:pPr marL="0" lvl="0" indent="0" algn="l" rtl="0">
              <a:spcBef>
                <a:spcPts val="0"/>
              </a:spcBef>
              <a:spcAft>
                <a:spcPts val="0"/>
              </a:spcAft>
              <a:buNone/>
            </a:pPr>
            <a:r>
              <a:rPr lang="en" b="1" dirty="0"/>
              <a:t>Answer:</a:t>
            </a:r>
          </a:p>
          <a:p>
            <a:pPr marL="0" lvl="0" indent="0" algn="l" rtl="0">
              <a:spcBef>
                <a:spcPts val="0"/>
              </a:spcBef>
              <a:spcAft>
                <a:spcPts val="0"/>
              </a:spcAft>
              <a:buNone/>
            </a:pPr>
            <a:endParaRPr lang="en" b="1" dirty="0"/>
          </a:p>
          <a:p>
            <a:pPr marL="158750" indent="0" rtl="0" fontAlgn="base">
              <a:buNone/>
            </a:pPr>
            <a:r>
              <a:rPr lang="en-US" sz="1100" b="1" i="0" u="none" strike="noStrike" cap="none" dirty="0">
                <a:solidFill>
                  <a:srgbClr val="000000"/>
                </a:solidFill>
                <a:effectLst/>
                <a:latin typeface="Arial"/>
                <a:ea typeface="Arial"/>
                <a:cs typeface="Arial"/>
                <a:sym typeface="Arial"/>
              </a:rPr>
              <a:t>Horizontal Test: </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Let’s say you are a common user and neither a developer nor a tester. So a normal user’s perspective is kept in mind here while doing testing. If a normal user is exposed to testing a particular application’ business logic from the very beginning to end and also to make sure all the interrelated logics are working fine, then the projection of a normal user might be different from a normal tester or a developer. Keeping the above practical logic in mind - Horizontal testing is formulated. This occurs at the end of a release cycle when all the changes have been implemented. The test environment is set up by the testing team prior to execution. Then the testers typically test each module, sub-module, inter dependent or inter-related interfaces from a user’s perspective</a:t>
            </a:r>
            <a:endParaRPr lang="en-US" b="0" dirty="0">
              <a:effectLst/>
            </a:endParaRPr>
          </a:p>
          <a:p>
            <a:pPr rtl="0"/>
            <a:endParaRPr lang="en-US" b="0" dirty="0">
              <a:effectLst/>
            </a:endParaRPr>
          </a:p>
          <a:p>
            <a:pPr marL="158750" indent="0" rtl="0" fontAlgn="base">
              <a:buNone/>
            </a:pPr>
            <a:br>
              <a:rPr lang="en-US" b="0" dirty="0">
                <a:effectLst/>
              </a:rPr>
            </a:br>
            <a:r>
              <a:rPr lang="en-US" sz="1100" b="1" i="0" u="none" strike="noStrike" cap="none" dirty="0">
                <a:solidFill>
                  <a:srgbClr val="000000"/>
                </a:solidFill>
                <a:effectLst/>
                <a:latin typeface="Arial"/>
                <a:ea typeface="Arial"/>
                <a:cs typeface="Arial"/>
                <a:sym typeface="Arial"/>
              </a:rPr>
              <a:t>Vertical Test:</a:t>
            </a:r>
          </a:p>
          <a:p>
            <a:pPr marL="158750" indent="0">
              <a:buNone/>
            </a:pPr>
            <a:r>
              <a:rPr lang="en-US" sz="1100" b="0" i="0" u="none" strike="noStrike" cap="none" dirty="0">
                <a:solidFill>
                  <a:srgbClr val="000000"/>
                </a:solidFill>
                <a:effectLst/>
                <a:latin typeface="Arial"/>
                <a:ea typeface="Arial"/>
                <a:cs typeface="Arial"/>
                <a:sym typeface="Arial"/>
              </a:rPr>
              <a:t>This is a time taking process as it involves extra dedication and efforts to test a module as a separate entity. Success in one layer, gives a green to begin testing of the other layer. Once the other layer is completed, and depending on its success or failure, testing of the subsequent layers are determined. And this cannot be independently done by sole testers only. As there has to be lot of intervention in the form of business logic changes and other enhancement implications. Major stakeholders - developers, testers, product owners - all need to pitch in and assist with the testing process.</a:t>
            </a:r>
            <a:endParaRPr b="1"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546531a7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546531a7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r>
              <a:rPr lang="en" b="0" dirty="0"/>
              <a:t>Applications are getti</a:t>
            </a:r>
            <a:r>
              <a:rPr lang="en-IN" b="0" dirty="0"/>
              <a:t>ng complicated these days. There are major integrations, dependent systems, build tools, compile tools, third party tools and Repositories. So it can happen that systems might pass certain tests individually but when integrated together with multiple systems to work as one unit – the same tests might fail. </a:t>
            </a:r>
            <a:r>
              <a:rPr lang="en-US" sz="1100" b="0" i="0" u="none" strike="noStrike" cap="none" dirty="0">
                <a:solidFill>
                  <a:srgbClr val="000000"/>
                </a:solidFill>
                <a:effectLst/>
                <a:latin typeface="Arial"/>
                <a:ea typeface="Arial"/>
                <a:cs typeface="Arial"/>
                <a:sym typeface="Arial"/>
              </a:rPr>
              <a:t>Conducting end-to-end testing helps ensure your software is production ready, layer by layer.</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So End to End testing ensures that health of the application as a single entity and as an integrated unit remains good and it works as intended. It also </a:t>
            </a:r>
            <a:r>
              <a:rPr lang="en-US" sz="1100" b="0" i="0" u="none" strike="noStrike" cap="none" dirty="0">
                <a:solidFill>
                  <a:srgbClr val="000000"/>
                </a:solidFill>
                <a:effectLst/>
                <a:latin typeface="Arial"/>
                <a:ea typeface="Arial"/>
                <a:cs typeface="Arial"/>
                <a:sym typeface="Arial"/>
              </a:rPr>
              <a:t>expands test coverage beyond what’s normally considered in more isolated testing practices. It helps in mitigating risks</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In today’s modern methodologies, end-to-end testing gives a distinct advantage of identification of errors at an early stage resulting in faster resolutions and increased productivity. It also reduces the complexity which might get involved of finding a bug at a deeper phase of SDLC and thereby become more cost effective in nature</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The one most wonderful advantage is that it can help in testing the system as a single unit, as well as testing the system as a cohesive unit. So with the same approach, single and multiple integrated platforms can be tested which gives it quite a diversity</a:t>
            </a:r>
            <a:endParaRPr b="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546531a7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546531a7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IN" b="0" dirty="0"/>
              <a:t>End to End Testing has lots of advantages but in some cases it tends to invoke multiple rounds of testing with every defect fixing and it tests to delay execution of test cases as regression becomes important at every stage. </a:t>
            </a:r>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On top of that such practices, also needs complete approval and support of all the senior personnel within the Organization. Also they tend to keep a strict vigil over things. Even though this is not a disadvantage but it tends to get more responsible for every individual.</a:t>
            </a:r>
            <a:endParaRPr b="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Ans 1 : Students need to have a Group Discussion on this</a:t>
            </a:r>
            <a:br>
              <a:rPr lang="en-US" dirty="0"/>
            </a:br>
            <a:br>
              <a:rPr lang="en-US" dirty="0"/>
            </a:br>
            <a:r>
              <a:rPr lang="en-US" dirty="0"/>
              <a:t>Ans 2 : Discuss among yourselves</a:t>
            </a:r>
            <a:br>
              <a:rPr lang="en-US" dirty="0"/>
            </a:br>
            <a:br>
              <a:rPr lang="en-US" dirty="0"/>
            </a:br>
            <a:r>
              <a:rPr lang="en-US" dirty="0"/>
              <a:t>Ans 3 : Whitebox testing involves understanding the code logic of the application. Hence it does not fall under the definitive vicinity that Functional Testing describes for itself</a:t>
            </a:r>
            <a:endParaRPr lang="en-IN" dirty="0"/>
          </a:p>
        </p:txBody>
      </p:sp>
    </p:spTree>
    <p:extLst>
      <p:ext uri="{BB962C8B-B14F-4D97-AF65-F5344CB8AC3E}">
        <p14:creationId xmlns:p14="http://schemas.microsoft.com/office/powerpoint/2010/main" val="3401617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4c726611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4c726611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It is all about </a:t>
            </a:r>
            <a:r>
              <a:rPr lang="en-IN" dirty="0"/>
              <a:t>meeting customer needs these days. So Compatibility Testing is a major stepping stone in that direction. Today’s software has to be vivacious enough to run in multiple </a:t>
            </a:r>
            <a:r>
              <a:rPr lang="en-US" dirty="0"/>
              <a:t>browsers, databases, hardware, operating systems, mobile devices, networks. And there are also various versions of these. So to determine the minimum version on which it should run and verifying the same is the basic agenda in Compatibility Testing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it is much advisable to be tested in a real time environment rather then a virtual environment as it will give honest feedback of how system is behaving. </a:t>
            </a:r>
            <a:endParaRPr lang="en"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546531a7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546531a7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Answer: </a:t>
            </a:r>
          </a:p>
          <a:p>
            <a:pPr marL="0" lvl="0" indent="0" algn="l" rtl="0">
              <a:spcBef>
                <a:spcPts val="0"/>
              </a:spcBef>
              <a:spcAft>
                <a:spcPts val="0"/>
              </a:spcAft>
              <a:buNone/>
            </a:pPr>
            <a:endParaRPr lang="en" b="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Browser compatibility testing:-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With emergence of various browsers in the market, and end users being flexible to use quite a bunch of them, any software application should run alongside these browsers with respective versions. Their match, their response, their acknowledgement with respect to the application needs quite thorough testing. Even comparisons are drawn as in which browser is the most compatible for this application as a form of a suggestion. So browser compatibility testing is very important these days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Hardware:-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Complexity has not helped outdated systems to thrive in the market these days. With software of any form becoming more and more complex, it requires high performing hardware platforms to be operational at full capacity. So hardware compatibility is always measured at an initial stage and hardware compatibility becomes an inevitable exercise in today’s 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Networks:-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Gone are the days of 2G and 3G. LTE has no limits and soon 4G will become outdated. So to keep proper tab of today’ growing network bandwidth, typical applications these days have a design of that sync to make sure how it works well with the minimum bandwidth available to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Mobile Devices:-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These also fall in the category of hardware but mobile devices have a different sort of hardware and they adapt to network compatibility in a different way. So with various versions of iOS or Android and behavior with respect to change and upgrade in software versions, compatibility tends to become a serious cross check. Some might fail in UI, some in functionality. So Mobile device compatibility is of paramount importance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Operating System:-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Checks whether software is compatible with Windows, Mac OS or Linux or other Operating Systems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p>
          <a:p>
            <a:pPr marL="0" lvl="0" indent="0" algn="l" rtl="0">
              <a:spcBef>
                <a:spcPts val="0"/>
              </a:spcBef>
              <a:spcAft>
                <a:spcPts val="0"/>
              </a:spcAft>
              <a:buNone/>
            </a:pPr>
            <a:endParaRPr b="1"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546531a7e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546531a7e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rPr>
              <a:t>Notes to the Participants:</a:t>
            </a:r>
          </a:p>
          <a:p>
            <a:pPr marL="0" lvl="0" indent="0" algn="l" rtl="0">
              <a:lnSpc>
                <a:spcPct val="115000"/>
              </a:lnSpc>
              <a:spcBef>
                <a:spcPts val="0"/>
              </a:spcBef>
              <a:spcAft>
                <a:spcPts val="0"/>
              </a:spcAft>
              <a:buClr>
                <a:schemeClr val="dk1"/>
              </a:buClr>
              <a:buSzPts val="1100"/>
              <a:buFont typeface="Arial"/>
              <a:buNone/>
            </a:pPr>
            <a:r>
              <a:rPr lang="en" b="0" dirty="0">
                <a:solidFill>
                  <a:schemeClr val="dk1"/>
                </a:solidFill>
              </a:rPr>
              <a:t>Without even knowing normal end users end up doing GUI testing almost on a daily basis though our goal is n</a:t>
            </a:r>
            <a:r>
              <a:rPr lang="en-IN" b="0" dirty="0" err="1">
                <a:solidFill>
                  <a:schemeClr val="dk1"/>
                </a:solidFill>
              </a:rPr>
              <a:t>ot</a:t>
            </a:r>
            <a:r>
              <a:rPr lang="en-IN" b="0" dirty="0">
                <a:solidFill>
                  <a:schemeClr val="dk1"/>
                </a:solidFill>
              </a:rPr>
              <a:t> to try to break the system, rather it is to complete our task as per our need. GUI testing is mostly checking the overall visibility of the application page. As we all know there are various elements present in a webpage which are mentioned above and testing the behaviour of these elements with respect to a certain pre-condition followed by an action is what is called GUI Testing</a:t>
            </a:r>
          </a:p>
          <a:p>
            <a:pPr marL="0" lvl="0" indent="0" algn="l" rtl="0">
              <a:lnSpc>
                <a:spcPct val="115000"/>
              </a:lnSpc>
              <a:spcBef>
                <a:spcPts val="0"/>
              </a:spcBef>
              <a:spcAft>
                <a:spcPts val="0"/>
              </a:spcAft>
              <a:buClr>
                <a:schemeClr val="dk1"/>
              </a:buClr>
              <a:buSzPts val="1100"/>
              <a:buFont typeface="Arial"/>
              <a:buNone/>
            </a:pPr>
            <a:endParaRPr lang="en-IN" b="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IN" b="0" dirty="0">
                <a:solidFill>
                  <a:schemeClr val="dk1"/>
                </a:solidFill>
              </a:rPr>
              <a:t>Lot of automation suites also help in doing GUI testing some of which are : Selenium, </a:t>
            </a:r>
            <a:r>
              <a:rPr lang="en-IN" b="0" dirty="0" err="1">
                <a:solidFill>
                  <a:schemeClr val="dk1"/>
                </a:solidFill>
              </a:rPr>
              <a:t>Sikuli</a:t>
            </a:r>
            <a:r>
              <a:rPr lang="en-IN" b="0" dirty="0">
                <a:solidFill>
                  <a:schemeClr val="dk1"/>
                </a:solidFill>
              </a:rPr>
              <a:t>, Water, Dojo Toolkit, etc.</a:t>
            </a:r>
          </a:p>
          <a:p>
            <a:pPr marL="0" lvl="0" indent="0" algn="l" rtl="0">
              <a:lnSpc>
                <a:spcPct val="115000"/>
              </a:lnSpc>
              <a:spcBef>
                <a:spcPts val="0"/>
              </a:spcBef>
              <a:spcAft>
                <a:spcPts val="0"/>
              </a:spcAft>
              <a:buClr>
                <a:schemeClr val="dk1"/>
              </a:buClr>
              <a:buSzPts val="1100"/>
              <a:buFont typeface="Arial"/>
              <a:buNone/>
            </a:pPr>
            <a:endParaRPr lang="en-IN" b="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IN" b="0" dirty="0">
                <a:solidFill>
                  <a:schemeClr val="dk1"/>
                </a:solidFill>
              </a:rPr>
              <a:t>GUI Testing is unavoidable. They fall under category of </a:t>
            </a:r>
            <a:r>
              <a:rPr lang="en-IN" b="0" dirty="0" err="1">
                <a:solidFill>
                  <a:schemeClr val="dk1"/>
                </a:solidFill>
              </a:rPr>
              <a:t>BlackBox</a:t>
            </a:r>
            <a:r>
              <a:rPr lang="en-IN" b="0" dirty="0">
                <a:solidFill>
                  <a:schemeClr val="dk1"/>
                </a:solidFill>
              </a:rPr>
              <a:t> testing but it requires quite a bit of thorough checks. </a:t>
            </a:r>
            <a:endParaRPr b="0" dirty="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b="0" dirty="0">
                <a:solidFill>
                  <a:schemeClr val="dk1"/>
                </a:solidFill>
              </a:rPr>
              <a:t>Give an example of any login page of any application</a:t>
            </a: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Manual Based</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Testers follow the BRD or FRS documents and especially for GUI, a lot of images are mentioned along with lot of markings to give precise workability of these elements. Testers follow these documents and do the testing and report the defects accordingly</a:t>
            </a:r>
          </a:p>
          <a:p>
            <a:pPr marL="0" lvl="0" indent="0" algn="l"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1" i="0" u="none" strike="noStrike" cap="none" dirty="0">
                <a:solidFill>
                  <a:srgbClr val="000000"/>
                </a:solidFill>
                <a:effectLst/>
                <a:latin typeface="Arial"/>
                <a:cs typeface="Arial"/>
                <a:sym typeface="Arial"/>
              </a:rPr>
              <a:t>Automation Based</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GUI testing can be done using automation practices. Again manual testing has to be present as the automation tests need to mention assertions of various degree to validate these elements. </a:t>
            </a:r>
          </a:p>
          <a:p>
            <a:pPr marL="0" lvl="0" indent="0" algn="l"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1" i="0" u="none" strike="noStrike" cap="none" dirty="0">
                <a:solidFill>
                  <a:srgbClr val="000000"/>
                </a:solidFill>
                <a:effectLst/>
                <a:latin typeface="Arial"/>
                <a:cs typeface="Arial"/>
                <a:sym typeface="Arial"/>
              </a:rPr>
              <a:t>Model Based</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A model is a graphical description of a system's behavior. It helps us to understand and predict the system behavior. Models help in a generation of efficient test cases using the system requirements. </a:t>
            </a:r>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cs typeface="Arial"/>
                <a:sym typeface="Arial"/>
              </a:rPr>
              <a:t>Need to build the model, validate inputs for the model, assert the outputs for the model, run the tests for the model, expected output v/s actual output</a:t>
            </a:r>
            <a:endParaRPr lang="en-IN" dirty="0"/>
          </a:p>
        </p:txBody>
      </p:sp>
    </p:spTree>
    <p:extLst>
      <p:ext uri="{BB962C8B-B14F-4D97-AF65-F5344CB8AC3E}">
        <p14:creationId xmlns:p14="http://schemas.microsoft.com/office/powerpoint/2010/main" val="4114348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b="0" dirty="0">
                <a:solidFill>
                  <a:schemeClr val="dk1"/>
                </a:solidFill>
              </a:rPr>
              <a:t>Give example of interaction between browsers and browser drivers</a:t>
            </a:r>
            <a:endParaRPr lang="en-US" b="1"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endParaRPr>
          </a:p>
          <a:p>
            <a:pPr marL="158750" indent="0">
              <a:buNone/>
            </a:pPr>
            <a:r>
              <a:rPr lang="en-US" sz="1100" b="0" i="0" u="none" strike="noStrike" cap="none" dirty="0">
                <a:solidFill>
                  <a:srgbClr val="000000"/>
                </a:solidFill>
                <a:effectLst/>
                <a:latin typeface="Arial"/>
                <a:ea typeface="Arial"/>
                <a:cs typeface="Arial"/>
                <a:sym typeface="Arial"/>
              </a:rPr>
              <a:t>APIs, or Application Programming Interfaces, they act as connectors between different systems or system layers of an application. Due to high profile security and blockades and copyrights – accessing a certain system would not be possible unless APIs are involved. APIs customize what is the permissible limit of information.</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GET, PUT, POST, DELETE – these API calls determine what an application can return and what it can absorb depending on the access rights</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Let’s take example of Google. Google has various services. One of the most popular is Google Maps. We use Google Maps in Ola, Uber and what not and where not. Does this mean Google is exposing its Google Map code to every software who need it ? Answer is NO. What Google does is it exposes its Google Map APIs to these outside software but not the code.</a:t>
            </a:r>
          </a:p>
          <a:p>
            <a:endParaRPr lang="en-IN" dirty="0"/>
          </a:p>
        </p:txBody>
      </p:sp>
    </p:spTree>
    <p:extLst>
      <p:ext uri="{BB962C8B-B14F-4D97-AF65-F5344CB8AC3E}">
        <p14:creationId xmlns:p14="http://schemas.microsoft.com/office/powerpoint/2010/main" val="190105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546531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546531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p>
          <a:p>
            <a:pPr marL="0" lvl="0" indent="0" algn="l" rtl="0">
              <a:spcBef>
                <a:spcPts val="0"/>
              </a:spcBef>
              <a:spcAft>
                <a:spcPts val="0"/>
              </a:spcAft>
              <a:buNone/>
            </a:pPr>
            <a:endParaRPr b="1" dirty="0"/>
          </a:p>
          <a:p>
            <a:pPr marL="0" lvl="0" indent="0" algn="l" rtl="0">
              <a:lnSpc>
                <a:spcPct val="115000"/>
              </a:lnSpc>
              <a:spcBef>
                <a:spcPts val="1600"/>
              </a:spcBef>
              <a:spcAft>
                <a:spcPts val="0"/>
              </a:spcAft>
              <a:buClr>
                <a:schemeClr val="dk1"/>
              </a:buClr>
              <a:buSzPts val="1100"/>
              <a:buFont typeface="Arial"/>
              <a:buNone/>
            </a:pPr>
            <a:r>
              <a:rPr lang="en" sz="1200" b="1" dirty="0">
                <a:solidFill>
                  <a:schemeClr val="dk1"/>
                </a:solidFill>
              </a:rPr>
              <a:t>Notes to the Participants:</a:t>
            </a:r>
            <a:endParaRPr dirty="0"/>
          </a:p>
          <a:p>
            <a:pPr marL="914400" marR="0" lvl="1" indent="-317500" algn="l" rtl="0">
              <a:lnSpc>
                <a:spcPct val="115000"/>
              </a:lnSpc>
              <a:spcBef>
                <a:spcPts val="0"/>
              </a:spcBef>
              <a:spcAft>
                <a:spcPts val="0"/>
              </a:spcAft>
              <a:buSzPts val="1400"/>
              <a:buChar char="○"/>
            </a:pPr>
            <a:r>
              <a:rPr lang="en-US" dirty="0"/>
              <a:t>If we actually go with the basic definition of testing then it will be “</a:t>
            </a:r>
            <a:r>
              <a:rPr lang="en-US" i="1" dirty="0"/>
              <a:t>Operation carried out to find Defects”</a:t>
            </a:r>
          </a:p>
          <a:p>
            <a:pPr marL="914400" marR="0" lvl="1" indent="-317500" algn="l" rtl="0">
              <a:lnSpc>
                <a:spcPct val="115000"/>
              </a:lnSpc>
              <a:spcBef>
                <a:spcPts val="0"/>
              </a:spcBef>
              <a:spcAft>
                <a:spcPts val="0"/>
              </a:spcAft>
              <a:buSzPts val="1400"/>
              <a:buChar char="○"/>
            </a:pPr>
            <a:r>
              <a:rPr lang="en-US" i="0" dirty="0"/>
              <a:t>If we go with bit more mature definition of testing then it will be “</a:t>
            </a:r>
            <a:r>
              <a:rPr lang="en-US" i="1" dirty="0"/>
              <a:t>Operation carried out to find Defects along with their impact severity”</a:t>
            </a:r>
          </a:p>
          <a:p>
            <a:pPr marL="914400" marR="0" lvl="1" indent="-317500" algn="l" rtl="0">
              <a:lnSpc>
                <a:spcPct val="115000"/>
              </a:lnSpc>
              <a:spcBef>
                <a:spcPts val="0"/>
              </a:spcBef>
              <a:spcAft>
                <a:spcPts val="0"/>
              </a:spcAft>
              <a:buSzPts val="1400"/>
              <a:buChar char="○"/>
            </a:pPr>
            <a:r>
              <a:rPr lang="en-US" i="0" dirty="0"/>
              <a:t>If we go with modern-mature definition of testing then it will be “</a:t>
            </a:r>
            <a:r>
              <a:rPr lang="en-US" i="1" dirty="0"/>
              <a:t>It is a qualitative approach to determine the deviation of a system’s behavior from its intended behavior resulting in formulation of quantitative data describing the severity of the impact and mitigations needed to resolute the impediments”</a:t>
            </a:r>
          </a:p>
          <a:p>
            <a:pPr marL="914400" marR="0" lvl="1" indent="-317500" algn="l" rtl="0">
              <a:lnSpc>
                <a:spcPct val="115000"/>
              </a:lnSpc>
              <a:spcBef>
                <a:spcPts val="0"/>
              </a:spcBef>
              <a:spcAft>
                <a:spcPts val="0"/>
              </a:spcAft>
              <a:buSzPts val="1400"/>
              <a:buChar char="○"/>
            </a:pPr>
            <a:endParaRPr lang="en-US" i="1" dirty="0"/>
          </a:p>
          <a:p>
            <a:pPr marL="914400" marR="0" lvl="1" indent="-317500" algn="l" rtl="0">
              <a:lnSpc>
                <a:spcPct val="115000"/>
              </a:lnSpc>
              <a:spcBef>
                <a:spcPts val="0"/>
              </a:spcBef>
              <a:spcAft>
                <a:spcPts val="0"/>
              </a:spcAft>
              <a:buSzPts val="1400"/>
              <a:buChar char="○"/>
            </a:pPr>
            <a:r>
              <a:rPr lang="en-US" i="0" dirty="0"/>
              <a:t>So testing is way beyond just finding defects now. Gone are the days when testers were considered as Defect Finders. Software Testers earn equal or more than Software Developers today. Software Testing in more reform terms is called Quality Control when it is related to the Product under test. And it is called Quality Assurance when it is related to the complete Process as whole. So yes testing is finding defects but there is lot to testing that meets the general norm.</a:t>
            </a:r>
          </a:p>
          <a:p>
            <a:pPr marL="914400" marR="0" lvl="1" indent="-317500" algn="l" rtl="0">
              <a:lnSpc>
                <a:spcPct val="115000"/>
              </a:lnSpc>
              <a:spcBef>
                <a:spcPts val="0"/>
              </a:spcBef>
              <a:spcAft>
                <a:spcPts val="0"/>
              </a:spcAft>
              <a:buSzPts val="1400"/>
              <a:buChar char="○"/>
            </a:pPr>
            <a:endParaRPr lang="en-US" i="0" dirty="0"/>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b="0" dirty="0">
                <a:solidFill>
                  <a:schemeClr val="dk1"/>
                </a:solidFill>
              </a:rPr>
              <a:t>Give example of any application which has to fill a form of any order</a:t>
            </a:r>
            <a:endParaRPr lang="en-US"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IN" b="1"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IN"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IN" b="0" dirty="0">
                <a:solidFill>
                  <a:schemeClr val="dk1"/>
                </a:solidFill>
              </a:rPr>
              <a:t>Imagine life without Google Maps. Imagine life without </a:t>
            </a:r>
            <a:r>
              <a:rPr lang="en-IN" b="0" dirty="0" err="1">
                <a:solidFill>
                  <a:schemeClr val="dk1"/>
                </a:solidFill>
              </a:rPr>
              <a:t>makemytrip</a:t>
            </a:r>
            <a:r>
              <a:rPr lang="en-IN" b="0" dirty="0">
                <a:solidFill>
                  <a:schemeClr val="dk1"/>
                </a:solidFill>
              </a:rPr>
              <a:t>, </a:t>
            </a:r>
            <a:r>
              <a:rPr lang="en-IN" b="0" dirty="0" err="1">
                <a:solidFill>
                  <a:schemeClr val="dk1"/>
                </a:solidFill>
              </a:rPr>
              <a:t>goibibo</a:t>
            </a:r>
            <a:r>
              <a:rPr lang="en-IN" b="0" dirty="0">
                <a:solidFill>
                  <a:schemeClr val="dk1"/>
                </a:solidFill>
              </a:rPr>
              <a:t>, </a:t>
            </a:r>
            <a:r>
              <a:rPr lang="en-IN" b="0" dirty="0" err="1">
                <a:solidFill>
                  <a:schemeClr val="dk1"/>
                </a:solidFill>
              </a:rPr>
              <a:t>easemytrip</a:t>
            </a:r>
            <a:r>
              <a:rPr lang="en-IN" b="0" dirty="0">
                <a:solidFill>
                  <a:schemeClr val="dk1"/>
                </a:solidFill>
              </a:rPr>
              <a:t>, trivago</a:t>
            </a:r>
          </a:p>
          <a:p>
            <a:pPr marL="0" lvl="0" indent="0" algn="l" rtl="0">
              <a:lnSpc>
                <a:spcPct val="115000"/>
              </a:lnSpc>
              <a:spcBef>
                <a:spcPts val="0"/>
              </a:spcBef>
              <a:spcAft>
                <a:spcPts val="0"/>
              </a:spcAft>
              <a:buClr>
                <a:schemeClr val="dk1"/>
              </a:buClr>
              <a:buSzPts val="1100"/>
              <a:buFont typeface="Arial"/>
              <a:buNone/>
            </a:pPr>
            <a:r>
              <a:rPr lang="en-IN" b="0" dirty="0">
                <a:solidFill>
                  <a:schemeClr val="dk1"/>
                </a:solidFill>
              </a:rPr>
              <a:t>Imagine remaining hungry without </a:t>
            </a:r>
            <a:r>
              <a:rPr lang="en-IN" b="0" dirty="0" err="1">
                <a:solidFill>
                  <a:schemeClr val="dk1"/>
                </a:solidFill>
              </a:rPr>
              <a:t>Swiggy</a:t>
            </a:r>
            <a:r>
              <a:rPr lang="en-IN" b="0" dirty="0">
                <a:solidFill>
                  <a:schemeClr val="dk1"/>
                </a:solidFill>
              </a:rPr>
              <a:t> and Zomato</a:t>
            </a:r>
          </a:p>
          <a:p>
            <a:pPr marL="0" lvl="0" indent="0" algn="l" rtl="0">
              <a:lnSpc>
                <a:spcPct val="115000"/>
              </a:lnSpc>
              <a:spcBef>
                <a:spcPts val="0"/>
              </a:spcBef>
              <a:spcAft>
                <a:spcPts val="0"/>
              </a:spcAft>
              <a:buClr>
                <a:schemeClr val="dk1"/>
              </a:buClr>
              <a:buSzPts val="1100"/>
              <a:buFont typeface="Arial"/>
              <a:buNone/>
            </a:pPr>
            <a:r>
              <a:rPr lang="en-IN" b="0" dirty="0">
                <a:solidFill>
                  <a:schemeClr val="dk1"/>
                </a:solidFill>
              </a:rPr>
              <a:t>Now further imagine life with Amazon.in and Flipkart.com</a:t>
            </a:r>
          </a:p>
          <a:p>
            <a:pPr marL="0" lvl="0" indent="0" algn="l" rtl="0">
              <a:lnSpc>
                <a:spcPct val="115000"/>
              </a:lnSpc>
              <a:spcBef>
                <a:spcPts val="0"/>
              </a:spcBef>
              <a:spcAft>
                <a:spcPts val="0"/>
              </a:spcAft>
              <a:buClr>
                <a:schemeClr val="dk1"/>
              </a:buClr>
              <a:buSzPts val="1100"/>
              <a:buFont typeface="Arial"/>
              <a:buNone/>
            </a:pPr>
            <a:endParaRPr lang="en-IN" b="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IN" b="0" dirty="0">
                <a:solidFill>
                  <a:schemeClr val="dk1"/>
                </a:solidFill>
              </a:rPr>
              <a:t>What I am trying to say here is – All these above mentioned Websites – expose their APIs and these APIs are the ones which we receive and live our life on. They are easy to test using a tool known as ‘Postman’. Also you can automate these by learning REST Assured API Testing. </a:t>
            </a:r>
          </a:p>
          <a:p>
            <a:pPr marL="0" lvl="0" indent="0" algn="l" rtl="0">
              <a:lnSpc>
                <a:spcPct val="115000"/>
              </a:lnSpc>
              <a:spcBef>
                <a:spcPts val="0"/>
              </a:spcBef>
              <a:spcAft>
                <a:spcPts val="0"/>
              </a:spcAft>
              <a:buClr>
                <a:schemeClr val="dk1"/>
              </a:buClr>
              <a:buSzPts val="1100"/>
              <a:buFont typeface="Arial"/>
              <a:buNone/>
            </a:pPr>
            <a:endParaRPr lang="en-IN" b="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IN" b="0" dirty="0">
                <a:solidFill>
                  <a:schemeClr val="dk1"/>
                </a:solidFill>
              </a:rPr>
              <a:t>They are not difficult to understand either as they are mostly in JSON format which is a key value pair aggregation. </a:t>
            </a:r>
            <a:br>
              <a:rPr lang="en-IN" b="0" dirty="0">
                <a:solidFill>
                  <a:schemeClr val="dk1"/>
                </a:solidFill>
              </a:rPr>
            </a:br>
            <a:br>
              <a:rPr lang="en-IN" b="0" dirty="0">
                <a:solidFill>
                  <a:schemeClr val="dk1"/>
                </a:solidFill>
              </a:rPr>
            </a:br>
            <a:r>
              <a:rPr lang="en-IN" b="0" dirty="0">
                <a:solidFill>
                  <a:schemeClr val="dk1"/>
                </a:solidFill>
              </a:rPr>
              <a:t>The deviations are identified immediately and it does not take much time to fix these</a:t>
            </a:r>
            <a:endParaRPr lang="en-US" b="0" dirty="0">
              <a:solidFill>
                <a:schemeClr val="dk1"/>
              </a:solidFill>
            </a:endParaRPr>
          </a:p>
        </p:txBody>
      </p:sp>
    </p:spTree>
    <p:extLst>
      <p:ext uri="{BB962C8B-B14F-4D97-AF65-F5344CB8AC3E}">
        <p14:creationId xmlns:p14="http://schemas.microsoft.com/office/powerpoint/2010/main" val="2767297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Answers :</a:t>
            </a:r>
          </a:p>
          <a:p>
            <a:pPr marL="158750" indent="0">
              <a:buNone/>
            </a:pPr>
            <a:endParaRPr lang="en-US" dirty="0"/>
          </a:p>
          <a:p>
            <a:pPr marL="158750" indent="0">
              <a:buNone/>
            </a:pPr>
            <a:r>
              <a:rPr lang="en-US" b="1" dirty="0"/>
              <a:t>Ans 1 </a:t>
            </a:r>
            <a:r>
              <a:rPr lang="en-US" dirty="0"/>
              <a:t>: Students: – Me giving the answers here will not let you research what all the fuss about Compatibility Testing is and its market uprising. So better you look the answers for yourself</a:t>
            </a:r>
            <a:br>
              <a:rPr lang="en-US" dirty="0"/>
            </a:br>
            <a:r>
              <a:rPr lang="en-US" dirty="0"/>
              <a:t>            And please drop me a note on sarthak.matrix@gmail.com with all your answers. I would like to see the depth of your research</a:t>
            </a:r>
          </a:p>
          <a:p>
            <a:pPr marL="158750" indent="0">
              <a:buNone/>
            </a:pPr>
            <a:endParaRPr lang="en-US" dirty="0"/>
          </a:p>
          <a:p>
            <a:pPr marL="158750" indent="0">
              <a:buNone/>
            </a:pPr>
            <a:r>
              <a:rPr lang="en-US" b="1" dirty="0"/>
              <a:t>Ans 2 </a:t>
            </a:r>
            <a:r>
              <a:rPr lang="en-US" dirty="0"/>
              <a:t>– Can be done in both ways but Automation Testing will give us more expansion in determining the Web Element</a:t>
            </a:r>
          </a:p>
          <a:p>
            <a:pPr marL="158750" indent="0">
              <a:buNone/>
            </a:pPr>
            <a:endParaRPr lang="en-US" dirty="0"/>
          </a:p>
          <a:p>
            <a:pPr marL="158750" indent="0">
              <a:buNone/>
            </a:pPr>
            <a:r>
              <a:rPr lang="en-US" b="1" dirty="0"/>
              <a:t>Ans 3 </a:t>
            </a:r>
            <a:r>
              <a:rPr lang="en-US" dirty="0"/>
              <a:t>– Discuss this among yourselves</a:t>
            </a:r>
            <a:endParaRPr lang="en-IN" dirty="0"/>
          </a:p>
        </p:txBody>
      </p:sp>
    </p:spTree>
    <p:extLst>
      <p:ext uri="{BB962C8B-B14F-4D97-AF65-F5344CB8AC3E}">
        <p14:creationId xmlns:p14="http://schemas.microsoft.com/office/powerpoint/2010/main" val="74648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546531a7e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546531a7e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solidFill>
                  <a:schemeClr val="dk1"/>
                </a:solidFill>
              </a:rPr>
              <a:t>Tell the participants that they will be retrsoepcting</a:t>
            </a:r>
            <a:r>
              <a:rPr lang="en" sz="1100" baseline="0" dirty="0">
                <a:solidFill>
                  <a:schemeClr val="dk1"/>
                </a:solidFill>
              </a:rPr>
              <a:t> the possibility of actual Test Coverage in a real time scenario</a:t>
            </a:r>
          </a:p>
          <a:p>
            <a:pPr marL="0" lvl="0" indent="0" algn="l" rtl="0">
              <a:spcBef>
                <a:spcPts val="0"/>
              </a:spcBef>
              <a:spcAft>
                <a:spcPts val="0"/>
              </a:spcAft>
              <a:buNone/>
            </a:pPr>
            <a:endParaRPr lang="en" b="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dirty="0">
                <a:solidFill>
                  <a:schemeClr val="dk1"/>
                </a:solidFill>
              </a:rPr>
              <a:t>Notes to the Participants:</a:t>
            </a:r>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914400" marR="0" lvl="1" indent="-317500" algn="l" rtl="0">
              <a:lnSpc>
                <a:spcPct val="115000"/>
              </a:lnSpc>
              <a:spcBef>
                <a:spcPts val="0"/>
              </a:spcBef>
              <a:spcAft>
                <a:spcPts val="0"/>
              </a:spcAft>
              <a:buSzPts val="1400"/>
              <a:buChar char="○"/>
            </a:pPr>
            <a:r>
              <a:rPr lang="en-US" i="0" dirty="0"/>
              <a:t>Exhaustive Testing as the name suggests is like trying to do maximum coverage of testing of the whole application but 100% testing is not possible. There can always be a scenario which might exist that might have not been even comprehended. No tester can ever say Testing stands 100% complete. Jokingly “</a:t>
            </a:r>
            <a:r>
              <a:rPr lang="en-US" b="1" i="1" dirty="0"/>
              <a:t>the day anyone can get 100% marks in English Writing where the evaluator is an about to retire Strict English Doctorate Holder Professor, that day any damn tester can say 100% testing is done” – looks steep </a:t>
            </a:r>
            <a:r>
              <a:rPr lang="en-US" b="1" i="0" dirty="0">
                <a:sym typeface="Wingdings" panose="05000000000000000000" pitchFamily="2" charset="2"/>
              </a:rPr>
              <a:t></a:t>
            </a:r>
          </a:p>
          <a:p>
            <a:pPr marL="914400" marR="0" lvl="1" indent="-317500" algn="l" rtl="0">
              <a:lnSpc>
                <a:spcPct val="115000"/>
              </a:lnSpc>
              <a:spcBef>
                <a:spcPts val="0"/>
              </a:spcBef>
              <a:spcAft>
                <a:spcPts val="0"/>
              </a:spcAft>
              <a:buSzPts val="1400"/>
              <a:buChar char="○"/>
            </a:pPr>
            <a:r>
              <a:rPr lang="en-US" b="0" i="0" dirty="0">
                <a:sym typeface="Wingdings" panose="05000000000000000000" pitchFamily="2" charset="2"/>
              </a:rPr>
              <a:t>There is always room for improvement in testing and scope of testing. A certain testing</a:t>
            </a:r>
            <a:r>
              <a:rPr lang="en-US" b="0" i="0" baseline="0" dirty="0">
                <a:sym typeface="Wingdings" panose="05000000000000000000" pitchFamily="2" charset="2"/>
              </a:rPr>
              <a:t> approach might fail to identify any defect or deviation in behavior as intended but a certain other testing approach might get to do that. So comprehending various approaches for one particular event is quite a standard practice these days. In-spite of trying everything, sometimes still there are certain deviations which skip even the most knowledgeable minds.</a:t>
            </a:r>
          </a:p>
          <a:p>
            <a:pPr marL="914400" marR="0" lvl="1" indent="-317500" algn="l" rtl="0">
              <a:lnSpc>
                <a:spcPct val="115000"/>
              </a:lnSpc>
              <a:spcBef>
                <a:spcPts val="0"/>
              </a:spcBef>
              <a:spcAft>
                <a:spcPts val="0"/>
              </a:spcAft>
              <a:buSzPts val="1400"/>
              <a:buChar char="○"/>
            </a:pPr>
            <a:r>
              <a:rPr lang="en-US" b="0" i="0" baseline="0" dirty="0">
                <a:sym typeface="Wingdings" panose="05000000000000000000" pitchFamily="2" charset="2"/>
              </a:rPr>
              <a:t>So complete testing is not possible. In today’s world of Continuous Integration / Continuous Development with shorter time frames and vivacious rebuilds and version changes, the probability of finding defects just has increased. Yes applications are more robust and more secure and defect free but </a:t>
            </a:r>
            <a:r>
              <a:rPr lang="en-US" b="0" i="0" baseline="0" dirty="0" err="1">
                <a:sym typeface="Wingdings" panose="05000000000000000000" pitchFamily="2" charset="2"/>
              </a:rPr>
              <a:t>Softwares</a:t>
            </a:r>
            <a:r>
              <a:rPr lang="en-US" b="0" i="0" baseline="0" dirty="0">
                <a:sym typeface="Wingdings" panose="05000000000000000000" pitchFamily="2" charset="2"/>
              </a:rPr>
              <a:t> have different life cycles these days where in they carry a baggage of certain defects and deviations to the next iteration and that is quite a norm these days.</a:t>
            </a:r>
          </a:p>
          <a:p>
            <a:pPr marL="914400" marR="0" lvl="1" indent="-317500" algn="l" rtl="0">
              <a:lnSpc>
                <a:spcPct val="115000"/>
              </a:lnSpc>
              <a:spcBef>
                <a:spcPts val="0"/>
              </a:spcBef>
              <a:spcAft>
                <a:spcPts val="0"/>
              </a:spcAft>
              <a:buSzPts val="1400"/>
              <a:buChar char="○"/>
            </a:pPr>
            <a:r>
              <a:rPr lang="en-US" b="0" i="0" baseline="0" dirty="0">
                <a:sym typeface="Wingdings" panose="05000000000000000000" pitchFamily="2" charset="2"/>
              </a:rPr>
              <a:t>New Testing techniques have evolved, testing artifacts have evolved, testing tools which cover the aspects of Automation, Performance, Security have evolved but still there is always some gap. However small there always is. Might not be even visible to the most trained and experienced eye but still there is.</a:t>
            </a:r>
          </a:p>
          <a:p>
            <a:pPr marL="914400" marR="0" lvl="1" indent="-317500" algn="l" rtl="0">
              <a:lnSpc>
                <a:spcPct val="115000"/>
              </a:lnSpc>
              <a:spcBef>
                <a:spcPts val="0"/>
              </a:spcBef>
              <a:spcAft>
                <a:spcPts val="0"/>
              </a:spcAft>
              <a:buSzPts val="1400"/>
              <a:buChar char="○"/>
            </a:pPr>
            <a:r>
              <a:rPr lang="en-US" b="0" i="0" baseline="0" dirty="0">
                <a:sym typeface="Wingdings" panose="05000000000000000000" pitchFamily="2" charset="2"/>
              </a:rPr>
              <a:t>Software Testers, Testing Leads, Testing Managers, Testing Architects do their level best to get the software completely bug free but it is never 100% perfect</a:t>
            </a:r>
            <a:endParaRPr lang="en-US" b="0" i="0" dirty="0">
              <a:sym typeface="Wingdings" panose="05000000000000000000" pitchFamily="2" charset="2"/>
            </a:endParaRPr>
          </a:p>
          <a:p>
            <a:pPr marL="0" lvl="0" indent="0" algn="l" rtl="0">
              <a:lnSpc>
                <a:spcPct val="115000"/>
              </a:lnSpc>
              <a:spcBef>
                <a:spcPts val="0"/>
              </a:spcBef>
              <a:spcAft>
                <a:spcPts val="0"/>
              </a:spcAft>
              <a:buClr>
                <a:schemeClr val="dk1"/>
              </a:buClr>
              <a:buSzPts val="1100"/>
              <a:buFont typeface="Arial"/>
              <a:buNone/>
            </a:pPr>
            <a:endParaRPr lang="en-US" b="1" dirty="0"/>
          </a:p>
          <a:p>
            <a:pPr marL="914400" marR="0" lvl="1" indent="-317500" algn="l" rtl="0">
              <a:lnSpc>
                <a:spcPct val="115000"/>
              </a:lnSpc>
              <a:spcBef>
                <a:spcPts val="0"/>
              </a:spcBef>
              <a:spcAft>
                <a:spcPts val="0"/>
              </a:spcAft>
              <a:buSzPts val="1400"/>
              <a:buChar char="○"/>
            </a:pPr>
            <a:endParaRPr lang="en-US" b="0" i="0" dirty="0">
              <a:sym typeface="Wingdings" panose="05000000000000000000" pitchFamily="2" charset="2"/>
            </a:endParaRPr>
          </a:p>
          <a:p>
            <a:pPr marL="0" lvl="0" indent="0" algn="l" rtl="0">
              <a:spcBef>
                <a:spcPts val="0"/>
              </a:spcBef>
              <a:spcAft>
                <a:spcPts val="0"/>
              </a:spcAft>
              <a:buNone/>
            </a:pPr>
            <a:endParaRPr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546531a7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546531a7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List the most </a:t>
            </a:r>
            <a:r>
              <a:rPr lang="en-US" dirty="0"/>
              <a:t>Inform the participants the necessity of introducing Testing from the very beginning of SDLC</a:t>
            </a: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US" dirty="0"/>
              <a:t>A decade and half or probably 2 decades ago, Testing Methodologies were not that advanced and Testing was considered a process which shall follow suit as Development comes to an end but</a:t>
            </a:r>
          </a:p>
          <a:p>
            <a:pPr marL="0" lvl="0" indent="0" algn="l" rtl="0">
              <a:spcBef>
                <a:spcPts val="0"/>
              </a:spcBef>
              <a:spcAft>
                <a:spcPts val="0"/>
              </a:spcAft>
              <a:buNone/>
            </a:pPr>
            <a:r>
              <a:rPr lang="en-US" dirty="0"/>
              <a:t>those processes failed and failed handsomely as there was too much re-work, application became cumbersome, too many iterations without proper testing carried recurring defects which kind </a:t>
            </a:r>
          </a:p>
          <a:p>
            <a:pPr marL="0" lvl="0" indent="0" algn="l" rtl="0">
              <a:spcBef>
                <a:spcPts val="0"/>
              </a:spcBef>
              <a:spcAft>
                <a:spcPts val="0"/>
              </a:spcAft>
              <a:buNone/>
            </a:pPr>
            <a:r>
              <a:rPr lang="en-US" dirty="0"/>
              <a:t>of became too stubborn and affected the application’s operation as a whole. Sometimes the Application’s tell of the tale was so complicated to resolve, buggy applications were given a green </a:t>
            </a:r>
          </a:p>
          <a:p>
            <a:pPr marL="0" lvl="0" indent="0" algn="l" rtl="0">
              <a:spcBef>
                <a:spcPts val="0"/>
              </a:spcBef>
              <a:spcAft>
                <a:spcPts val="0"/>
              </a:spcAft>
              <a:buNone/>
            </a:pPr>
            <a:r>
              <a:rPr lang="en-US" dirty="0"/>
              <a:t>from the Production Team and it resulted in serious failures, violation of Contracts and preposterous business declines. Hence testing methodologies were deduced by industry experts which </a:t>
            </a:r>
          </a:p>
          <a:p>
            <a:pPr marL="0" lvl="0" indent="0" algn="l" rtl="0">
              <a:spcBef>
                <a:spcPts val="0"/>
              </a:spcBef>
              <a:spcAft>
                <a:spcPts val="0"/>
              </a:spcAft>
              <a:buNone/>
            </a:pPr>
            <a:r>
              <a:rPr lang="en-US" dirty="0"/>
              <a:t>made Testing to begin in tandem with Development. The earlier you test, the secure you are. Simple.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Software industry even up to mid 1990's was following the trend of one task complete, then doors shall open for the subsequent task. In simple terms, once requirement analysis got over, </a:t>
            </a:r>
          </a:p>
          <a:p>
            <a:pPr marL="0" lvl="0" indent="0" algn="l" rtl="0">
              <a:spcBef>
                <a:spcPts val="0"/>
              </a:spcBef>
              <a:spcAft>
                <a:spcPts val="0"/>
              </a:spcAft>
              <a:buNone/>
            </a:pPr>
            <a:r>
              <a:rPr lang="en-US" dirty="0"/>
              <a:t>then only High Level Architectural Design was formulated. Once High Level Design module got over, it opened doors for Low Level Design and subsequently Unit Testing, Integration Testing, System Testing,</a:t>
            </a:r>
          </a:p>
          <a:p>
            <a:pPr marL="0" lvl="0" indent="0" algn="l" rtl="0">
              <a:spcBef>
                <a:spcPts val="0"/>
              </a:spcBef>
              <a:spcAft>
                <a:spcPts val="0"/>
              </a:spcAft>
              <a:buNone/>
            </a:pPr>
            <a:r>
              <a:rPr lang="en-US" dirty="0"/>
              <a:t>User Acceptance Testing, Operational Readiness Testing and so on.</a:t>
            </a:r>
          </a:p>
          <a:p>
            <a:pPr marL="0" lvl="0" indent="0" algn="l" rtl="0">
              <a:spcBef>
                <a:spcPts val="0"/>
              </a:spcBef>
              <a:spcAft>
                <a:spcPts val="0"/>
              </a:spcAft>
              <a:buNone/>
            </a:pPr>
            <a:r>
              <a:rPr lang="en-US" dirty="0"/>
              <a:t>The above scenario is concrete but it is concrete if every stage which precedes the other is completely Bug free and non-ambiguous which we all know is impossible. For simple and basic application which </a:t>
            </a:r>
          </a:p>
          <a:p>
            <a:pPr marL="0" lvl="0" indent="0" algn="l" rtl="0">
              <a:spcBef>
                <a:spcPts val="0"/>
              </a:spcBef>
              <a:spcAft>
                <a:spcPts val="0"/>
              </a:spcAft>
              <a:buNone/>
            </a:pPr>
            <a:r>
              <a:rPr lang="en-US" dirty="0"/>
              <a:t>did not involve too much Design and Coding, it worked fine. But when applications got larger, implementations got complicated and required extensive intelligent logic - then the above approach failed </a:t>
            </a:r>
          </a:p>
          <a:p>
            <a:pPr marL="0" lvl="0" indent="0" algn="l" rtl="0">
              <a:spcBef>
                <a:spcPts val="0"/>
              </a:spcBef>
              <a:spcAft>
                <a:spcPts val="0"/>
              </a:spcAft>
              <a:buNone/>
            </a:pPr>
            <a:r>
              <a:rPr lang="en-US" dirty="0"/>
              <a:t>and it failed astoundingly. </a:t>
            </a:r>
          </a:p>
          <a:p>
            <a:pPr marL="0" lvl="0" indent="0" algn="l" rtl="0">
              <a:spcBef>
                <a:spcPts val="0"/>
              </a:spcBef>
              <a:spcAft>
                <a:spcPts val="0"/>
              </a:spcAft>
              <a:buNone/>
            </a:pPr>
            <a:r>
              <a:rPr lang="en-US" dirty="0"/>
              <a:t>Statistically speaking Software Industry suffers losses worth Billions of Dollars for such failures. The re-work which included from the very beginning till the end was too much. Business was at </a:t>
            </a:r>
          </a:p>
          <a:p>
            <a:pPr marL="0" lvl="0" indent="0" algn="l" rtl="0">
              <a:spcBef>
                <a:spcPts val="0"/>
              </a:spcBef>
              <a:spcAft>
                <a:spcPts val="0"/>
              </a:spcAft>
              <a:buNone/>
            </a:pPr>
            <a:r>
              <a:rPr lang="en-US" dirty="0"/>
              <a:t>stake, Reputation was at stake, Jobs were at stake. </a:t>
            </a:r>
          </a:p>
          <a:p>
            <a:pPr marL="0" lvl="0" indent="0" algn="l" rtl="0">
              <a:spcBef>
                <a:spcPts val="0"/>
              </a:spcBef>
              <a:spcAft>
                <a:spcPts val="0"/>
              </a:spcAft>
              <a:buNone/>
            </a:pPr>
            <a:r>
              <a:rPr lang="en-US" dirty="0"/>
              <a:t>In 2020, even with Testing from very beginning of a Product Life Cycle, still there is certain loophole which creeps in one form or the other but it can be contained in a more organized manner. </a:t>
            </a:r>
          </a:p>
          <a:p>
            <a:pPr marL="0" lvl="0" indent="0" algn="l" rtl="0">
              <a:spcBef>
                <a:spcPts val="0"/>
              </a:spcBef>
              <a:spcAft>
                <a:spcPts val="0"/>
              </a:spcAft>
              <a:buNone/>
            </a:pPr>
            <a:r>
              <a:rPr lang="en-US" dirty="0"/>
              <a:t>The re-work will be less, the cost incurred will be less and timelines can be still met if planning for Buffer is good. </a:t>
            </a:r>
          </a:p>
          <a:p>
            <a:pPr marL="0" lvl="0" indent="0" algn="l" rtl="0">
              <a:spcBef>
                <a:spcPts val="0"/>
              </a:spcBef>
              <a:spcAft>
                <a:spcPts val="0"/>
              </a:spcAft>
              <a:buNone/>
            </a:pPr>
            <a:r>
              <a:rPr lang="en-US" dirty="0"/>
              <a:t>So early testing will allow the fixation to happen within the same stage. And the defect will not be carried forwarded to the next stage. </a:t>
            </a:r>
            <a:r>
              <a:rPr lang="en" dirty="0"/>
              <a: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546531a7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546531a7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US" dirty="0"/>
              <a:t>Give an example to the students - an application which is mostly failing in 'add to cart' page</a:t>
            </a: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US" dirty="0"/>
              <a:t>Defect Clustering follows an extended idea of the Law of the Vital few which states that, for many events, roughly 80% of the effects come from 20% of the causes.</a:t>
            </a:r>
          </a:p>
          <a:p>
            <a:pPr marL="0" lvl="0" indent="0" algn="l" rtl="0">
              <a:spcBef>
                <a:spcPts val="0"/>
              </a:spcBef>
              <a:spcAft>
                <a:spcPts val="0"/>
              </a:spcAft>
              <a:buNone/>
            </a:pPr>
            <a:r>
              <a:rPr lang="en-US" dirty="0"/>
              <a:t>Defect Clustering can be true for applications of gargantuan proportions. </a:t>
            </a:r>
          </a:p>
          <a:p>
            <a:pPr marL="0" lvl="0" indent="0" algn="l" rtl="0">
              <a:spcBef>
                <a:spcPts val="0"/>
              </a:spcBef>
              <a:spcAft>
                <a:spcPts val="0"/>
              </a:spcAft>
              <a:buNone/>
            </a:pPr>
            <a:r>
              <a:rPr lang="en-US" dirty="0"/>
              <a:t>With so many inter-dependent modules in any application these days, it is virtually impossible to say which particular module will have these many defects</a:t>
            </a:r>
          </a:p>
          <a:p>
            <a:pPr marL="0" lvl="0" indent="0" algn="l" rtl="0">
              <a:spcBef>
                <a:spcPts val="0"/>
              </a:spcBef>
              <a:spcAft>
                <a:spcPts val="0"/>
              </a:spcAft>
              <a:buNone/>
            </a:pPr>
            <a:r>
              <a:rPr lang="en-US" dirty="0"/>
              <a:t>and when the next version comes out, that count will increase to certain number. So Defect Clustering at a certain module and its occurrence to be a pre-determined is bit tricky</a:t>
            </a:r>
          </a:p>
          <a:p>
            <a:pPr marL="0" lvl="0" indent="0" algn="l" rtl="0">
              <a:spcBef>
                <a:spcPts val="0"/>
              </a:spcBef>
              <a:spcAft>
                <a:spcPts val="0"/>
              </a:spcAft>
              <a:buNone/>
            </a:pPr>
            <a:r>
              <a:rPr lang="en-US" dirty="0"/>
              <a:t>Of Course there is a historical data but it is historical that means such an occurrence has been a thing of the past, so Development and Testing team will be more careful while working on that</a:t>
            </a:r>
          </a:p>
          <a:p>
            <a:pPr marL="0" lvl="0" indent="0" algn="l" rtl="0">
              <a:spcBef>
                <a:spcPts val="0"/>
              </a:spcBef>
              <a:spcAft>
                <a:spcPts val="0"/>
              </a:spcAft>
              <a:buNone/>
            </a:pPr>
            <a:r>
              <a:rPr lang="en-US" dirty="0"/>
              <a:t>module or any upgrade of that module. But determining something like this for a Project which is brand new and beginning from scratch is very difficult. Of course the best part is, it shall give</a:t>
            </a:r>
          </a:p>
          <a:p>
            <a:pPr marL="0" lvl="0" indent="0" algn="l" rtl="0">
              <a:spcBef>
                <a:spcPts val="0"/>
              </a:spcBef>
              <a:spcAft>
                <a:spcPts val="0"/>
              </a:spcAft>
              <a:buNone/>
            </a:pPr>
            <a:r>
              <a:rPr lang="en-US" dirty="0"/>
              <a:t>an insight to focus on areas with more precision and attention in the iterative releases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546531a7e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546531a7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US" dirty="0"/>
              <a:t>Give a small example of 2 application types. Let's say for example a Banking Application and an E-Commerce Application and explain briefly how different testing approaches and techniques needs </a:t>
            </a:r>
          </a:p>
          <a:p>
            <a:pPr marL="0" lvl="0" indent="0" algn="l" rtl="0">
              <a:spcBef>
                <a:spcPts val="0"/>
              </a:spcBef>
              <a:spcAft>
                <a:spcPts val="0"/>
              </a:spcAft>
              <a:buNone/>
            </a:pPr>
            <a:r>
              <a:rPr lang="en-US" dirty="0"/>
              <a:t>to be used</a:t>
            </a: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US" dirty="0"/>
              <a:t>Let's say for example you are an Automobile Engineer and all you know is about Engines, Gearboxes, Suspension Setup, Braking System, Air Conditioning and out of certain constraints in your Engineering College you get a job in software industry and you land up becoming a Test Engineer. And you get a project which is related to Automobiles. Just imagine the speed up and enthusiasm which will creep into you - the point being if you know something or may be know quite a bit about something or may be you are an SME (Subject Matter Expert), then Testing around the knowledge becomes an easier and more enjoyable affair. </a:t>
            </a:r>
          </a:p>
          <a:p>
            <a:pPr marL="0" lvl="0" indent="0" algn="l" rtl="0">
              <a:spcBef>
                <a:spcPts val="0"/>
              </a:spcBef>
              <a:spcAft>
                <a:spcPts val="0"/>
              </a:spcAft>
              <a:buNone/>
            </a:pPr>
            <a:r>
              <a:rPr lang="en-US" dirty="0"/>
              <a:t>Similarly in Software Testing also, there are different domains to be tested, different testing approaches which are followed and different techniques related to those domains. To put it more simplistically, an E-Commerce application cannot be tested like a Flight Simulation application, or may be a Health Domain application cannot be treated like a Retail Market application.</a:t>
            </a:r>
          </a:p>
          <a:p>
            <a:pPr marL="0" lvl="0" indent="0" algn="l" rtl="0">
              <a:spcBef>
                <a:spcPts val="0"/>
              </a:spcBef>
              <a:spcAft>
                <a:spcPts val="0"/>
              </a:spcAft>
              <a:buNone/>
            </a:pPr>
            <a:r>
              <a:rPr lang="en-US" dirty="0"/>
              <a:t>The knowledge of the Context is very important. Learning the Functionality of the context and all scenarios to test might take weeks or in some cases even months. </a:t>
            </a:r>
          </a:p>
          <a:p>
            <a:pPr marL="0" lvl="0" indent="0" algn="l" rtl="0">
              <a:spcBef>
                <a:spcPts val="0"/>
              </a:spcBef>
              <a:spcAft>
                <a:spcPts val="0"/>
              </a:spcAft>
              <a:buNone/>
            </a:pPr>
            <a:r>
              <a:rPr lang="en-US" dirty="0"/>
              <a:t>So testing is Context Dependent. Certain set of skills to master that domain becomes imperative eventually with passage of time.</a:t>
            </a:r>
            <a:endParaRPr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546531a7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546531a7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US" dirty="0"/>
              <a:t>Explain to the students by giving an example of an application which has been evolving over a period of time and testing has improved substantially but the minuscule room for improvement which does </a:t>
            </a:r>
          </a:p>
          <a:p>
            <a:pPr marL="0" lvl="0" indent="0" algn="l" rtl="0">
              <a:spcBef>
                <a:spcPts val="0"/>
              </a:spcBef>
              <a:spcAft>
                <a:spcPts val="0"/>
              </a:spcAft>
              <a:buNone/>
            </a:pPr>
            <a:r>
              <a:rPr lang="en-US" dirty="0"/>
              <a:t>exist and it can induce some change but is not practiced by the testing team - this is Pesticide Paradox</a:t>
            </a: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US" b="0" dirty="0"/>
              <a:t>Let’s understand this with a lifetime example. “</a:t>
            </a:r>
            <a:r>
              <a:rPr lang="en-US" b="0" i="1" dirty="0"/>
              <a:t>You are a gym goer and you go to gym and do the same weight training for the same muscle groups over and over again </a:t>
            </a:r>
          </a:p>
          <a:p>
            <a:pPr marL="0" lvl="0" indent="0" algn="l" rtl="0">
              <a:spcBef>
                <a:spcPts val="0"/>
              </a:spcBef>
              <a:spcAft>
                <a:spcPts val="0"/>
              </a:spcAft>
              <a:buNone/>
            </a:pPr>
            <a:r>
              <a:rPr lang="en-US" b="0" i="1" dirty="0"/>
              <a:t>and neither do you change the weights nor change the repetitions nor change any workout pattern. So what happens </a:t>
            </a:r>
            <a:r>
              <a:rPr lang="en-US" b="0" dirty="0"/>
              <a:t>?” </a:t>
            </a:r>
          </a:p>
          <a:p>
            <a:pPr marL="0" lvl="0" indent="0" algn="l" rtl="0">
              <a:spcBef>
                <a:spcPts val="0"/>
              </a:spcBef>
              <a:spcAft>
                <a:spcPts val="0"/>
              </a:spcAft>
              <a:buNone/>
            </a:pPr>
            <a:r>
              <a:rPr lang="en-US" b="0" dirty="0"/>
              <a:t>There is no muscle growth, there is no further change in your body’s strength, stamina, muscle outlook. </a:t>
            </a:r>
          </a:p>
          <a:p>
            <a:pPr marL="0" lvl="0" indent="0" algn="l" rtl="0">
              <a:spcBef>
                <a:spcPts val="0"/>
              </a:spcBef>
              <a:spcAft>
                <a:spcPts val="0"/>
              </a:spcAft>
              <a:buNone/>
            </a:pPr>
            <a:r>
              <a:rPr lang="en-US" b="0" dirty="0"/>
              <a:t>So technically your body has become immune to the same old fashioned routine. Similarly if any application under test undergoes the same kind of testing over and over again then</a:t>
            </a:r>
          </a:p>
          <a:p>
            <a:pPr marL="0" lvl="0" indent="0" algn="l" rtl="0">
              <a:spcBef>
                <a:spcPts val="0"/>
              </a:spcBef>
              <a:spcAft>
                <a:spcPts val="0"/>
              </a:spcAft>
              <a:buNone/>
            </a:pPr>
            <a:r>
              <a:rPr lang="en-US" b="0" dirty="0"/>
              <a:t>finding defects will become redundant after some point of time. So a tester should keep evolving and use different testing techniques and try </a:t>
            </a:r>
          </a:p>
          <a:p>
            <a:pPr marL="0" lvl="0" indent="0" algn="l" rtl="0">
              <a:spcBef>
                <a:spcPts val="0"/>
              </a:spcBef>
              <a:spcAft>
                <a:spcPts val="0"/>
              </a:spcAft>
              <a:buNone/>
            </a:pPr>
            <a:r>
              <a:rPr lang="en-US" b="0" dirty="0"/>
              <a:t>to break the system with an intent to find defect(s) or any deviation in behavior.</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Let's say you have an application which has evolved over a period of time and initial releases there were lot of bugs and testers found those bugs and reported those bugs which got fixed</a:t>
            </a:r>
          </a:p>
          <a:p>
            <a:pPr marL="0" lvl="0" indent="0" algn="l" rtl="0">
              <a:spcBef>
                <a:spcPts val="0"/>
              </a:spcBef>
              <a:spcAft>
                <a:spcPts val="0"/>
              </a:spcAft>
              <a:buNone/>
            </a:pPr>
            <a:r>
              <a:rPr lang="en-US" b="0" dirty="0"/>
              <a:t>and now with multiple releases of the same application, the Development team has done a commendable job to ensure the Defect Density is too low and on a daily Test Sanity run, no defect</a:t>
            </a:r>
          </a:p>
          <a:p>
            <a:pPr marL="0" lvl="0" indent="0" algn="l" rtl="0">
              <a:spcBef>
                <a:spcPts val="0"/>
              </a:spcBef>
              <a:spcAft>
                <a:spcPts val="0"/>
              </a:spcAft>
              <a:buNone/>
            </a:pPr>
            <a:r>
              <a:rPr lang="en-US" b="0" dirty="0"/>
              <a:t>is encountered. So does this mean the application is totally error free ?</a:t>
            </a:r>
          </a:p>
          <a:p>
            <a:pPr marL="0" lvl="0" indent="0" algn="l" rtl="0">
              <a:spcBef>
                <a:spcPts val="0"/>
              </a:spcBef>
              <a:spcAft>
                <a:spcPts val="0"/>
              </a:spcAft>
              <a:buNone/>
            </a:pPr>
            <a:r>
              <a:rPr lang="en-US" b="0" dirty="0"/>
              <a:t>Answer is NO. Need to change the approach of testing. May be add more negative test cases, Purposefully try to break the application using lot of negative scenarios. Get more understanding</a:t>
            </a:r>
          </a:p>
          <a:p>
            <a:pPr marL="0" lvl="0" indent="0" algn="l" rtl="0">
              <a:spcBef>
                <a:spcPts val="0"/>
              </a:spcBef>
              <a:spcAft>
                <a:spcPts val="0"/>
              </a:spcAft>
              <a:buNone/>
            </a:pPr>
            <a:r>
              <a:rPr lang="en-US" b="0" dirty="0"/>
              <a:t>about the application by interaction with Architects and finding areas of vulnerability which are stable with current Test cases but they might break with introduction of something new.</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Can also implement these changes in the Requirement Traceability Matrix, introduce a TCER [Test Conditions and Expected Results] sheet dedicated only to negative testing, for each and every functionality that can render a negative outcome – prepare some test scenarios</a:t>
            </a:r>
          </a:p>
          <a:p>
            <a:pPr marL="0" lvl="0" indent="0" algn="l" rtl="0">
              <a:spcBef>
                <a:spcPts val="0"/>
              </a:spcBef>
              <a:spcAft>
                <a:spcPts val="0"/>
              </a:spcAft>
              <a:buNone/>
            </a:pPr>
            <a:r>
              <a:rPr lang="en-US" b="0" dirty="0"/>
              <a:t>Test the Security and Performance aspects of the application too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1.1 So</a:t>
            </a:r>
            <a:r>
              <a:rPr lang="en-IN" dirty="0"/>
              <a:t>ftware Testing</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Module 01 – </a:t>
            </a:r>
            <a:r>
              <a:rPr lang="en-IN" dirty="0"/>
              <a:t>Introduction to Software Testing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322850"/>
            <a:ext cx="8520600" cy="572700"/>
          </a:xfrm>
          <a:prstGeom prst="rect">
            <a:avLst/>
          </a:prstGeom>
        </p:spPr>
        <p:txBody>
          <a:bodyPr spcFirstLastPara="1" wrap="square" lIns="91425" tIns="91425" rIns="91425" bIns="91425" anchor="t" anchorCtr="0">
            <a:noAutofit/>
          </a:bodyPr>
          <a:lstStyle/>
          <a:p>
            <a:pPr lvl="0"/>
            <a:r>
              <a:rPr lang="en-IN" dirty="0"/>
              <a:t>Absence of Errors - Fallacy</a:t>
            </a:r>
            <a:endParaRPr dirty="0"/>
          </a:p>
        </p:txBody>
      </p:sp>
      <p:sp>
        <p:nvSpPr>
          <p:cNvPr id="112" name="Google Shape;112;p22"/>
          <p:cNvSpPr txBox="1">
            <a:spLocks noGrp="1"/>
          </p:cNvSpPr>
          <p:nvPr>
            <p:ph type="body" idx="1"/>
          </p:nvPr>
        </p:nvSpPr>
        <p:spPr>
          <a:xfrm>
            <a:off x="311700" y="965175"/>
            <a:ext cx="8520600" cy="3530400"/>
          </a:xfrm>
          <a:prstGeom prst="rect">
            <a:avLst/>
          </a:prstGeom>
        </p:spPr>
        <p:txBody>
          <a:bodyPr spcFirstLastPara="1" wrap="square" lIns="91425" tIns="91425" rIns="91425" bIns="91425" anchor="t" anchorCtr="0">
            <a:noAutofit/>
          </a:bodyPr>
          <a:lstStyle/>
          <a:p>
            <a:pPr lvl="0">
              <a:spcBef>
                <a:spcPts val="1600"/>
              </a:spcBef>
            </a:pPr>
            <a:r>
              <a:rPr lang="en-US" dirty="0"/>
              <a:t>A 100% error free application is not possible</a:t>
            </a:r>
          </a:p>
          <a:p>
            <a:pPr lvl="0">
              <a:spcBef>
                <a:spcPts val="1600"/>
              </a:spcBef>
            </a:pPr>
            <a:r>
              <a:rPr lang="en-US" dirty="0"/>
              <a:t>Even a 99% bug free application might not be usable</a:t>
            </a:r>
          </a:p>
          <a:p>
            <a:pPr lvl="0">
              <a:spcBef>
                <a:spcPts val="1600"/>
              </a:spcBef>
            </a:pPr>
            <a:r>
              <a:rPr lang="en-US" dirty="0"/>
              <a:t>Even a successful running product can still be error prone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2849-6016-4B95-AAFE-C3E6B6775890}"/>
              </a:ext>
            </a:extLst>
          </p:cNvPr>
          <p:cNvSpPr>
            <a:spLocks noGrp="1"/>
          </p:cNvSpPr>
          <p:nvPr>
            <p:ph type="title"/>
          </p:nvPr>
        </p:nvSpPr>
        <p:spPr>
          <a:xfrm>
            <a:off x="0" y="0"/>
            <a:ext cx="8520600" cy="572700"/>
          </a:xfrm>
        </p:spPr>
        <p:txBody>
          <a:bodyPr/>
          <a:lstStyle/>
          <a:p>
            <a:r>
              <a:rPr lang="en-US" dirty="0"/>
              <a:t>WHAT DID YOU LEARN SO FAR ?</a:t>
            </a:r>
            <a:endParaRPr lang="en-IN" dirty="0"/>
          </a:p>
        </p:txBody>
      </p:sp>
      <p:sp>
        <p:nvSpPr>
          <p:cNvPr id="3" name="Text Placeholder 2">
            <a:extLst>
              <a:ext uri="{FF2B5EF4-FFF2-40B4-BE49-F238E27FC236}">
                <a16:creationId xmlns:a16="http://schemas.microsoft.com/office/drawing/2014/main" id="{33C896B6-092F-444D-9030-05F55514C1D4}"/>
              </a:ext>
            </a:extLst>
          </p:cNvPr>
          <p:cNvSpPr>
            <a:spLocks noGrp="1"/>
          </p:cNvSpPr>
          <p:nvPr>
            <p:ph type="body" idx="1"/>
          </p:nvPr>
        </p:nvSpPr>
        <p:spPr>
          <a:xfrm>
            <a:off x="0" y="707630"/>
            <a:ext cx="8832300" cy="4099147"/>
          </a:xfrm>
        </p:spPr>
        <p:txBody>
          <a:bodyPr/>
          <a:lstStyle/>
          <a:p>
            <a:pPr marL="114300" indent="0">
              <a:buNone/>
            </a:pPr>
            <a:r>
              <a:rPr lang="en-US" sz="1600" b="1" dirty="0"/>
              <a:t>Que 1 : E-Commerce Software Testing approach v/s Gaming Software Testing approach – so which of the software testing principle is followed ?</a:t>
            </a:r>
            <a:br>
              <a:rPr lang="en-US" sz="1600" b="1" dirty="0"/>
            </a:br>
            <a:br>
              <a:rPr lang="en-US" sz="1600" dirty="0"/>
            </a:br>
            <a:r>
              <a:rPr lang="en-US" sz="1600" b="1" dirty="0"/>
              <a:t>Que 2 :  Which of the following statement is true?</a:t>
            </a:r>
            <a:br>
              <a:rPr lang="en-US" sz="1600" dirty="0"/>
            </a:br>
            <a:r>
              <a:rPr lang="en-US" sz="1600" dirty="0"/>
              <a:t>a) Exhaustive testing is impossible but practicable</a:t>
            </a:r>
            <a:br>
              <a:rPr lang="en-US" sz="1600" dirty="0"/>
            </a:br>
            <a:r>
              <a:rPr lang="en-US" sz="1600" dirty="0"/>
              <a:t>b) Exhaustive testing is possible but impracticable</a:t>
            </a:r>
            <a:br>
              <a:rPr lang="en-US" sz="1600" dirty="0"/>
            </a:br>
            <a:r>
              <a:rPr lang="en-US" sz="1600" dirty="0"/>
              <a:t>c) Exhaustive testing is impossible and impracticable</a:t>
            </a:r>
            <a:br>
              <a:rPr lang="en-US" sz="1600" dirty="0"/>
            </a:br>
            <a:r>
              <a:rPr lang="en-US" sz="1600" dirty="0"/>
              <a:t>d) Exhaustive testing is possible and practicable</a:t>
            </a:r>
            <a:br>
              <a:rPr lang="en-US" sz="1600" dirty="0"/>
            </a:br>
            <a:br>
              <a:rPr lang="en-US" sz="1600" dirty="0"/>
            </a:br>
            <a:r>
              <a:rPr lang="en-US" sz="1600" b="1" dirty="0"/>
              <a:t>Que 3 : Software tester focuses more on complex part of the software. Which of the following testing principle implies this?</a:t>
            </a:r>
            <a:br>
              <a:rPr lang="en-US" sz="1600" dirty="0"/>
            </a:br>
            <a:r>
              <a:rPr lang="en-US" sz="1600" dirty="0"/>
              <a:t>a) Testing shows presence of defects</a:t>
            </a:r>
            <a:br>
              <a:rPr lang="en-US" sz="1600" dirty="0"/>
            </a:br>
            <a:r>
              <a:rPr lang="en-US" sz="1600" dirty="0"/>
              <a:t>b) Pesticide paradox</a:t>
            </a:r>
            <a:br>
              <a:rPr lang="en-US" sz="1600" dirty="0"/>
            </a:br>
            <a:r>
              <a:rPr lang="en-US" sz="1600" dirty="0"/>
              <a:t>c) Testing is context dependent</a:t>
            </a:r>
            <a:br>
              <a:rPr lang="en-US" sz="1600" dirty="0"/>
            </a:br>
            <a:r>
              <a:rPr lang="en-US" sz="1600" dirty="0"/>
              <a:t>d) Defect Clustering</a:t>
            </a:r>
            <a:endParaRPr lang="en-IN" sz="1600" dirty="0"/>
          </a:p>
        </p:txBody>
      </p:sp>
    </p:spTree>
    <p:extLst>
      <p:ext uri="{BB962C8B-B14F-4D97-AF65-F5344CB8AC3E}">
        <p14:creationId xmlns:p14="http://schemas.microsoft.com/office/powerpoint/2010/main" val="364021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699" y="159377"/>
            <a:ext cx="8520600" cy="572700"/>
          </a:xfrm>
          <a:prstGeom prst="rect">
            <a:avLst/>
          </a:prstGeom>
        </p:spPr>
        <p:txBody>
          <a:bodyPr spcFirstLastPara="1" wrap="square" lIns="91425" tIns="91425" rIns="91425" bIns="91425" anchor="t" anchorCtr="0">
            <a:noAutofit/>
          </a:bodyPr>
          <a:lstStyle/>
          <a:p>
            <a:pPr lvl="0"/>
            <a:r>
              <a:rPr lang="en-IN" dirty="0"/>
              <a:t>1.1.2 SDLC vs STLC</a:t>
            </a:r>
            <a:endParaRPr dirty="0"/>
          </a:p>
        </p:txBody>
      </p:sp>
      <p:sp>
        <p:nvSpPr>
          <p:cNvPr id="118" name="Google Shape;118;p23"/>
          <p:cNvSpPr txBox="1">
            <a:spLocks noGrp="1"/>
          </p:cNvSpPr>
          <p:nvPr>
            <p:ph type="body" idx="1"/>
          </p:nvPr>
        </p:nvSpPr>
        <p:spPr>
          <a:xfrm>
            <a:off x="218940" y="732077"/>
            <a:ext cx="8613359" cy="3831649"/>
          </a:xfrm>
          <a:prstGeom prst="rect">
            <a:avLst/>
          </a:prstGeom>
        </p:spPr>
        <p:txBody>
          <a:bodyPr spcFirstLastPara="1" wrap="square" lIns="91425" tIns="91425" rIns="91425" bIns="91425" anchor="t" anchorCtr="0">
            <a:noAutofit/>
          </a:bodyPr>
          <a:lstStyle/>
          <a:p>
            <a:pPr lvl="0">
              <a:spcBef>
                <a:spcPts val="1600"/>
              </a:spcBef>
            </a:pPr>
            <a:r>
              <a:rPr lang="en-US" dirty="0"/>
              <a:t>SDLC - Software Development Life Cycle</a:t>
            </a:r>
          </a:p>
          <a:p>
            <a:pPr lvl="0">
              <a:spcBef>
                <a:spcPts val="1600"/>
              </a:spcBef>
            </a:pPr>
            <a:r>
              <a:rPr lang="en-US" dirty="0"/>
              <a:t>STLC - Software Testing Life Cycle</a:t>
            </a:r>
          </a:p>
          <a:p>
            <a:pPr lvl="0">
              <a:spcBef>
                <a:spcPts val="1600"/>
              </a:spcBef>
            </a:pPr>
            <a:r>
              <a:rPr lang="en-US" dirty="0"/>
              <a:t>Testing is a phase in SDLC</a:t>
            </a:r>
          </a:p>
          <a:p>
            <a:pPr lvl="0">
              <a:spcBef>
                <a:spcPts val="1600"/>
              </a:spcBef>
            </a:pPr>
            <a:r>
              <a:rPr lang="en-US" dirty="0"/>
              <a:t>Development is not a phase in STLC</a:t>
            </a:r>
          </a:p>
          <a:p>
            <a:pPr lvl="0">
              <a:spcBef>
                <a:spcPts val="1600"/>
              </a:spcBef>
            </a:pPr>
            <a:r>
              <a:rPr lang="en-US" dirty="0"/>
              <a:t>Both are designed keeping in mind that Business Requirements are met with high industry standards</a:t>
            </a:r>
          </a:p>
          <a:p>
            <a:pPr lvl="0">
              <a:spcBef>
                <a:spcPts val="1600"/>
              </a:spcBef>
            </a:pPr>
            <a:r>
              <a:rPr lang="en-US" dirty="0"/>
              <a:t>Both play pivotal role in pre-intra-post Development and Testing of a Software Product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8D8A-E92F-4324-9C81-ED3BBA612BFE}"/>
              </a:ext>
            </a:extLst>
          </p:cNvPr>
          <p:cNvSpPr>
            <a:spLocks noGrp="1"/>
          </p:cNvSpPr>
          <p:nvPr>
            <p:ph type="title"/>
          </p:nvPr>
        </p:nvSpPr>
        <p:spPr/>
        <p:txBody>
          <a:bodyPr/>
          <a:lstStyle/>
          <a:p>
            <a:r>
              <a:rPr lang="en-IN" dirty="0"/>
              <a:t>SDLC vs STLC</a:t>
            </a:r>
          </a:p>
        </p:txBody>
      </p:sp>
      <p:sp>
        <p:nvSpPr>
          <p:cNvPr id="3" name="Text Placeholder 2">
            <a:extLst>
              <a:ext uri="{FF2B5EF4-FFF2-40B4-BE49-F238E27FC236}">
                <a16:creationId xmlns:a16="http://schemas.microsoft.com/office/drawing/2014/main" id="{438B373D-D168-499F-8ABC-7A4FAAAC1010}"/>
              </a:ext>
            </a:extLst>
          </p:cNvPr>
          <p:cNvSpPr>
            <a:spLocks noGrp="1"/>
          </p:cNvSpPr>
          <p:nvPr>
            <p:ph type="body" idx="1"/>
          </p:nvPr>
        </p:nvSpPr>
        <p:spPr>
          <a:xfrm>
            <a:off x="141668" y="59216"/>
            <a:ext cx="6954591" cy="4509659"/>
          </a:xfrm>
        </p:spPr>
        <p:txBody>
          <a:bodyPr/>
          <a:lstStyle/>
          <a:p>
            <a:endParaRPr lang="en-IN" dirty="0"/>
          </a:p>
        </p:txBody>
      </p:sp>
      <p:pic>
        <p:nvPicPr>
          <p:cNvPr id="6" name="Picture 5">
            <a:extLst>
              <a:ext uri="{FF2B5EF4-FFF2-40B4-BE49-F238E27FC236}">
                <a16:creationId xmlns:a16="http://schemas.microsoft.com/office/drawing/2014/main" id="{2ED61D43-6296-4CBD-BFDD-76EA74000CB9}"/>
              </a:ext>
            </a:extLst>
          </p:cNvPr>
          <p:cNvPicPr>
            <a:picLocks noChangeAspect="1"/>
          </p:cNvPicPr>
          <p:nvPr/>
        </p:nvPicPr>
        <p:blipFill>
          <a:blip r:embed="rId3"/>
          <a:stretch>
            <a:fillRect/>
          </a:stretch>
        </p:blipFill>
        <p:spPr>
          <a:xfrm>
            <a:off x="141668" y="59216"/>
            <a:ext cx="8520600" cy="4753991"/>
          </a:xfrm>
          <a:prstGeom prst="rect">
            <a:avLst/>
          </a:prstGeom>
        </p:spPr>
      </p:pic>
    </p:spTree>
    <p:extLst>
      <p:ext uri="{BB962C8B-B14F-4D97-AF65-F5344CB8AC3E}">
        <p14:creationId xmlns:p14="http://schemas.microsoft.com/office/powerpoint/2010/main" val="140101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B816-4FD2-4BB3-A23D-B3C43C9C44B1}"/>
              </a:ext>
            </a:extLst>
          </p:cNvPr>
          <p:cNvSpPr>
            <a:spLocks noGrp="1"/>
          </p:cNvSpPr>
          <p:nvPr>
            <p:ph type="title"/>
          </p:nvPr>
        </p:nvSpPr>
        <p:spPr>
          <a:xfrm>
            <a:off x="0" y="1925"/>
            <a:ext cx="8520600" cy="572700"/>
          </a:xfrm>
        </p:spPr>
        <p:txBody>
          <a:bodyPr/>
          <a:lstStyle/>
          <a:p>
            <a:r>
              <a:rPr lang="en-US" dirty="0"/>
              <a:t>WHAT DID YOU LEARN SO FAR ?</a:t>
            </a:r>
            <a:endParaRPr lang="en-IN" dirty="0"/>
          </a:p>
        </p:txBody>
      </p:sp>
      <p:sp>
        <p:nvSpPr>
          <p:cNvPr id="3" name="Text Placeholder 2">
            <a:extLst>
              <a:ext uri="{FF2B5EF4-FFF2-40B4-BE49-F238E27FC236}">
                <a16:creationId xmlns:a16="http://schemas.microsoft.com/office/drawing/2014/main" id="{3015B4A3-D4AB-469D-BE02-1CCEC913B4DA}"/>
              </a:ext>
            </a:extLst>
          </p:cNvPr>
          <p:cNvSpPr>
            <a:spLocks noGrp="1"/>
          </p:cNvSpPr>
          <p:nvPr>
            <p:ph type="body" idx="1"/>
          </p:nvPr>
        </p:nvSpPr>
        <p:spPr>
          <a:xfrm>
            <a:off x="0" y="574625"/>
            <a:ext cx="8520600" cy="4566950"/>
          </a:xfrm>
        </p:spPr>
        <p:txBody>
          <a:bodyPr/>
          <a:lstStyle/>
          <a:p>
            <a:pPr marL="114300" indent="0">
              <a:buNone/>
            </a:pPr>
            <a:r>
              <a:rPr lang="en-US" dirty="0"/>
              <a:t>Que 1 : What are the phases of STLC?</a:t>
            </a:r>
          </a:p>
          <a:p>
            <a:pPr marL="114300" indent="0">
              <a:buNone/>
            </a:pPr>
            <a:endParaRPr lang="en-US" dirty="0"/>
          </a:p>
          <a:p>
            <a:pPr marL="114300" indent="0">
              <a:buNone/>
            </a:pPr>
            <a:r>
              <a:rPr lang="en-US" dirty="0"/>
              <a:t>Que 2 : What is the difference between SDLC and STLC?</a:t>
            </a:r>
          </a:p>
          <a:p>
            <a:pPr marL="114300" indent="0">
              <a:buNone/>
            </a:pPr>
            <a:endParaRPr lang="en-US" dirty="0"/>
          </a:p>
          <a:p>
            <a:pPr marL="114300" indent="0">
              <a:buNone/>
            </a:pPr>
            <a:r>
              <a:rPr lang="en-US" dirty="0"/>
              <a:t>Que 3 : Which of the following are not type of SDLC models?</a:t>
            </a:r>
            <a:br>
              <a:rPr lang="en-US" dirty="0"/>
            </a:br>
            <a:r>
              <a:rPr lang="en-US" dirty="0"/>
              <a:t>             a) Big bang model</a:t>
            </a:r>
          </a:p>
          <a:p>
            <a:pPr marL="114300" indent="0">
              <a:buNone/>
            </a:pPr>
            <a:r>
              <a:rPr lang="en-US" dirty="0"/>
              <a:t>             b) Code and fix model</a:t>
            </a:r>
          </a:p>
          <a:p>
            <a:pPr marL="114300" indent="0">
              <a:buNone/>
            </a:pPr>
            <a:r>
              <a:rPr lang="en-US" dirty="0"/>
              <a:t>             c) Agile model</a:t>
            </a:r>
          </a:p>
          <a:p>
            <a:pPr marL="114300" indent="0">
              <a:buNone/>
            </a:pPr>
            <a:r>
              <a:rPr lang="en-US" dirty="0"/>
              <a:t>             d) Spiral model</a:t>
            </a:r>
          </a:p>
          <a:p>
            <a:pPr marL="114300" indent="0">
              <a:buNone/>
            </a:pPr>
            <a:r>
              <a:rPr lang="en-US" dirty="0"/>
              <a:t>             e) Capability Maturity model</a:t>
            </a:r>
            <a:endParaRPr lang="en-IN" dirty="0"/>
          </a:p>
        </p:txBody>
      </p:sp>
    </p:spTree>
    <p:extLst>
      <p:ext uri="{BB962C8B-B14F-4D97-AF65-F5344CB8AC3E}">
        <p14:creationId xmlns:p14="http://schemas.microsoft.com/office/powerpoint/2010/main" val="394826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184700" y="122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1.1.3 Testing Life Cycle</a:t>
            </a:r>
            <a:endParaRPr dirty="0"/>
          </a:p>
        </p:txBody>
      </p:sp>
      <p:sp>
        <p:nvSpPr>
          <p:cNvPr id="124" name="Google Shape;124;p24"/>
          <p:cNvSpPr txBox="1">
            <a:spLocks noGrp="1"/>
          </p:cNvSpPr>
          <p:nvPr>
            <p:ph type="body" idx="1"/>
          </p:nvPr>
        </p:nvSpPr>
        <p:spPr>
          <a:xfrm>
            <a:off x="0" y="409025"/>
            <a:ext cx="8520600" cy="4625925"/>
          </a:xfrm>
          <a:prstGeom prst="rect">
            <a:avLst/>
          </a:prstGeom>
        </p:spPr>
        <p:txBody>
          <a:bodyPr spcFirstLastPara="1" wrap="square" lIns="91425" tIns="91425" rIns="91425" bIns="91425" anchor="t" anchorCtr="0">
            <a:noAutofit/>
          </a:bodyPr>
          <a:lstStyle/>
          <a:p>
            <a:pPr marL="457200" lvl="0" indent="-342900" algn="l" rtl="0">
              <a:spcBef>
                <a:spcPts val="1600"/>
              </a:spcBef>
              <a:spcAft>
                <a:spcPts val="0"/>
              </a:spcAft>
              <a:buSzPts val="1800"/>
              <a:buChar char="●"/>
            </a:pPr>
            <a:r>
              <a:rPr lang="en-US" dirty="0"/>
              <a:t>Testing Life Cycle is an overall operation comprising of testing activities from planning, execution, deployment and maintenance</a:t>
            </a:r>
          </a:p>
          <a:p>
            <a:pPr marL="457200" lvl="0" indent="-342900" algn="l" rtl="0">
              <a:spcBef>
                <a:spcPts val="1600"/>
              </a:spcBef>
              <a:spcAft>
                <a:spcPts val="0"/>
              </a:spcAft>
              <a:buSzPts val="1800"/>
              <a:buChar char="●"/>
            </a:pPr>
            <a:r>
              <a:rPr lang="en-US" dirty="0"/>
              <a:t>The various phases in Software Testing Life Cycle are as follows:-</a:t>
            </a:r>
          </a:p>
          <a:p>
            <a:pPr marL="114300" lvl="0" indent="0" algn="l" rtl="0">
              <a:spcBef>
                <a:spcPts val="1600"/>
              </a:spcBef>
              <a:spcAft>
                <a:spcPts val="0"/>
              </a:spcAft>
              <a:buSzPts val="1800"/>
              <a:buNone/>
            </a:pPr>
            <a:r>
              <a:rPr lang="en-US" dirty="0"/>
              <a:t> - Requirement Analysis</a:t>
            </a:r>
          </a:p>
          <a:p>
            <a:pPr marL="114300" lvl="0" indent="0" algn="l" rtl="0">
              <a:spcBef>
                <a:spcPts val="1600"/>
              </a:spcBef>
              <a:spcAft>
                <a:spcPts val="0"/>
              </a:spcAft>
              <a:buSzPts val="1800"/>
              <a:buNone/>
            </a:pPr>
            <a:r>
              <a:rPr lang="en-US" dirty="0"/>
              <a:t> - Test Planning</a:t>
            </a:r>
          </a:p>
          <a:p>
            <a:pPr marL="114300" lvl="0" indent="0" algn="l" rtl="0">
              <a:spcBef>
                <a:spcPts val="1600"/>
              </a:spcBef>
              <a:spcAft>
                <a:spcPts val="0"/>
              </a:spcAft>
              <a:buSzPts val="1800"/>
              <a:buNone/>
            </a:pPr>
            <a:r>
              <a:rPr lang="en-US" dirty="0"/>
              <a:t> - Test Case Designing and Development</a:t>
            </a:r>
          </a:p>
          <a:p>
            <a:pPr marL="114300" lvl="0" indent="0" algn="l" rtl="0">
              <a:spcBef>
                <a:spcPts val="1600"/>
              </a:spcBef>
              <a:spcAft>
                <a:spcPts val="0"/>
              </a:spcAft>
              <a:buSzPts val="1800"/>
              <a:buNone/>
            </a:pPr>
            <a:r>
              <a:rPr lang="en-US" dirty="0"/>
              <a:t> - Test Environment Setup / Configuration</a:t>
            </a:r>
          </a:p>
          <a:p>
            <a:pPr marL="114300" lvl="0" indent="0" algn="l" rtl="0">
              <a:spcBef>
                <a:spcPts val="1600"/>
              </a:spcBef>
              <a:spcAft>
                <a:spcPts val="0"/>
              </a:spcAft>
              <a:buSzPts val="1800"/>
              <a:buNone/>
            </a:pPr>
            <a:r>
              <a:rPr lang="en-US" dirty="0"/>
              <a:t> - Test Execution</a:t>
            </a:r>
          </a:p>
          <a:p>
            <a:pPr marL="114300" lvl="0" indent="0" algn="l" rtl="0">
              <a:spcBef>
                <a:spcPts val="1600"/>
              </a:spcBef>
              <a:spcAft>
                <a:spcPts val="0"/>
              </a:spcAft>
              <a:buSzPts val="1800"/>
              <a:buNone/>
            </a:pPr>
            <a:r>
              <a:rPr lang="en-US" dirty="0"/>
              <a:t> - Test Closure</a:t>
            </a:r>
          </a:p>
          <a:p>
            <a:pPr marL="114300" lvl="0" indent="0" algn="l" rtl="0">
              <a:spcBef>
                <a:spcPts val="1600"/>
              </a:spcBef>
              <a:spcAft>
                <a:spcPts val="0"/>
              </a:spcAft>
              <a:buSzPts val="1800"/>
              <a:buNone/>
            </a:pPr>
            <a:endParaRPr lang="en-US" dirty="0"/>
          </a:p>
          <a:p>
            <a:pPr marL="114300" lvl="0" indent="0" algn="l" rtl="0">
              <a:spcBef>
                <a:spcPts val="1600"/>
              </a:spcBef>
              <a:spcAft>
                <a:spcPts val="0"/>
              </a:spcAft>
              <a:buSzPts val="1800"/>
              <a:buNone/>
            </a:pP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1.1.3 </a:t>
            </a:r>
            <a:r>
              <a:rPr lang="en-US" dirty="0"/>
              <a:t>Testing Life Cycle – Requirement Analysis</a:t>
            </a:r>
            <a:endParaRPr dirty="0"/>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pPr>
            <a:r>
              <a:rPr lang="en-US" dirty="0"/>
              <a:t>Analysis of requirements from Testing View Point</a:t>
            </a:r>
          </a:p>
          <a:p>
            <a:pPr lvl="0">
              <a:spcBef>
                <a:spcPts val="1600"/>
              </a:spcBef>
            </a:pPr>
            <a:r>
              <a:rPr lang="en-US" dirty="0"/>
              <a:t>Segregation of requirements into Functional and Non-Functional requirements</a:t>
            </a:r>
          </a:p>
          <a:p>
            <a:pPr lvl="0">
              <a:spcBef>
                <a:spcPts val="1600"/>
              </a:spcBef>
            </a:pPr>
            <a:r>
              <a:rPr lang="en-US" dirty="0"/>
              <a:t>Segregation of requirements for Manual and Automation Testing</a:t>
            </a:r>
          </a:p>
          <a:p>
            <a:pPr lvl="0">
              <a:spcBef>
                <a:spcPts val="1600"/>
              </a:spcBef>
            </a:pPr>
            <a:r>
              <a:rPr lang="en-US" dirty="0"/>
              <a:t>Prioritizing requirements on basis of Functional and Techno-Functional parameters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172000" y="114825"/>
            <a:ext cx="8520600" cy="572700"/>
          </a:xfrm>
          <a:prstGeom prst="rect">
            <a:avLst/>
          </a:prstGeom>
        </p:spPr>
        <p:txBody>
          <a:bodyPr spcFirstLastPara="1" wrap="square" lIns="91425" tIns="91425" rIns="91425" bIns="91425" anchor="t" anchorCtr="0">
            <a:noAutofit/>
          </a:bodyPr>
          <a:lstStyle/>
          <a:p>
            <a:r>
              <a:rPr lang="en" dirty="0"/>
              <a:t>1.1.3 </a:t>
            </a:r>
            <a:r>
              <a:rPr lang="en-US" dirty="0"/>
              <a:t>Testing Life Cycle – Test Planning</a:t>
            </a:r>
            <a:br>
              <a:rPr lang="en-US" dirty="0"/>
            </a:br>
            <a:endParaRPr dirty="0"/>
          </a:p>
        </p:txBody>
      </p:sp>
      <p:sp>
        <p:nvSpPr>
          <p:cNvPr id="136" name="Google Shape;136;p26"/>
          <p:cNvSpPr txBox="1">
            <a:spLocks noGrp="1"/>
          </p:cNvSpPr>
          <p:nvPr>
            <p:ph type="body" idx="1"/>
          </p:nvPr>
        </p:nvSpPr>
        <p:spPr>
          <a:xfrm>
            <a:off x="172000" y="687524"/>
            <a:ext cx="8520600" cy="4163875"/>
          </a:xfrm>
          <a:prstGeom prst="rect">
            <a:avLst/>
          </a:prstGeom>
        </p:spPr>
        <p:txBody>
          <a:bodyPr spcFirstLastPara="1" wrap="square" lIns="91425" tIns="91425" rIns="91425" bIns="91425" anchor="t" anchorCtr="0">
            <a:noAutofit/>
          </a:bodyPr>
          <a:lstStyle/>
          <a:p>
            <a:pPr marL="457200" lvl="0" indent="-342900" algn="l" rtl="0">
              <a:spcBef>
                <a:spcPts val="1600"/>
              </a:spcBef>
              <a:spcAft>
                <a:spcPts val="0"/>
              </a:spcAft>
              <a:buSzPts val="1800"/>
              <a:buChar char="●"/>
            </a:pPr>
            <a:r>
              <a:rPr lang="en-US" dirty="0"/>
              <a:t>Probably the heart of the testing operation</a:t>
            </a:r>
          </a:p>
          <a:p>
            <a:pPr marL="457200" lvl="0" indent="-342900" algn="l" rtl="0">
              <a:spcBef>
                <a:spcPts val="1600"/>
              </a:spcBef>
              <a:spcAft>
                <a:spcPts val="0"/>
              </a:spcAft>
              <a:buSzPts val="1800"/>
              <a:buChar char="●"/>
            </a:pPr>
            <a:r>
              <a:rPr lang="en-US" dirty="0"/>
              <a:t>Reference Documents, Test Items, Software Risk Issues, Features to be Tested and not to be tested</a:t>
            </a:r>
          </a:p>
          <a:p>
            <a:pPr marL="457200" lvl="0" indent="-342900" algn="l" rtl="0">
              <a:spcBef>
                <a:spcPts val="1600"/>
              </a:spcBef>
              <a:spcAft>
                <a:spcPts val="0"/>
              </a:spcAft>
              <a:buSzPts val="1800"/>
              <a:buChar char="●"/>
            </a:pPr>
            <a:r>
              <a:rPr lang="en-US" dirty="0"/>
              <a:t>Test Strategy is an important outline in this stage</a:t>
            </a:r>
          </a:p>
          <a:p>
            <a:pPr marL="457200" lvl="0" indent="-342900" algn="l" rtl="0">
              <a:spcBef>
                <a:spcPts val="1600"/>
              </a:spcBef>
              <a:spcAft>
                <a:spcPts val="0"/>
              </a:spcAft>
              <a:buSzPts val="1800"/>
              <a:buChar char="●"/>
            </a:pPr>
            <a:r>
              <a:rPr lang="en-US" dirty="0"/>
              <a:t>Test items pass/fail criteria</a:t>
            </a:r>
          </a:p>
          <a:p>
            <a:pPr marL="457200" lvl="0" indent="-342900" algn="l" rtl="0">
              <a:spcBef>
                <a:spcPts val="1600"/>
              </a:spcBef>
              <a:spcAft>
                <a:spcPts val="0"/>
              </a:spcAft>
              <a:buSzPts val="1800"/>
              <a:buChar char="●"/>
            </a:pPr>
            <a:r>
              <a:rPr lang="en-US" dirty="0"/>
              <a:t>Suspension Criteria and Resumption Requirements</a:t>
            </a:r>
          </a:p>
          <a:p>
            <a:pPr marL="457200" lvl="0" indent="-342900" algn="l" rtl="0">
              <a:spcBef>
                <a:spcPts val="1600"/>
              </a:spcBef>
              <a:spcAft>
                <a:spcPts val="0"/>
              </a:spcAft>
              <a:buSzPts val="1800"/>
              <a:buChar char="●"/>
            </a:pPr>
            <a:r>
              <a:rPr lang="en-US" dirty="0"/>
              <a:t>Test Deliverables, Environmental Needs, Staffing, Training Needs, Risks and Contingency plans, Approvals</a:t>
            </a:r>
            <a:endParaRPr dirty="0"/>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159300" y="114825"/>
            <a:ext cx="8520600" cy="572700"/>
          </a:xfrm>
          <a:prstGeom prst="rect">
            <a:avLst/>
          </a:prstGeom>
        </p:spPr>
        <p:txBody>
          <a:bodyPr spcFirstLastPara="1" wrap="square" lIns="91425" tIns="91425" rIns="91425" bIns="91425" anchor="t" anchorCtr="0">
            <a:noAutofit/>
          </a:bodyPr>
          <a:lstStyle/>
          <a:p>
            <a:r>
              <a:rPr lang="en" sz="2000" dirty="0"/>
              <a:t>1.1.3 </a:t>
            </a:r>
            <a:r>
              <a:rPr lang="en-US" sz="2000" dirty="0"/>
              <a:t>Testing Life Cycle - Test Case Designing and Development</a:t>
            </a:r>
            <a:br>
              <a:rPr lang="en-US" dirty="0"/>
            </a:br>
            <a:endParaRPr dirty="0"/>
          </a:p>
        </p:txBody>
      </p:sp>
      <p:sp>
        <p:nvSpPr>
          <p:cNvPr id="142" name="Google Shape;142;p27"/>
          <p:cNvSpPr txBox="1">
            <a:spLocks noGrp="1"/>
          </p:cNvSpPr>
          <p:nvPr>
            <p:ph type="body" idx="1"/>
          </p:nvPr>
        </p:nvSpPr>
        <p:spPr>
          <a:xfrm>
            <a:off x="-30170" y="401175"/>
            <a:ext cx="8520600" cy="4570800"/>
          </a:xfrm>
          <a:prstGeom prst="rect">
            <a:avLst/>
          </a:prstGeom>
        </p:spPr>
        <p:txBody>
          <a:bodyPr spcFirstLastPara="1" wrap="square" lIns="91425" tIns="91425" rIns="91425" bIns="91425" anchor="t" anchorCtr="0">
            <a:noAutofit/>
          </a:bodyPr>
          <a:lstStyle/>
          <a:p>
            <a:pPr lvl="0">
              <a:spcBef>
                <a:spcPts val="1600"/>
              </a:spcBef>
            </a:pPr>
            <a:r>
              <a:rPr lang="en-US" dirty="0"/>
              <a:t>Based on the test plan, testers design and develop test cases. </a:t>
            </a:r>
          </a:p>
          <a:p>
            <a:pPr lvl="0">
              <a:spcBef>
                <a:spcPts val="1600"/>
              </a:spcBef>
            </a:pPr>
            <a:r>
              <a:rPr lang="en-US" dirty="0"/>
              <a:t>Verification and validation of specified requirements in the documentation stage</a:t>
            </a:r>
          </a:p>
          <a:p>
            <a:pPr lvl="0">
              <a:spcBef>
                <a:spcPts val="1600"/>
              </a:spcBef>
            </a:pPr>
            <a:r>
              <a:rPr lang="en-US" dirty="0"/>
              <a:t>Also, the reviewing, updating, and approval of automation scripts and test cases are essential processes of this stage.</a:t>
            </a:r>
          </a:p>
          <a:p>
            <a:pPr lvl="0">
              <a:spcBef>
                <a:spcPts val="1600"/>
              </a:spcBef>
            </a:pPr>
            <a:r>
              <a:rPr lang="en-US" dirty="0"/>
              <a:t>This phase also includes defining different test conditions with input data and expected outcomes</a:t>
            </a:r>
          </a:p>
          <a:p>
            <a:pPr lvl="0">
              <a:spcBef>
                <a:spcPts val="1600"/>
              </a:spcBef>
            </a:pPr>
            <a:r>
              <a:rPr lang="en-US" dirty="0"/>
              <a:t>Test Case Design Techniques are :- </a:t>
            </a:r>
            <a:br>
              <a:rPr lang="en-US" dirty="0"/>
            </a:br>
            <a:r>
              <a:rPr lang="en-US" dirty="0"/>
              <a:t>-: Specification Based Technique</a:t>
            </a:r>
            <a:br>
              <a:rPr lang="en-US" dirty="0"/>
            </a:br>
            <a:r>
              <a:rPr lang="en-US" dirty="0"/>
              <a:t>-: Structure Based Technique</a:t>
            </a:r>
            <a:br>
              <a:rPr lang="en-US" dirty="0"/>
            </a:br>
            <a:r>
              <a:rPr lang="en-US" dirty="0"/>
              <a:t>-: Experience Based Technique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0" y="140225"/>
            <a:ext cx="8520600" cy="572700"/>
          </a:xfrm>
          <a:prstGeom prst="rect">
            <a:avLst/>
          </a:prstGeom>
        </p:spPr>
        <p:txBody>
          <a:bodyPr spcFirstLastPara="1" wrap="square" lIns="91425" tIns="91425" rIns="91425" bIns="91425" anchor="t" anchorCtr="0">
            <a:noAutofit/>
          </a:bodyPr>
          <a:lstStyle/>
          <a:p>
            <a:pPr lvl="0"/>
            <a:r>
              <a:rPr lang="en" sz="2000" dirty="0"/>
              <a:t>1.1.3 </a:t>
            </a:r>
            <a:r>
              <a:rPr lang="en-US" sz="2000" dirty="0"/>
              <a:t>Testing Life Cycle - Test Case Designing and Development</a:t>
            </a:r>
            <a:endParaRPr sz="2000" dirty="0"/>
          </a:p>
        </p:txBody>
      </p:sp>
      <p:sp>
        <p:nvSpPr>
          <p:cNvPr id="148" name="Google Shape;148;p28"/>
          <p:cNvSpPr txBox="1">
            <a:spLocks noGrp="1"/>
          </p:cNvSpPr>
          <p:nvPr>
            <p:ph type="body" idx="1"/>
          </p:nvPr>
        </p:nvSpPr>
        <p:spPr>
          <a:xfrm>
            <a:off x="139700" y="712924"/>
            <a:ext cx="8692600" cy="4430575"/>
          </a:xfrm>
          <a:prstGeom prst="rect">
            <a:avLst/>
          </a:prstGeom>
        </p:spPr>
        <p:txBody>
          <a:bodyPr spcFirstLastPara="1" wrap="square" lIns="91425" tIns="91425" rIns="91425" bIns="91425" anchor="t" anchorCtr="0">
            <a:noAutofit/>
          </a:bodyPr>
          <a:lstStyle/>
          <a:p>
            <a:pPr marL="114300" indent="0">
              <a:buNone/>
            </a:pPr>
            <a:r>
              <a:rPr lang="en-US" b="1" dirty="0"/>
              <a:t>Specification Based Technique – Black Box Testing</a:t>
            </a:r>
            <a:br>
              <a:rPr lang="en-US" dirty="0"/>
            </a:br>
            <a:r>
              <a:rPr lang="en-US" dirty="0"/>
              <a:t>This technique’ focus is mostly on the external layer of the software such as technical specifications, design, and client’s requirements to design test cases. The technique enables testers to develop test cases that provide full test coverage. The Specification-based or black box test case design techniques are divided further into 5 categories. These categories are as follows:</a:t>
            </a:r>
            <a:br>
              <a:rPr lang="en-US" dirty="0"/>
            </a:br>
            <a:r>
              <a:rPr lang="en-IN" b="1" dirty="0"/>
              <a:t>Boundary Value Analysis </a:t>
            </a:r>
          </a:p>
          <a:p>
            <a:pPr marL="114300" indent="0">
              <a:buNone/>
            </a:pPr>
            <a:r>
              <a:rPr lang="en-IN" b="1" dirty="0"/>
              <a:t>Equivalence Partitioning </a:t>
            </a:r>
          </a:p>
          <a:p>
            <a:pPr marL="114300" indent="0">
              <a:buNone/>
            </a:pPr>
            <a:r>
              <a:rPr lang="en-IN" b="1" dirty="0"/>
              <a:t>Decision Table Testing</a:t>
            </a:r>
          </a:p>
          <a:p>
            <a:pPr marL="114300" indent="0">
              <a:buNone/>
            </a:pPr>
            <a:r>
              <a:rPr lang="en-IN" b="1" dirty="0"/>
              <a:t>State Transition Testing</a:t>
            </a:r>
          </a:p>
          <a:p>
            <a:pPr marL="114300" indent="0">
              <a:buNone/>
            </a:pPr>
            <a:r>
              <a:rPr lang="en-IN" b="1" dirty="0"/>
              <a:t>Use Case Testing</a:t>
            </a:r>
          </a:p>
          <a:p>
            <a:pPr marL="114300" lvl="0" indent="0">
              <a:buNone/>
            </a:pPr>
            <a:endParaRPr lang="en-US" dirty="0"/>
          </a:p>
          <a:p>
            <a:pPr marL="114300" lvl="0" indent="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Objectives</a:t>
            </a:r>
            <a:endParaRPr dirty="0"/>
          </a:p>
        </p:txBody>
      </p:sp>
      <p:sp>
        <p:nvSpPr>
          <p:cNvPr id="61" name="Google Shape;61;p14"/>
          <p:cNvSpPr txBox="1">
            <a:spLocks noGrp="1"/>
          </p:cNvSpPr>
          <p:nvPr>
            <p:ph type="body" idx="1"/>
          </p:nvPr>
        </p:nvSpPr>
        <p:spPr>
          <a:xfrm>
            <a:off x="141012"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the end of this module, you will be able to </a:t>
            </a:r>
            <a:r>
              <a:rPr lang="en-IN" dirty="0"/>
              <a:t>learn</a:t>
            </a:r>
            <a:r>
              <a:rPr lang="en" dirty="0"/>
              <a:t>:</a:t>
            </a:r>
            <a:endParaRPr dirty="0"/>
          </a:p>
          <a:p>
            <a:pPr marL="457200" lvl="0" indent="-342900" algn="l" rtl="0">
              <a:spcBef>
                <a:spcPts val="1600"/>
              </a:spcBef>
              <a:spcAft>
                <a:spcPts val="0"/>
              </a:spcAft>
              <a:buSzPts val="1800"/>
              <a:buChar char="●"/>
            </a:pPr>
            <a:r>
              <a:rPr lang="en-US" dirty="0"/>
              <a:t>Seven principles of Software Testing</a:t>
            </a:r>
            <a:endParaRPr dirty="0"/>
          </a:p>
          <a:p>
            <a:pPr marL="457200" lvl="0" indent="-342900" algn="l" rtl="0">
              <a:spcBef>
                <a:spcPts val="0"/>
              </a:spcBef>
              <a:spcAft>
                <a:spcPts val="0"/>
              </a:spcAft>
              <a:buSzPts val="1800"/>
              <a:buChar char="●"/>
            </a:pPr>
            <a:r>
              <a:rPr lang="en-US" dirty="0"/>
              <a:t>SDLC v/s STLC</a:t>
            </a:r>
            <a:endParaRPr dirty="0"/>
          </a:p>
          <a:p>
            <a:pPr marL="457200" lvl="0" indent="-342900" algn="l" rtl="0">
              <a:spcBef>
                <a:spcPts val="0"/>
              </a:spcBef>
              <a:spcAft>
                <a:spcPts val="0"/>
              </a:spcAft>
              <a:buSzPts val="1800"/>
              <a:buChar char="●"/>
            </a:pPr>
            <a:r>
              <a:rPr lang="en-US" dirty="0"/>
              <a:t>Software Testing Life Cycle</a:t>
            </a:r>
            <a:endParaRPr dirty="0"/>
          </a:p>
          <a:p>
            <a:pPr marL="457200" lvl="0" indent="-342900" algn="l" rtl="0">
              <a:spcBef>
                <a:spcPts val="0"/>
              </a:spcBef>
              <a:spcAft>
                <a:spcPts val="0"/>
              </a:spcAft>
              <a:buSzPts val="1800"/>
              <a:buChar char="●"/>
            </a:pPr>
            <a:r>
              <a:rPr lang="en-US" dirty="0"/>
              <a:t>Usability Testing</a:t>
            </a:r>
            <a:endParaRPr dirty="0"/>
          </a:p>
          <a:p>
            <a:pPr marL="457200" lvl="0" indent="-342900" algn="l" rtl="0">
              <a:spcBef>
                <a:spcPts val="0"/>
              </a:spcBef>
              <a:spcAft>
                <a:spcPts val="0"/>
              </a:spcAft>
              <a:buSzPts val="1800"/>
              <a:buChar char="●"/>
            </a:pPr>
            <a:r>
              <a:rPr lang="en-US" dirty="0"/>
              <a:t>Functional Testing</a:t>
            </a:r>
            <a:endParaRPr dirty="0"/>
          </a:p>
          <a:p>
            <a:pPr marL="457200" lvl="0" indent="-342900" algn="l" rtl="0">
              <a:spcBef>
                <a:spcPts val="0"/>
              </a:spcBef>
              <a:spcAft>
                <a:spcPts val="0"/>
              </a:spcAft>
              <a:buSzPts val="1800"/>
              <a:buChar char="●"/>
            </a:pPr>
            <a:r>
              <a:rPr lang="en-US" dirty="0"/>
              <a:t>End to End Testing</a:t>
            </a:r>
            <a:endParaRPr dirty="0"/>
          </a:p>
          <a:p>
            <a:pPr marL="457200" lvl="0" indent="-342900" algn="l" rtl="0">
              <a:spcBef>
                <a:spcPts val="0"/>
              </a:spcBef>
              <a:spcAft>
                <a:spcPts val="0"/>
              </a:spcAft>
              <a:buSzPts val="1800"/>
              <a:buChar char="●"/>
            </a:pPr>
            <a:r>
              <a:rPr lang="en-US" dirty="0"/>
              <a:t>Compatibility Testing</a:t>
            </a:r>
          </a:p>
          <a:p>
            <a:pPr marL="457200" lvl="0" indent="-342900" algn="l" rtl="0">
              <a:spcBef>
                <a:spcPts val="0"/>
              </a:spcBef>
              <a:spcAft>
                <a:spcPts val="0"/>
              </a:spcAft>
              <a:buSzPts val="1800"/>
              <a:buChar char="●"/>
            </a:pPr>
            <a:r>
              <a:rPr lang="en-US" dirty="0"/>
              <a:t>GUI Testing</a:t>
            </a:r>
          </a:p>
          <a:p>
            <a:pPr marL="457200" lvl="0" indent="-342900" algn="l" rtl="0">
              <a:spcBef>
                <a:spcPts val="0"/>
              </a:spcBef>
              <a:spcAft>
                <a:spcPts val="0"/>
              </a:spcAft>
              <a:buSzPts val="1800"/>
              <a:buChar char="●"/>
            </a:pPr>
            <a:r>
              <a:rPr lang="en-US" dirty="0"/>
              <a:t>API Testing</a:t>
            </a: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lvl="0"/>
            <a:r>
              <a:rPr lang="en" sz="2000" dirty="0"/>
              <a:t>1.1.3 </a:t>
            </a:r>
            <a:r>
              <a:rPr lang="en-US" sz="2000" dirty="0"/>
              <a:t>Testing Life Cycle - Test Case Designing and Development</a:t>
            </a:r>
            <a:endParaRPr sz="2000" dirty="0"/>
          </a:p>
        </p:txBody>
      </p:sp>
      <p:sp>
        <p:nvSpPr>
          <p:cNvPr id="154" name="Google Shape;154;p29"/>
          <p:cNvSpPr txBox="1">
            <a:spLocks noGrp="1"/>
          </p:cNvSpPr>
          <p:nvPr>
            <p:ph type="body" idx="1"/>
          </p:nvPr>
        </p:nvSpPr>
        <p:spPr>
          <a:xfrm>
            <a:off x="0" y="572700"/>
            <a:ext cx="8832300" cy="4570800"/>
          </a:xfrm>
          <a:prstGeom prst="rect">
            <a:avLst/>
          </a:prstGeom>
        </p:spPr>
        <p:txBody>
          <a:bodyPr spcFirstLastPara="1" wrap="square" lIns="91425" tIns="91425" rIns="91425" bIns="91425" anchor="t" anchorCtr="0">
            <a:noAutofit/>
          </a:bodyPr>
          <a:lstStyle/>
          <a:p>
            <a:pPr marL="0" lvl="0" indent="0">
              <a:spcAft>
                <a:spcPts val="1600"/>
              </a:spcAft>
              <a:buNone/>
            </a:pPr>
            <a:r>
              <a:rPr lang="en-US" b="1" dirty="0"/>
              <a:t>Structure Based Technique – White Box Testing</a:t>
            </a:r>
            <a:br>
              <a:rPr lang="en-US" b="1" dirty="0"/>
            </a:br>
            <a:r>
              <a:rPr lang="en-US" dirty="0"/>
              <a:t>The structure-based or white-box technique design test cases based on the internal structure of the software. This technique exhaustively tests the developed code. Developers who have complete information of the software code, its internal structure, and design help to design the test cases. </a:t>
            </a:r>
            <a:br>
              <a:rPr lang="en-US" dirty="0"/>
            </a:br>
            <a:br>
              <a:rPr lang="en-US" dirty="0"/>
            </a:br>
            <a:r>
              <a:rPr lang="en-US" dirty="0"/>
              <a:t>This technique is further divided into five categories.</a:t>
            </a:r>
          </a:p>
          <a:p>
            <a:pPr marL="0" lvl="0" indent="0">
              <a:spcAft>
                <a:spcPts val="1600"/>
              </a:spcAft>
              <a:buNone/>
            </a:pPr>
            <a:r>
              <a:rPr lang="en-IN" b="1" dirty="0"/>
              <a:t>Statement Testing &amp; Coverage</a:t>
            </a:r>
            <a:br>
              <a:rPr lang="en-IN" b="1" dirty="0"/>
            </a:br>
            <a:r>
              <a:rPr lang="en-IN" b="1" dirty="0"/>
              <a:t>Decision Testing Coverage</a:t>
            </a:r>
            <a:br>
              <a:rPr lang="en-IN" b="1" dirty="0"/>
            </a:br>
            <a:r>
              <a:rPr lang="en-IN" b="1" dirty="0"/>
              <a:t>Condition Testing</a:t>
            </a:r>
            <a:br>
              <a:rPr lang="en-IN" b="1" dirty="0"/>
            </a:br>
            <a:r>
              <a:rPr lang="en-IN" b="1" dirty="0"/>
              <a:t>Multiple Condition Testing</a:t>
            </a:r>
            <a:br>
              <a:rPr lang="en-IN" b="1" dirty="0"/>
            </a:br>
            <a:r>
              <a:rPr lang="en-IN" b="1" dirty="0"/>
              <a:t>All Path Testing</a:t>
            </a:r>
          </a:p>
          <a:p>
            <a:pPr marL="0" indent="0">
              <a:spcAft>
                <a:spcPts val="1600"/>
              </a:spcAft>
              <a:buNone/>
            </a:pPr>
            <a:br>
              <a:rPr lang="en-US" b="1" dirty="0"/>
            </a:b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lvl="0"/>
            <a:r>
              <a:rPr lang="en" sz="2000" dirty="0"/>
              <a:t>1.1.3 </a:t>
            </a:r>
            <a:r>
              <a:rPr lang="en-US" sz="2000" dirty="0"/>
              <a:t>Testing Life Cycle - Test Case Designing and Development</a:t>
            </a:r>
            <a:endParaRPr sz="2000" dirty="0"/>
          </a:p>
        </p:txBody>
      </p:sp>
      <p:sp>
        <p:nvSpPr>
          <p:cNvPr id="161" name="Google Shape;161;p30"/>
          <p:cNvSpPr txBox="1">
            <a:spLocks noGrp="1"/>
          </p:cNvSpPr>
          <p:nvPr>
            <p:ph type="body" idx="1"/>
          </p:nvPr>
        </p:nvSpPr>
        <p:spPr>
          <a:xfrm>
            <a:off x="128588" y="442913"/>
            <a:ext cx="8703712" cy="4125962"/>
          </a:xfrm>
          <a:prstGeom prst="rect">
            <a:avLst/>
          </a:prstGeom>
        </p:spPr>
        <p:txBody>
          <a:bodyPr spcFirstLastPara="1" wrap="square" lIns="91425" tIns="91425" rIns="91425" bIns="91425" anchor="t" anchorCtr="0">
            <a:noAutofit/>
          </a:bodyPr>
          <a:lstStyle/>
          <a:p>
            <a:pPr marL="0" lvl="0" indent="0">
              <a:buNone/>
            </a:pPr>
            <a:r>
              <a:rPr lang="en-US" b="1" dirty="0"/>
              <a:t>Experience Based Technique</a:t>
            </a:r>
          </a:p>
          <a:p>
            <a:pPr marL="0" lvl="0" indent="0">
              <a:buNone/>
            </a:pPr>
            <a:r>
              <a:rPr lang="en-US" dirty="0"/>
              <a:t>These techniques are highly dependent on tester’s experience to understand the most important areas of the software.  The outcomes of these techniques are based on the skills, knowledge, and expertise of the people involved. The types of experience-based techniques are as follows:</a:t>
            </a:r>
          </a:p>
          <a:p>
            <a:pPr marL="0" lvl="0" indent="0">
              <a:buNone/>
            </a:pPr>
            <a:endParaRPr lang="en-US" dirty="0"/>
          </a:p>
          <a:p>
            <a:pPr marL="0" indent="0">
              <a:buNone/>
            </a:pPr>
            <a:r>
              <a:rPr lang="en-IN" b="1" dirty="0"/>
              <a:t>Error Guessing</a:t>
            </a:r>
          </a:p>
          <a:p>
            <a:pPr marL="0" indent="0">
              <a:buNone/>
            </a:pPr>
            <a:r>
              <a:rPr lang="en-IN" b="1" dirty="0"/>
              <a:t>Exploratory Testing</a:t>
            </a:r>
          </a:p>
          <a:p>
            <a:pPr marL="0" lvl="0" indent="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B371-CAAF-4F4C-885A-3F9304E10683}"/>
              </a:ext>
            </a:extLst>
          </p:cNvPr>
          <p:cNvSpPr>
            <a:spLocks noGrp="1"/>
          </p:cNvSpPr>
          <p:nvPr>
            <p:ph type="title"/>
          </p:nvPr>
        </p:nvSpPr>
        <p:spPr>
          <a:xfrm>
            <a:off x="0" y="1925"/>
            <a:ext cx="8520600" cy="572700"/>
          </a:xfrm>
        </p:spPr>
        <p:txBody>
          <a:bodyPr/>
          <a:lstStyle/>
          <a:p>
            <a:r>
              <a:rPr lang="en-US" dirty="0"/>
              <a:t>WHAT DID YOU LEARN SO FAR ?</a:t>
            </a:r>
            <a:endParaRPr lang="en-IN" dirty="0"/>
          </a:p>
        </p:txBody>
      </p:sp>
      <p:sp>
        <p:nvSpPr>
          <p:cNvPr id="3" name="Text Placeholder 2">
            <a:extLst>
              <a:ext uri="{FF2B5EF4-FFF2-40B4-BE49-F238E27FC236}">
                <a16:creationId xmlns:a16="http://schemas.microsoft.com/office/drawing/2014/main" id="{57722D1D-6BA1-4A8F-AE48-43E08FADB3EF}"/>
              </a:ext>
            </a:extLst>
          </p:cNvPr>
          <p:cNvSpPr>
            <a:spLocks noGrp="1"/>
          </p:cNvSpPr>
          <p:nvPr>
            <p:ph type="body" idx="1"/>
          </p:nvPr>
        </p:nvSpPr>
        <p:spPr>
          <a:xfrm>
            <a:off x="0" y="574625"/>
            <a:ext cx="9144000" cy="4566950"/>
          </a:xfrm>
        </p:spPr>
        <p:txBody>
          <a:bodyPr/>
          <a:lstStyle/>
          <a:p>
            <a:pPr marL="114300" indent="0">
              <a:buNone/>
            </a:pPr>
            <a:r>
              <a:rPr lang="en-US" sz="1400" b="1" dirty="0"/>
              <a:t>Que 1 : Based on ______ and ________ schedule is planned.</a:t>
            </a:r>
            <a:br>
              <a:rPr lang="en-US" sz="1400" dirty="0"/>
            </a:br>
            <a:r>
              <a:rPr lang="en-US" sz="1400" dirty="0"/>
              <a:t> A) resource planning and activities  </a:t>
            </a:r>
            <a:br>
              <a:rPr lang="en-US" sz="1400" dirty="0"/>
            </a:br>
            <a:r>
              <a:rPr lang="en-US" sz="1400" dirty="0"/>
              <a:t> B) effort estimation and resource planning    </a:t>
            </a:r>
            <a:br>
              <a:rPr lang="en-US" sz="1400" dirty="0"/>
            </a:br>
            <a:r>
              <a:rPr lang="en-US" sz="1400" dirty="0"/>
              <a:t> C) environment set and database    </a:t>
            </a:r>
            <a:br>
              <a:rPr lang="en-US" sz="1400" dirty="0"/>
            </a:br>
            <a:r>
              <a:rPr lang="en-US" sz="1400" dirty="0"/>
              <a:t> D)activities and testcase</a:t>
            </a:r>
            <a:br>
              <a:rPr lang="en-US" sz="1400" dirty="0"/>
            </a:br>
            <a:br>
              <a:rPr lang="en-US" sz="1400" dirty="0"/>
            </a:br>
            <a:r>
              <a:rPr lang="en-US" sz="1400" dirty="0"/>
              <a:t>Que 2 : What are the inputs for Test Planning    </a:t>
            </a:r>
          </a:p>
          <a:p>
            <a:pPr marL="114300" indent="0">
              <a:buNone/>
            </a:pPr>
            <a:r>
              <a:rPr lang="en-US" sz="1400" dirty="0"/>
              <a:t>        A    Req. Documents    </a:t>
            </a:r>
            <a:br>
              <a:rPr lang="en-US" sz="1400" dirty="0"/>
            </a:br>
            <a:r>
              <a:rPr lang="en-US" sz="1400" dirty="0"/>
              <a:t>        B    Test Strategy    </a:t>
            </a:r>
          </a:p>
          <a:p>
            <a:pPr marL="114300" indent="0">
              <a:buNone/>
            </a:pPr>
            <a:r>
              <a:rPr lang="en-US" sz="1400" dirty="0"/>
              <a:t>        C    Both (a) and (b)    </a:t>
            </a:r>
          </a:p>
          <a:p>
            <a:pPr marL="114300" indent="0">
              <a:buNone/>
            </a:pPr>
            <a:r>
              <a:rPr lang="en-US" sz="1400" dirty="0"/>
              <a:t>        D    None of the Above</a:t>
            </a:r>
            <a:br>
              <a:rPr lang="en-US" sz="1400" dirty="0"/>
            </a:br>
            <a:br>
              <a:rPr lang="en-US" sz="1400" dirty="0"/>
            </a:br>
            <a:r>
              <a:rPr lang="en-US" sz="1400" dirty="0"/>
              <a:t>Que 3 : As part of which test process do you determine the exit criteria?   </a:t>
            </a:r>
            <a:br>
              <a:rPr lang="en-US" sz="1400" dirty="0"/>
            </a:br>
            <a:r>
              <a:rPr lang="en-US" sz="1400" dirty="0"/>
              <a:t>       A. Test planning. </a:t>
            </a:r>
            <a:br>
              <a:rPr lang="en-US" sz="1400" dirty="0"/>
            </a:br>
            <a:r>
              <a:rPr lang="en-US" sz="1400" dirty="0"/>
              <a:t>       B. Evaluating exit criteria and reporting. </a:t>
            </a:r>
            <a:br>
              <a:rPr lang="en-US" sz="1400" dirty="0"/>
            </a:br>
            <a:r>
              <a:rPr lang="en-US" sz="1400" dirty="0"/>
              <a:t>       C. Test closure</a:t>
            </a:r>
            <a:br>
              <a:rPr lang="en-US" sz="1400" dirty="0"/>
            </a:br>
            <a:r>
              <a:rPr lang="en-US" sz="1400" dirty="0"/>
              <a:t>       D. Test control</a:t>
            </a:r>
            <a:endParaRPr lang="en-IN" sz="1400" dirty="0"/>
          </a:p>
        </p:txBody>
      </p:sp>
    </p:spTree>
    <p:extLst>
      <p:ext uri="{BB962C8B-B14F-4D97-AF65-F5344CB8AC3E}">
        <p14:creationId xmlns:p14="http://schemas.microsoft.com/office/powerpoint/2010/main" val="395573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303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1.1.4 </a:t>
            </a:r>
            <a:r>
              <a:rPr lang="en-IN" dirty="0"/>
              <a:t>Usability Testing</a:t>
            </a:r>
            <a:endParaRPr dirty="0"/>
          </a:p>
        </p:txBody>
      </p:sp>
      <p:sp>
        <p:nvSpPr>
          <p:cNvPr id="167" name="Google Shape;167;p31"/>
          <p:cNvSpPr txBox="1">
            <a:spLocks noGrp="1"/>
          </p:cNvSpPr>
          <p:nvPr>
            <p:ph type="body" idx="1"/>
          </p:nvPr>
        </p:nvSpPr>
        <p:spPr>
          <a:xfrm>
            <a:off x="311700" y="876425"/>
            <a:ext cx="8520600" cy="3579600"/>
          </a:xfrm>
          <a:prstGeom prst="rect">
            <a:avLst/>
          </a:prstGeom>
        </p:spPr>
        <p:txBody>
          <a:bodyPr spcFirstLastPara="1" wrap="square" lIns="91425" tIns="91425" rIns="91425" bIns="91425" anchor="t" anchorCtr="0">
            <a:noAutofit/>
          </a:bodyPr>
          <a:lstStyle/>
          <a:p>
            <a:pPr marL="285750" indent="-285750"/>
            <a:r>
              <a:rPr lang="en-IN" dirty="0"/>
              <a:t>Also called as User Experience Testing</a:t>
            </a:r>
          </a:p>
          <a:p>
            <a:pPr marL="285750" indent="-285750"/>
            <a:r>
              <a:rPr lang="en-IN" dirty="0"/>
              <a:t>Targeted for a smaller audience</a:t>
            </a:r>
          </a:p>
          <a:p>
            <a:pPr marL="285750" indent="-285750"/>
            <a:r>
              <a:rPr lang="en-IN" dirty="0"/>
              <a:t>Part of Operational Readiness Testing</a:t>
            </a:r>
          </a:p>
          <a:p>
            <a:pPr marL="285750" indent="-285750"/>
            <a:r>
              <a:rPr lang="en-IN" dirty="0"/>
              <a:t>Primary Focus is on the user’ comfortability while using the Application</a:t>
            </a:r>
          </a:p>
          <a:p>
            <a:pPr marL="285750" indent="-285750"/>
            <a:r>
              <a:rPr lang="en-IN" dirty="0"/>
              <a:t>Should be implemented in initial design phase</a:t>
            </a:r>
          </a:p>
          <a:p>
            <a:pPr marL="285750" indent="-285750"/>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267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1.1.4 Usability Testing – Why do </a:t>
            </a:r>
            <a:r>
              <a:rPr lang="en-IN" sz="2400" dirty="0"/>
              <a:t>we need Usability Testing ?</a:t>
            </a:r>
            <a:endParaRPr sz="2400" dirty="0"/>
          </a:p>
        </p:txBody>
      </p:sp>
      <p:sp>
        <p:nvSpPr>
          <p:cNvPr id="173" name="Google Shape;173;p32"/>
          <p:cNvSpPr txBox="1">
            <a:spLocks noGrp="1"/>
          </p:cNvSpPr>
          <p:nvPr>
            <p:ph type="body" idx="1"/>
          </p:nvPr>
        </p:nvSpPr>
        <p:spPr>
          <a:xfrm>
            <a:off x="311700" y="937475"/>
            <a:ext cx="8520600" cy="3631500"/>
          </a:xfrm>
          <a:prstGeom prst="rect">
            <a:avLst/>
          </a:prstGeom>
        </p:spPr>
        <p:txBody>
          <a:bodyPr spcFirstLastPara="1" wrap="square" lIns="91425" tIns="91425" rIns="91425" bIns="91425" anchor="t" anchorCtr="0">
            <a:noAutofit/>
          </a:bodyPr>
          <a:lstStyle/>
          <a:p>
            <a:pPr marL="342900" lvl="0" algn="l" rtl="0">
              <a:spcBef>
                <a:spcPts val="0"/>
              </a:spcBef>
              <a:spcAft>
                <a:spcPts val="0"/>
              </a:spcAft>
              <a:buAutoNum type="arabicPeriod"/>
            </a:pPr>
            <a:r>
              <a:rPr lang="en-US" dirty="0"/>
              <a:t>Gives heads up to make GUI more simple</a:t>
            </a:r>
          </a:p>
          <a:p>
            <a:pPr marL="342900" lvl="0" algn="l" rtl="0">
              <a:spcBef>
                <a:spcPts val="0"/>
              </a:spcBef>
              <a:spcAft>
                <a:spcPts val="0"/>
              </a:spcAft>
              <a:buAutoNum type="arabicPeriod"/>
            </a:pPr>
            <a:r>
              <a:rPr lang="en-US" dirty="0"/>
              <a:t>Makes the application more user friendly</a:t>
            </a:r>
          </a:p>
          <a:p>
            <a:pPr marL="342900" lvl="0" algn="l" rtl="0">
              <a:spcBef>
                <a:spcPts val="0"/>
              </a:spcBef>
              <a:spcAft>
                <a:spcPts val="0"/>
              </a:spcAft>
              <a:buAutoNum type="arabicPeriod"/>
            </a:pPr>
            <a:r>
              <a:rPr lang="en-US" dirty="0"/>
              <a:t>Less technical users can also access such application without much help</a:t>
            </a:r>
          </a:p>
          <a:p>
            <a:pPr marL="342900" lvl="0" algn="l" rtl="0">
              <a:spcBef>
                <a:spcPts val="0"/>
              </a:spcBef>
              <a:spcAft>
                <a:spcPts val="0"/>
              </a:spcAft>
              <a:buAutoNum type="arabicPeriod"/>
            </a:pPr>
            <a:r>
              <a:rPr lang="en-US" dirty="0"/>
              <a:t>Aesthetics and Design gets improved</a:t>
            </a:r>
          </a:p>
          <a:p>
            <a:pPr marL="342900" lvl="0" algn="l" rtl="0">
              <a:spcBef>
                <a:spcPts val="0"/>
              </a:spcBef>
              <a:spcAft>
                <a:spcPts val="0"/>
              </a:spcAft>
              <a:buAutoNum type="arabicPeriod"/>
            </a:pPr>
            <a:r>
              <a:rPr lang="en-US" dirty="0"/>
              <a:t>Can determine errors at an early stage which shall prevent late hiccups</a:t>
            </a:r>
          </a:p>
          <a:p>
            <a:pPr marL="342900" lvl="0" algn="l" rtl="0">
              <a:spcBef>
                <a:spcPts val="0"/>
              </a:spcBef>
              <a:spcAft>
                <a:spcPts val="0"/>
              </a:spcAft>
              <a:buAutoNum type="arabicPeriod"/>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188650"/>
            <a:ext cx="8520600" cy="572700"/>
          </a:xfrm>
          <a:prstGeom prst="rect">
            <a:avLst/>
          </a:prstGeom>
        </p:spPr>
        <p:txBody>
          <a:bodyPr spcFirstLastPara="1" wrap="square" lIns="91425" tIns="91425" rIns="91425" bIns="91425" anchor="t" anchorCtr="0">
            <a:noAutofit/>
          </a:bodyPr>
          <a:lstStyle/>
          <a:p>
            <a:r>
              <a:rPr lang="en" sz="2400" dirty="0"/>
              <a:t>1.1.4 Usability Testing – </a:t>
            </a:r>
            <a:r>
              <a:rPr lang="en-IN" sz="2400" dirty="0"/>
              <a:t>How to do Usability testing ?</a:t>
            </a:r>
            <a:br>
              <a:rPr lang="en-IN" dirty="0"/>
            </a:br>
            <a:endParaRPr dirty="0"/>
          </a:p>
        </p:txBody>
      </p:sp>
      <p:sp>
        <p:nvSpPr>
          <p:cNvPr id="179" name="Google Shape;179;p33"/>
          <p:cNvSpPr txBox="1">
            <a:spLocks noGrp="1"/>
          </p:cNvSpPr>
          <p:nvPr>
            <p:ph type="body" idx="1"/>
          </p:nvPr>
        </p:nvSpPr>
        <p:spPr>
          <a:xfrm>
            <a:off x="311700" y="950000"/>
            <a:ext cx="8520600" cy="37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Usability Testing process consists of these phases:-</a:t>
            </a:r>
          </a:p>
          <a:p>
            <a:pPr marL="285750" indent="-285750"/>
            <a:r>
              <a:rPr lang="en-US" dirty="0"/>
              <a:t>Planning</a:t>
            </a:r>
          </a:p>
          <a:p>
            <a:pPr marL="285750" indent="-285750"/>
            <a:r>
              <a:rPr lang="en-US" dirty="0"/>
              <a:t>Recruiting</a:t>
            </a:r>
          </a:p>
          <a:p>
            <a:pPr marL="285750" indent="-285750"/>
            <a:r>
              <a:rPr lang="en-US" dirty="0"/>
              <a:t>Usability Tests Execution</a:t>
            </a:r>
          </a:p>
          <a:p>
            <a:pPr marL="285750" indent="-285750"/>
            <a:r>
              <a:rPr lang="en-US" dirty="0"/>
              <a:t>Data Analysis</a:t>
            </a:r>
          </a:p>
          <a:p>
            <a:pPr marL="285750" indent="-285750"/>
            <a:r>
              <a:rPr lang="en-US" dirty="0"/>
              <a:t>Reporting</a:t>
            </a:r>
          </a:p>
          <a:p>
            <a:pPr marL="285750" indent="-285750"/>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352225"/>
            <a:ext cx="8520600" cy="572700"/>
          </a:xfrm>
          <a:prstGeom prst="rect">
            <a:avLst/>
          </a:prstGeom>
        </p:spPr>
        <p:txBody>
          <a:bodyPr spcFirstLastPara="1" wrap="square" lIns="91425" tIns="91425" rIns="91425" bIns="91425" anchor="t" anchorCtr="0">
            <a:noAutofit/>
          </a:bodyPr>
          <a:lstStyle/>
          <a:p>
            <a:pPr lvl="0"/>
            <a:r>
              <a:rPr lang="en" sz="2400" dirty="0"/>
              <a:t>1.1.4 Usability Testing – </a:t>
            </a:r>
            <a:r>
              <a:rPr lang="en-IN" sz="2400" dirty="0"/>
              <a:t>Advantages of Usability Testing</a:t>
            </a:r>
            <a:endParaRPr sz="2400" dirty="0"/>
          </a:p>
        </p:txBody>
      </p:sp>
      <p:sp>
        <p:nvSpPr>
          <p:cNvPr id="185" name="Google Shape;185;p34"/>
          <p:cNvSpPr txBox="1">
            <a:spLocks noGrp="1"/>
          </p:cNvSpPr>
          <p:nvPr>
            <p:ph type="body" idx="1"/>
          </p:nvPr>
        </p:nvSpPr>
        <p:spPr>
          <a:xfrm>
            <a:off x="311700" y="980975"/>
            <a:ext cx="8520600" cy="35880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p>
          <a:p>
            <a:r>
              <a:rPr lang="en-US" dirty="0"/>
              <a:t>It helps uncover usability issues before the product is marketed.</a:t>
            </a:r>
          </a:p>
          <a:p>
            <a:r>
              <a:rPr lang="en-US" dirty="0"/>
              <a:t>It helps improve end-user satisfaction</a:t>
            </a:r>
          </a:p>
          <a:p>
            <a:r>
              <a:rPr lang="en-US" dirty="0"/>
              <a:t>It makes your system highly effective and efficient</a:t>
            </a:r>
          </a:p>
          <a:p>
            <a:r>
              <a:rPr lang="en-US" dirty="0"/>
              <a:t>It helps gather true feedback from your target audience who actually use your system during a usability test. You do not need to rely on "opinions" from random people.</a:t>
            </a: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sz="2400" dirty="0"/>
              <a:t>1.1.4 Usability Testing – </a:t>
            </a:r>
            <a:r>
              <a:rPr lang="en-IN" sz="2400" dirty="0"/>
              <a:t>Disadvantages of Usability Testing</a:t>
            </a:r>
            <a:endParaRPr sz="2400" dirty="0"/>
          </a:p>
        </p:txBody>
      </p:sp>
      <p:sp>
        <p:nvSpPr>
          <p:cNvPr id="191" name="Google Shape;19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AutoNum type="arabicPeriod"/>
            </a:pPr>
            <a:r>
              <a:rPr lang="en-US" dirty="0"/>
              <a:t>Costing is a major consideration in usability testing.</a:t>
            </a:r>
          </a:p>
          <a:p>
            <a:pPr lvl="0">
              <a:buAutoNum type="arabicPeriod"/>
            </a:pPr>
            <a:r>
              <a:rPr lang="en-US" dirty="0"/>
              <a:t>Setting up a Usability Test Lab is not that easy.</a:t>
            </a:r>
          </a:p>
          <a:p>
            <a:pPr lvl="0">
              <a:buAutoNum type="arabicPeriod"/>
            </a:pPr>
            <a:r>
              <a:rPr lang="en-US" dirty="0"/>
              <a:t>Recruiting and management of usability testers can also be expensive</a:t>
            </a:r>
          </a:p>
          <a:p>
            <a:pPr lvl="0">
              <a:buAutoNum type="arabicPeriod"/>
            </a:pPr>
            <a:r>
              <a:rPr lang="en-US" dirty="0"/>
              <a:t>Training testers to reach that level of expertise needs infrastructure investment</a:t>
            </a:r>
          </a:p>
          <a:p>
            <a:pPr lvl="0">
              <a:buAutoNum type="arabicPeriod"/>
            </a:pPr>
            <a:r>
              <a:rPr lang="en-US" dirty="0"/>
              <a:t>Sometimes feedback can be ambiguous as users cannot be technically aligned with the design pattern which is a complex logic</a:t>
            </a:r>
          </a:p>
          <a:p>
            <a:pPr lvl="0">
              <a:buAutoNum type="arabicPeriod"/>
            </a:pPr>
            <a:r>
              <a:rPr lang="en-US" dirty="0"/>
              <a:t>Re-work and multiple iterations can be time consuming and also not cost effective</a:t>
            </a:r>
          </a:p>
          <a:p>
            <a:pPr lvl="0">
              <a:buAutoNum type="arabicPeriod"/>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B1F3-F292-48EF-82A9-30E54F3B00A5}"/>
              </a:ext>
            </a:extLst>
          </p:cNvPr>
          <p:cNvSpPr>
            <a:spLocks noGrp="1"/>
          </p:cNvSpPr>
          <p:nvPr>
            <p:ph type="title"/>
          </p:nvPr>
        </p:nvSpPr>
        <p:spPr>
          <a:xfrm>
            <a:off x="0" y="0"/>
            <a:ext cx="8520600" cy="572700"/>
          </a:xfrm>
        </p:spPr>
        <p:txBody>
          <a:bodyPr/>
          <a:lstStyle/>
          <a:p>
            <a:r>
              <a:rPr lang="en-US" dirty="0"/>
              <a:t>WHAT DID YOU LEARN SO FAR ?</a:t>
            </a:r>
            <a:endParaRPr lang="en-IN" dirty="0"/>
          </a:p>
        </p:txBody>
      </p:sp>
      <p:sp>
        <p:nvSpPr>
          <p:cNvPr id="3" name="Text Placeholder 2">
            <a:extLst>
              <a:ext uri="{FF2B5EF4-FFF2-40B4-BE49-F238E27FC236}">
                <a16:creationId xmlns:a16="http://schemas.microsoft.com/office/drawing/2014/main" id="{39749623-428E-4DC6-9E84-CAE1FBA553A6}"/>
              </a:ext>
            </a:extLst>
          </p:cNvPr>
          <p:cNvSpPr>
            <a:spLocks noGrp="1"/>
          </p:cNvSpPr>
          <p:nvPr>
            <p:ph type="body" idx="1"/>
          </p:nvPr>
        </p:nvSpPr>
        <p:spPr>
          <a:xfrm>
            <a:off x="0" y="572700"/>
            <a:ext cx="9144000" cy="4570800"/>
          </a:xfrm>
        </p:spPr>
        <p:txBody>
          <a:bodyPr/>
          <a:lstStyle/>
          <a:p>
            <a:pPr marL="114300" indent="0">
              <a:buNone/>
            </a:pPr>
            <a:r>
              <a:rPr lang="en-US" sz="1400" b="1" dirty="0"/>
              <a:t>Que 1 : Goals of usability testing:</a:t>
            </a:r>
          </a:p>
          <a:p>
            <a:pPr>
              <a:buAutoNum type="alphaUcParenR"/>
            </a:pPr>
            <a:r>
              <a:rPr lang="en-US" sz="1400" dirty="0"/>
              <a:t>Performance</a:t>
            </a:r>
          </a:p>
          <a:p>
            <a:pPr>
              <a:buAutoNum type="alphaUcParenR"/>
            </a:pPr>
            <a:r>
              <a:rPr lang="en-US" sz="1400" dirty="0"/>
              <a:t>B) Accuracy</a:t>
            </a:r>
          </a:p>
          <a:p>
            <a:pPr>
              <a:buAutoNum type="alphaUcParenR"/>
            </a:pPr>
            <a:r>
              <a:rPr lang="en-US" sz="1400" dirty="0"/>
              <a:t>C) Recall -- How much does the person remember afterwards or after periods of non-use?</a:t>
            </a:r>
          </a:p>
          <a:p>
            <a:pPr>
              <a:buAutoNum type="alphaUcParenR"/>
            </a:pPr>
            <a:r>
              <a:rPr lang="en-US" sz="1400" dirty="0"/>
              <a:t>D) All of above</a:t>
            </a:r>
          </a:p>
          <a:p>
            <a:pPr marL="114300" indent="0">
              <a:buNone/>
            </a:pPr>
            <a:endParaRPr lang="en-US" sz="1400" dirty="0"/>
          </a:p>
          <a:p>
            <a:pPr marL="114300" indent="0">
              <a:buNone/>
            </a:pPr>
            <a:r>
              <a:rPr lang="en-US" sz="1400" b="1" dirty="0"/>
              <a:t>Que 2 : Think about why you will be doing a usability test:</a:t>
            </a:r>
          </a:p>
          <a:p>
            <a:pPr>
              <a:buAutoNum type="alphaUcParenR"/>
            </a:pPr>
            <a:r>
              <a:rPr lang="en-US" sz="1400" dirty="0"/>
              <a:t>How do people interact with the system you are testing?</a:t>
            </a:r>
          </a:p>
          <a:p>
            <a:pPr>
              <a:buAutoNum type="alphaUcParenR"/>
            </a:pPr>
            <a:r>
              <a:rPr lang="en-US" sz="1400" dirty="0"/>
              <a:t>B) What is difficult or easy for people to do?</a:t>
            </a:r>
          </a:p>
          <a:p>
            <a:pPr>
              <a:buAutoNum type="alphaUcParenR"/>
            </a:pPr>
            <a:r>
              <a:rPr lang="en-US" sz="1400" dirty="0"/>
              <a:t>C) What makes sense about it? What is exciting about it?</a:t>
            </a:r>
          </a:p>
          <a:p>
            <a:pPr>
              <a:buAutoNum type="alphaUcParenR"/>
            </a:pPr>
            <a:r>
              <a:rPr lang="en-US" sz="1400" dirty="0"/>
              <a:t>D) What changes would users like to see?</a:t>
            </a:r>
          </a:p>
          <a:p>
            <a:pPr>
              <a:buAutoNum type="alphaUcParenR"/>
            </a:pPr>
            <a:r>
              <a:rPr lang="en-US" sz="1400" dirty="0"/>
              <a:t>E) All of above</a:t>
            </a:r>
          </a:p>
          <a:p>
            <a:pPr>
              <a:buAutoNum type="alphaUcParenR"/>
            </a:pPr>
            <a:endParaRPr lang="en-US" sz="1400" dirty="0"/>
          </a:p>
          <a:p>
            <a:pPr marL="114300" indent="0">
              <a:buNone/>
            </a:pPr>
            <a:r>
              <a:rPr lang="en-US" sz="1400" b="1" dirty="0"/>
              <a:t>Que 3 : A user interface is well-designed when the program behaves exactly how the user thought it would.</a:t>
            </a:r>
            <a:br>
              <a:rPr lang="en-US" sz="1400" b="1" dirty="0"/>
            </a:br>
            <a:r>
              <a:rPr lang="en-US" sz="1400" dirty="0"/>
              <a:t>A) True</a:t>
            </a:r>
            <a:br>
              <a:rPr lang="en-US" sz="1400" dirty="0"/>
            </a:br>
            <a:r>
              <a:rPr lang="en-US" sz="1400" dirty="0"/>
              <a:t>B) False</a:t>
            </a:r>
            <a:endParaRPr lang="en-IN" sz="1400" dirty="0"/>
          </a:p>
        </p:txBody>
      </p:sp>
    </p:spTree>
    <p:extLst>
      <p:ext uri="{BB962C8B-B14F-4D97-AF65-F5344CB8AC3E}">
        <p14:creationId xmlns:p14="http://schemas.microsoft.com/office/powerpoint/2010/main" val="3613257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0" y="120962"/>
            <a:ext cx="8520600" cy="572700"/>
          </a:xfrm>
          <a:prstGeom prst="rect">
            <a:avLst/>
          </a:prstGeom>
        </p:spPr>
        <p:txBody>
          <a:bodyPr spcFirstLastPara="1" wrap="square" lIns="91425" tIns="91425" rIns="91425" bIns="91425" anchor="t" anchorCtr="0">
            <a:noAutofit/>
          </a:bodyPr>
          <a:lstStyle/>
          <a:p>
            <a:r>
              <a:rPr lang="en" dirty="0"/>
              <a:t>1.1.5 </a:t>
            </a:r>
            <a:r>
              <a:rPr lang="en-IN" dirty="0"/>
              <a:t>Functional Testing</a:t>
            </a:r>
            <a:br>
              <a:rPr lang="en-IN" dirty="0"/>
            </a:br>
            <a:endParaRPr dirty="0"/>
          </a:p>
        </p:txBody>
      </p:sp>
      <p:sp>
        <p:nvSpPr>
          <p:cNvPr id="197" name="Google Shape;197;p36"/>
          <p:cNvSpPr txBox="1">
            <a:spLocks noGrp="1"/>
          </p:cNvSpPr>
          <p:nvPr>
            <p:ph type="body" idx="1"/>
          </p:nvPr>
        </p:nvSpPr>
        <p:spPr>
          <a:xfrm>
            <a:off x="0" y="693662"/>
            <a:ext cx="8832300" cy="3875363"/>
          </a:xfrm>
          <a:prstGeom prst="rect">
            <a:avLst/>
          </a:prstGeom>
        </p:spPr>
        <p:txBody>
          <a:bodyPr spcFirstLastPara="1" wrap="square" lIns="91425" tIns="91425" rIns="91425" bIns="91425" anchor="t" anchorCtr="0">
            <a:noAutofit/>
          </a:bodyPr>
          <a:lstStyle/>
          <a:p>
            <a:pPr marL="285750" indent="-285750">
              <a:spcBef>
                <a:spcPts val="1600"/>
              </a:spcBef>
            </a:pPr>
            <a:r>
              <a:rPr lang="en-US" dirty="0"/>
              <a:t>It is a </a:t>
            </a:r>
            <a:r>
              <a:rPr lang="en-US" dirty="0" err="1"/>
              <a:t>BlackBox</a:t>
            </a:r>
            <a:r>
              <a:rPr lang="en-US" dirty="0"/>
              <a:t> Testing Process</a:t>
            </a:r>
          </a:p>
          <a:p>
            <a:pPr marL="285750" indent="-285750">
              <a:spcBef>
                <a:spcPts val="1600"/>
              </a:spcBef>
            </a:pPr>
            <a:r>
              <a:rPr lang="en-US" dirty="0"/>
              <a:t>Behavior of a System against a specified requirements </a:t>
            </a:r>
          </a:p>
          <a:p>
            <a:pPr marL="285750" indent="-285750">
              <a:spcBef>
                <a:spcPts val="1600"/>
              </a:spcBef>
            </a:pPr>
            <a:r>
              <a:rPr lang="en-US" dirty="0"/>
              <a:t> Functional testing is only concerned with validating if a system works as intended.</a:t>
            </a:r>
          </a:p>
          <a:p>
            <a:pPr marL="285750" indent="-285750">
              <a:spcBef>
                <a:spcPts val="1600"/>
              </a:spcBef>
            </a:pPr>
            <a:r>
              <a:rPr lang="en-US" dirty="0"/>
              <a:t> It focuses on simulation of actual system usage but does not develop any system structure assumptions.</a:t>
            </a:r>
          </a:p>
          <a:p>
            <a:pPr marL="285750" indent="-285750">
              <a:spcBef>
                <a:spcPts val="1600"/>
              </a:spcBef>
            </a:pPr>
            <a:r>
              <a:rPr lang="en-US" dirty="0"/>
              <a:t>Can be manual or automated</a:t>
            </a:r>
          </a:p>
          <a:p>
            <a:pPr marL="285750" indent="-285750">
              <a:spcBef>
                <a:spcPts val="1600"/>
              </a:spcBef>
            </a:pP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01972" y="0"/>
            <a:ext cx="8520600" cy="572700"/>
          </a:xfrm>
          <a:prstGeom prst="rect">
            <a:avLst/>
          </a:prstGeom>
        </p:spPr>
        <p:txBody>
          <a:bodyPr spcFirstLastPara="1" wrap="square" lIns="91425" tIns="91425" rIns="91425" bIns="91425" anchor="t" anchorCtr="0">
            <a:noAutofit/>
          </a:bodyPr>
          <a:lstStyle/>
          <a:p>
            <a:pPr marL="114300" lvl="0">
              <a:spcBef>
                <a:spcPts val="1600"/>
              </a:spcBef>
              <a:buSzPts val="1800"/>
            </a:pPr>
            <a:r>
              <a:rPr lang="en-US" dirty="0"/>
              <a:t>1.1.1 Seven principles of Software Testing</a:t>
            </a:r>
          </a:p>
        </p:txBody>
      </p:sp>
      <p:sp>
        <p:nvSpPr>
          <p:cNvPr id="67" name="Google Shape;67;p15"/>
          <p:cNvSpPr txBox="1">
            <a:spLocks noGrp="1"/>
          </p:cNvSpPr>
          <p:nvPr>
            <p:ph type="body" idx="1"/>
          </p:nvPr>
        </p:nvSpPr>
        <p:spPr>
          <a:xfrm>
            <a:off x="201972" y="863550"/>
            <a:ext cx="85206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dirty="0">
                <a:solidFill>
                  <a:schemeClr val="dk1"/>
                </a:solidFill>
              </a:rPr>
              <a:t>Let us take a quick look at the topics that we will cover in this module:</a:t>
            </a:r>
            <a:br>
              <a:rPr lang="en" dirty="0">
                <a:solidFill>
                  <a:schemeClr val="dk1"/>
                </a:solidFill>
              </a:rPr>
            </a:br>
            <a:endParaRPr dirty="0"/>
          </a:p>
          <a:p>
            <a:pPr marL="457200" lvl="0" indent="-342900" algn="l" rtl="0">
              <a:spcBef>
                <a:spcPts val="0"/>
              </a:spcBef>
              <a:spcAft>
                <a:spcPts val="0"/>
              </a:spcAft>
              <a:buSzPts val="1800"/>
              <a:buChar char="●"/>
            </a:pPr>
            <a:r>
              <a:rPr lang="en-US" dirty="0"/>
              <a:t>Testing shows presence of Defects</a:t>
            </a:r>
            <a:endParaRPr dirty="0"/>
          </a:p>
          <a:p>
            <a:pPr marL="457200" lvl="0" indent="-342900" algn="l" rtl="0">
              <a:spcBef>
                <a:spcPts val="0"/>
              </a:spcBef>
              <a:spcAft>
                <a:spcPts val="0"/>
              </a:spcAft>
              <a:buSzPts val="1800"/>
              <a:buChar char="●"/>
            </a:pPr>
            <a:r>
              <a:rPr lang="en-US" dirty="0"/>
              <a:t>Exhaustive Testing is Impossible</a:t>
            </a:r>
            <a:endParaRPr dirty="0"/>
          </a:p>
          <a:p>
            <a:pPr marL="457200" lvl="0" indent="-342900" algn="l" rtl="0">
              <a:spcBef>
                <a:spcPts val="0"/>
              </a:spcBef>
              <a:spcAft>
                <a:spcPts val="0"/>
              </a:spcAft>
              <a:buSzPts val="1800"/>
              <a:buChar char="●"/>
            </a:pPr>
            <a:r>
              <a:rPr lang="en-US" dirty="0"/>
              <a:t>Early Testing</a:t>
            </a:r>
            <a:endParaRPr dirty="0"/>
          </a:p>
          <a:p>
            <a:pPr marL="457200" marR="0" lvl="0" indent="-342900" algn="l" rtl="0">
              <a:lnSpc>
                <a:spcPct val="115000"/>
              </a:lnSpc>
              <a:spcBef>
                <a:spcPts val="0"/>
              </a:spcBef>
              <a:spcAft>
                <a:spcPts val="0"/>
              </a:spcAft>
              <a:buSzPts val="1800"/>
              <a:buChar char="●"/>
            </a:pPr>
            <a:r>
              <a:rPr lang="en-IN" dirty="0"/>
              <a:t>Defect Clustering</a:t>
            </a:r>
            <a:endParaRPr lang="en" dirty="0"/>
          </a:p>
          <a:p>
            <a:pPr marL="457200" marR="0" lvl="0" indent="-342900" algn="l" rtl="0">
              <a:lnSpc>
                <a:spcPct val="115000"/>
              </a:lnSpc>
              <a:spcBef>
                <a:spcPts val="0"/>
              </a:spcBef>
              <a:spcAft>
                <a:spcPts val="0"/>
              </a:spcAft>
              <a:buSzPts val="1800"/>
              <a:buChar char="●"/>
            </a:pPr>
            <a:r>
              <a:rPr lang="en-US" dirty="0"/>
              <a:t>Testing – Context Dependent</a:t>
            </a:r>
            <a:endParaRPr dirty="0"/>
          </a:p>
          <a:p>
            <a:pPr marL="457200" marR="0" lvl="0" indent="-342900" algn="l" rtl="0">
              <a:lnSpc>
                <a:spcPct val="115000"/>
              </a:lnSpc>
              <a:spcBef>
                <a:spcPts val="0"/>
              </a:spcBef>
              <a:spcAft>
                <a:spcPts val="0"/>
              </a:spcAft>
              <a:buSzPts val="1800"/>
              <a:buChar char="●"/>
            </a:pPr>
            <a:r>
              <a:rPr lang="en" dirty="0"/>
              <a:t>Pesticide Paradox</a:t>
            </a:r>
          </a:p>
          <a:p>
            <a:pPr marL="457200" marR="0" lvl="0" indent="-342900" algn="l" rtl="0">
              <a:lnSpc>
                <a:spcPct val="115000"/>
              </a:lnSpc>
              <a:spcBef>
                <a:spcPts val="0"/>
              </a:spcBef>
              <a:spcAft>
                <a:spcPts val="0"/>
              </a:spcAft>
              <a:buSzPts val="1800"/>
              <a:buChar char="●"/>
            </a:pPr>
            <a:r>
              <a:rPr lang="en" dirty="0"/>
              <a:t>Absence-of-errors </a:t>
            </a:r>
            <a:r>
              <a:rPr lang="en-IN" dirty="0"/>
              <a:t>fallacy</a:t>
            </a:r>
            <a:endParaRPr dirty="0"/>
          </a:p>
          <a:p>
            <a:pPr marL="914400" marR="0" lvl="1" indent="-317500" algn="l" rtl="0">
              <a:lnSpc>
                <a:spcPct val="115000"/>
              </a:lnSpc>
              <a:spcBef>
                <a:spcPts val="0"/>
              </a:spcBef>
              <a:spcAft>
                <a:spcPts val="0"/>
              </a:spcAft>
              <a:buSzPts val="1400"/>
              <a:buChar char="○"/>
            </a:pPr>
            <a:r>
              <a:rPr lang="en" dirty="0"/>
              <a:t>Overview</a:t>
            </a:r>
            <a:endParaRPr dirty="0"/>
          </a:p>
          <a:p>
            <a:pPr marL="914400" marR="0" lvl="1" indent="-317500" algn="l" rtl="0">
              <a:lnSpc>
                <a:spcPct val="115000"/>
              </a:lnSpc>
              <a:spcBef>
                <a:spcPts val="0"/>
              </a:spcBef>
              <a:spcAft>
                <a:spcPts val="0"/>
              </a:spcAft>
              <a:buSzPts val="1400"/>
              <a:buChar char="○"/>
            </a:pPr>
            <a:r>
              <a:rPr lang="en-US" dirty="0"/>
              <a:t>Brief Discussion about the above 7 points</a:t>
            </a:r>
            <a:endParaRPr dirty="0"/>
          </a:p>
          <a:p>
            <a:pPr marL="914400" marR="0" lvl="1" indent="-317500" algn="l" rtl="0">
              <a:lnSpc>
                <a:spcPct val="115000"/>
              </a:lnSpc>
              <a:spcBef>
                <a:spcPts val="0"/>
              </a:spcBef>
              <a:spcAft>
                <a:spcPts val="0"/>
              </a:spcAft>
              <a:buSzPts val="1400"/>
              <a:buChar char="○"/>
            </a:pPr>
            <a:endParaRPr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311700" y="326625"/>
            <a:ext cx="8520600" cy="572700"/>
          </a:xfrm>
          <a:prstGeom prst="rect">
            <a:avLst/>
          </a:prstGeom>
        </p:spPr>
        <p:txBody>
          <a:bodyPr spcFirstLastPara="1" wrap="square" lIns="91425" tIns="91425" rIns="91425" bIns="91425" anchor="t" anchorCtr="0">
            <a:noAutofit/>
          </a:bodyPr>
          <a:lstStyle/>
          <a:p>
            <a:r>
              <a:rPr lang="en" dirty="0"/>
              <a:t>1.1.6  </a:t>
            </a:r>
            <a:r>
              <a:rPr lang="en-IN" dirty="0"/>
              <a:t>End to End Testing</a:t>
            </a:r>
            <a:br>
              <a:rPr lang="en-IN" dirty="0"/>
            </a:br>
            <a:endParaRPr dirty="0"/>
          </a:p>
        </p:txBody>
      </p:sp>
      <p:sp>
        <p:nvSpPr>
          <p:cNvPr id="204" name="Google Shape;204;p37"/>
          <p:cNvSpPr txBox="1">
            <a:spLocks noGrp="1"/>
          </p:cNvSpPr>
          <p:nvPr>
            <p:ph type="body" idx="1"/>
          </p:nvPr>
        </p:nvSpPr>
        <p:spPr>
          <a:xfrm>
            <a:off x="311700" y="899325"/>
            <a:ext cx="8520600" cy="3603900"/>
          </a:xfrm>
          <a:prstGeom prst="rect">
            <a:avLst/>
          </a:prstGeom>
        </p:spPr>
        <p:txBody>
          <a:bodyPr spcFirstLastPara="1" wrap="square" lIns="91425" tIns="91425" rIns="91425" bIns="91425" anchor="t" anchorCtr="0">
            <a:noAutofit/>
          </a:bodyPr>
          <a:lstStyle/>
          <a:p>
            <a:pPr marL="285750" indent="-285750">
              <a:spcBef>
                <a:spcPts val="1600"/>
              </a:spcBef>
            </a:pPr>
            <a:r>
              <a:rPr lang="en-US" dirty="0"/>
              <a:t>Software testing methodology to test an application flow from start to end</a:t>
            </a:r>
          </a:p>
          <a:p>
            <a:pPr marL="285750" indent="-285750">
              <a:spcBef>
                <a:spcPts val="1600"/>
              </a:spcBef>
            </a:pPr>
            <a:r>
              <a:rPr lang="en-US" dirty="0"/>
              <a:t>Real user scenario simulation is critical</a:t>
            </a:r>
          </a:p>
          <a:p>
            <a:pPr marL="285750" indent="-285750">
              <a:spcBef>
                <a:spcPts val="1600"/>
              </a:spcBef>
            </a:pPr>
            <a:r>
              <a:rPr lang="en-US" dirty="0"/>
              <a:t>Validations for system under test and to check how they behave independently and in sync with other systems as a cohesive unit</a:t>
            </a:r>
          </a:p>
          <a:p>
            <a:pPr marL="285750" indent="-285750">
              <a:spcBef>
                <a:spcPts val="1600"/>
              </a:spcBef>
            </a:pPr>
            <a:r>
              <a:rPr lang="en-US" dirty="0"/>
              <a:t>Various End-to-End testing methods are:-</a:t>
            </a:r>
            <a:br>
              <a:rPr lang="en-US" dirty="0"/>
            </a:br>
            <a:r>
              <a:rPr lang="en-US" dirty="0"/>
              <a:t>Horizontal Test</a:t>
            </a:r>
            <a:br>
              <a:rPr lang="en-US" dirty="0"/>
            </a:br>
            <a:r>
              <a:rPr lang="en-US" dirty="0"/>
              <a:t>Vertical Test</a:t>
            </a:r>
          </a:p>
          <a:p>
            <a:pPr marL="285750" indent="-285750">
              <a:spcBef>
                <a:spcPts val="1600"/>
              </a:spcBef>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1.1.6  </a:t>
            </a:r>
            <a:r>
              <a:rPr lang="en-IN" dirty="0"/>
              <a:t>End to End Testing – Methods </a:t>
            </a:r>
            <a:endParaRPr dirty="0"/>
          </a:p>
        </p:txBody>
      </p:sp>
      <p:sp>
        <p:nvSpPr>
          <p:cNvPr id="210" name="Google Shape;21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Bef>
                <a:spcPts val="1600"/>
              </a:spcBef>
              <a:buNone/>
            </a:pPr>
            <a:r>
              <a:rPr lang="en-US" dirty="0"/>
              <a:t>End-to-End testing methods are:-</a:t>
            </a:r>
            <a:br>
              <a:rPr lang="en-US" dirty="0"/>
            </a:br>
            <a:endParaRPr lang="en-US" dirty="0"/>
          </a:p>
          <a:p>
            <a:pPr marL="285750" indent="-285750">
              <a:spcBef>
                <a:spcPts val="1600"/>
              </a:spcBef>
            </a:pPr>
            <a:r>
              <a:rPr lang="en-US" dirty="0"/>
              <a:t>Horizontal Test</a:t>
            </a:r>
            <a:br>
              <a:rPr lang="en-US" dirty="0"/>
            </a:br>
            <a:endParaRPr lang="en-US" dirty="0"/>
          </a:p>
          <a:p>
            <a:pPr marL="285750" indent="-285750">
              <a:spcBef>
                <a:spcPts val="1600"/>
              </a:spcBef>
            </a:pPr>
            <a:r>
              <a:rPr lang="en-US" dirty="0"/>
              <a:t>Vertical Test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311700" y="276375"/>
            <a:ext cx="8520600" cy="572700"/>
          </a:xfrm>
          <a:prstGeom prst="rect">
            <a:avLst/>
          </a:prstGeom>
        </p:spPr>
        <p:txBody>
          <a:bodyPr spcFirstLastPara="1" wrap="square" lIns="91425" tIns="91425" rIns="91425" bIns="91425" anchor="t" anchorCtr="0">
            <a:noAutofit/>
          </a:bodyPr>
          <a:lstStyle/>
          <a:p>
            <a:pPr lvl="0"/>
            <a:r>
              <a:rPr lang="en" sz="2400" dirty="0"/>
              <a:t>1.1.6  </a:t>
            </a:r>
            <a:r>
              <a:rPr lang="en-IN" sz="2400" dirty="0"/>
              <a:t>End to End Testing – Advantages</a:t>
            </a:r>
            <a:endParaRPr sz="2400" dirty="0"/>
          </a:p>
        </p:txBody>
      </p:sp>
      <p:sp>
        <p:nvSpPr>
          <p:cNvPr id="216" name="Google Shape;216;p39"/>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dirty="0"/>
              <a:t>Advantages:-</a:t>
            </a:r>
          </a:p>
          <a:p>
            <a:pPr marL="285750" indent="-285750">
              <a:spcBef>
                <a:spcPts val="1600"/>
              </a:spcBef>
            </a:pPr>
            <a:r>
              <a:rPr lang="en-US" dirty="0"/>
              <a:t>Business Logic requirements are made sure met with maximum coverage</a:t>
            </a:r>
          </a:p>
          <a:p>
            <a:pPr marL="285750" indent="-285750">
              <a:spcBef>
                <a:spcPts val="1600"/>
              </a:spcBef>
            </a:pPr>
            <a:r>
              <a:rPr lang="en-US" dirty="0"/>
              <a:t>Independent Set-Up and Execution</a:t>
            </a:r>
          </a:p>
          <a:p>
            <a:pPr marL="285750" indent="-285750">
              <a:spcBef>
                <a:spcPts val="1600"/>
              </a:spcBef>
            </a:pPr>
            <a:r>
              <a:rPr lang="en-US" dirty="0"/>
              <a:t>Faster Test execution </a:t>
            </a:r>
          </a:p>
          <a:p>
            <a:pPr marL="285750" indent="-285750">
              <a:spcBef>
                <a:spcPts val="1600"/>
              </a:spcBef>
            </a:pPr>
            <a:r>
              <a:rPr lang="en-US" dirty="0"/>
              <a:t>Faster Defect Resolution</a:t>
            </a:r>
            <a:endParaRPr dirty="0"/>
          </a:p>
          <a:p>
            <a:pPr marL="0" lvl="0" indent="0" algn="l" rtl="0">
              <a:spcBef>
                <a:spcPts val="1600"/>
              </a:spcBef>
              <a:spcAft>
                <a:spcPts val="0"/>
              </a:spcAft>
              <a:buNone/>
            </a:pPr>
            <a:r>
              <a:rPr lang="en" dirty="0"/>
              <a:t> </a:t>
            </a:r>
            <a:endParaRPr dirty="0"/>
          </a:p>
          <a:p>
            <a:pPr marL="0" lvl="0" indent="0" algn="l" rtl="0">
              <a:spcBef>
                <a:spcPts val="1600"/>
              </a:spcBef>
              <a:spcAft>
                <a:spcPts val="160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311700" y="275600"/>
            <a:ext cx="8520600" cy="572700"/>
          </a:xfrm>
          <a:prstGeom prst="rect">
            <a:avLst/>
          </a:prstGeom>
        </p:spPr>
        <p:txBody>
          <a:bodyPr spcFirstLastPara="1" wrap="square" lIns="91425" tIns="91425" rIns="91425" bIns="91425" anchor="t" anchorCtr="0">
            <a:noAutofit/>
          </a:bodyPr>
          <a:lstStyle/>
          <a:p>
            <a:pPr lvl="0"/>
            <a:r>
              <a:rPr lang="en" dirty="0"/>
              <a:t>1.1.6  </a:t>
            </a:r>
            <a:r>
              <a:rPr lang="en-IN" dirty="0"/>
              <a:t>End to End Testing – Disadvantages</a:t>
            </a:r>
            <a:endParaRPr dirty="0"/>
          </a:p>
        </p:txBody>
      </p:sp>
      <p:sp>
        <p:nvSpPr>
          <p:cNvPr id="222" name="Google Shape;222;p40"/>
          <p:cNvSpPr txBox="1">
            <a:spLocks noGrp="1"/>
          </p:cNvSpPr>
          <p:nvPr>
            <p:ph type="body" idx="1"/>
          </p:nvPr>
        </p:nvSpPr>
        <p:spPr>
          <a:xfrm>
            <a:off x="311700" y="919775"/>
            <a:ext cx="8520600" cy="36492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dirty="0"/>
              <a:t>The major disadvantages of End to End Testing are:-</a:t>
            </a:r>
          </a:p>
          <a:p>
            <a:pPr marL="0" lvl="0" indent="0">
              <a:spcBef>
                <a:spcPts val="1600"/>
              </a:spcBef>
              <a:spcAft>
                <a:spcPts val="1600"/>
              </a:spcAft>
              <a:buNone/>
            </a:pPr>
            <a:r>
              <a:rPr lang="en-US" b="1" dirty="0"/>
              <a:t>Delay in test execution and defect fixing</a:t>
            </a:r>
          </a:p>
          <a:p>
            <a:pPr marL="0" lvl="0" indent="0">
              <a:spcBef>
                <a:spcPts val="1600"/>
              </a:spcBef>
              <a:spcAft>
                <a:spcPts val="1600"/>
              </a:spcAft>
              <a:buNone/>
            </a:pPr>
            <a:r>
              <a:rPr lang="en-US" b="1" dirty="0"/>
              <a:t>Requires buy-in and coordination of all major SDLC stakeholders</a:t>
            </a:r>
            <a:endParaRPr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C746-59F5-4638-98B2-0C127EE72D0C}"/>
              </a:ext>
            </a:extLst>
          </p:cNvPr>
          <p:cNvSpPr>
            <a:spLocks noGrp="1"/>
          </p:cNvSpPr>
          <p:nvPr>
            <p:ph type="title"/>
          </p:nvPr>
        </p:nvSpPr>
        <p:spPr>
          <a:xfrm>
            <a:off x="0" y="1925"/>
            <a:ext cx="8520600" cy="572700"/>
          </a:xfrm>
        </p:spPr>
        <p:txBody>
          <a:bodyPr/>
          <a:lstStyle/>
          <a:p>
            <a:r>
              <a:rPr lang="en-US" dirty="0"/>
              <a:t>WHAT DID YOU LEARN SO FAR ?</a:t>
            </a:r>
            <a:endParaRPr lang="en-IN" dirty="0"/>
          </a:p>
        </p:txBody>
      </p:sp>
      <p:sp>
        <p:nvSpPr>
          <p:cNvPr id="3" name="Text Placeholder 2">
            <a:extLst>
              <a:ext uri="{FF2B5EF4-FFF2-40B4-BE49-F238E27FC236}">
                <a16:creationId xmlns:a16="http://schemas.microsoft.com/office/drawing/2014/main" id="{223FF135-3BB5-4816-ABBA-FECBD3AB3930}"/>
              </a:ext>
            </a:extLst>
          </p:cNvPr>
          <p:cNvSpPr>
            <a:spLocks noGrp="1"/>
          </p:cNvSpPr>
          <p:nvPr>
            <p:ph type="body" idx="1"/>
          </p:nvPr>
        </p:nvSpPr>
        <p:spPr>
          <a:xfrm>
            <a:off x="0" y="704335"/>
            <a:ext cx="8832300" cy="3864540"/>
          </a:xfrm>
        </p:spPr>
        <p:txBody>
          <a:bodyPr/>
          <a:lstStyle/>
          <a:p>
            <a:pPr marL="114300" indent="0">
              <a:buNone/>
            </a:pPr>
            <a:r>
              <a:rPr lang="en-US" dirty="0"/>
              <a:t>Que 1 : Purpose of End-To-End Testing ?</a:t>
            </a:r>
            <a:br>
              <a:rPr lang="en-US" dirty="0"/>
            </a:br>
            <a:br>
              <a:rPr lang="en-US" dirty="0"/>
            </a:br>
            <a:r>
              <a:rPr lang="en-US" dirty="0"/>
              <a:t>Que 2 : Difference between Functional Testing and End-to-End Testing ?</a:t>
            </a:r>
          </a:p>
          <a:p>
            <a:pPr marL="114300" indent="0">
              <a:buNone/>
            </a:pPr>
            <a:endParaRPr lang="en-US" dirty="0"/>
          </a:p>
          <a:p>
            <a:pPr marL="114300" indent="0">
              <a:buNone/>
            </a:pPr>
            <a:r>
              <a:rPr lang="en-US" dirty="0"/>
              <a:t>Que 3 : Why White Box testing does not fall under Functional Testing ?</a:t>
            </a:r>
            <a:endParaRPr lang="en-IN" dirty="0"/>
          </a:p>
        </p:txBody>
      </p:sp>
    </p:spTree>
    <p:extLst>
      <p:ext uri="{BB962C8B-B14F-4D97-AF65-F5344CB8AC3E}">
        <p14:creationId xmlns:p14="http://schemas.microsoft.com/office/powerpoint/2010/main" val="1151739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311700" y="339750"/>
            <a:ext cx="8520600" cy="572700"/>
          </a:xfrm>
          <a:prstGeom prst="rect">
            <a:avLst/>
          </a:prstGeom>
        </p:spPr>
        <p:txBody>
          <a:bodyPr spcFirstLastPara="1" wrap="square" lIns="91425" tIns="91425" rIns="91425" bIns="91425" anchor="t" anchorCtr="0">
            <a:noAutofit/>
          </a:bodyPr>
          <a:lstStyle/>
          <a:p>
            <a:pPr lvl="0"/>
            <a:r>
              <a:rPr lang="en" dirty="0"/>
              <a:t>1.1.7  </a:t>
            </a:r>
            <a:r>
              <a:rPr lang="en-IN" dirty="0"/>
              <a:t>Compatibility Testing</a:t>
            </a:r>
            <a:endParaRPr dirty="0"/>
          </a:p>
        </p:txBody>
      </p:sp>
      <p:sp>
        <p:nvSpPr>
          <p:cNvPr id="228" name="Google Shape;228;p41"/>
          <p:cNvSpPr txBox="1">
            <a:spLocks noGrp="1"/>
          </p:cNvSpPr>
          <p:nvPr>
            <p:ph type="body" idx="1"/>
          </p:nvPr>
        </p:nvSpPr>
        <p:spPr>
          <a:xfrm>
            <a:off x="311700" y="992600"/>
            <a:ext cx="8520600" cy="3576300"/>
          </a:xfrm>
          <a:prstGeom prst="rect">
            <a:avLst/>
          </a:prstGeom>
        </p:spPr>
        <p:txBody>
          <a:bodyPr spcFirstLastPara="1" wrap="square" lIns="91425" tIns="91425" rIns="91425" bIns="91425" anchor="t" anchorCtr="0">
            <a:noAutofit/>
          </a:bodyPr>
          <a:lstStyle/>
          <a:p>
            <a:pPr marL="285750" indent="-285750">
              <a:spcBef>
                <a:spcPts val="1600"/>
              </a:spcBef>
              <a:spcAft>
                <a:spcPts val="1600"/>
              </a:spcAft>
            </a:pPr>
            <a:r>
              <a:rPr lang="en-US" dirty="0"/>
              <a:t>It is a non-functional testing</a:t>
            </a:r>
          </a:p>
          <a:p>
            <a:pPr marL="285750" indent="-285750">
              <a:spcBef>
                <a:spcPts val="1600"/>
              </a:spcBef>
              <a:spcAft>
                <a:spcPts val="1600"/>
              </a:spcAft>
            </a:pPr>
            <a:r>
              <a:rPr lang="en-US" dirty="0"/>
              <a:t>Checks compatibility of software with various browsers, databases, hardware, operating systems, mobile devices, networks</a:t>
            </a:r>
          </a:p>
          <a:p>
            <a:pPr marL="285750" indent="-285750">
              <a:spcBef>
                <a:spcPts val="1600"/>
              </a:spcBef>
              <a:spcAft>
                <a:spcPts val="1600"/>
              </a:spcAft>
            </a:pPr>
            <a:r>
              <a:rPr lang="en-US" dirty="0"/>
              <a:t>Ideally should be performed in real time environment</a:t>
            </a:r>
          </a:p>
          <a:p>
            <a:pPr marL="285750" indent="-285750">
              <a:spcBef>
                <a:spcPts val="1600"/>
              </a:spcBef>
              <a:spcAft>
                <a:spcPts val="1600"/>
              </a:spcAft>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1.1.7  </a:t>
            </a:r>
            <a:r>
              <a:rPr lang="en-IN" dirty="0"/>
              <a:t>Compatibility Testing - Types</a:t>
            </a:r>
            <a:endParaRPr dirty="0"/>
          </a:p>
        </p:txBody>
      </p:sp>
      <p:sp>
        <p:nvSpPr>
          <p:cNvPr id="235" name="Google Shape;23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Browser compatibility testing</a:t>
            </a:r>
          </a:p>
          <a:p>
            <a:r>
              <a:rPr lang="en-US" dirty="0"/>
              <a:t>Hardware</a:t>
            </a:r>
          </a:p>
          <a:p>
            <a:r>
              <a:rPr lang="en-US" dirty="0"/>
              <a:t>Networks</a:t>
            </a:r>
          </a:p>
          <a:p>
            <a:r>
              <a:rPr lang="en-US" dirty="0"/>
              <a:t>Mobile Devices</a:t>
            </a:r>
          </a:p>
          <a:p>
            <a:r>
              <a:rPr lang="en-US" dirty="0"/>
              <a:t>Operating System</a:t>
            </a:r>
          </a:p>
          <a:p>
            <a:pPr marL="0" lvl="0" indent="0" algn="l" rtl="0">
              <a:spcBef>
                <a:spcPts val="0"/>
              </a:spcBef>
              <a:spcAft>
                <a:spcPts val="0"/>
              </a:spcAft>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title"/>
          </p:nvPr>
        </p:nvSpPr>
        <p:spPr>
          <a:xfrm>
            <a:off x="311700" y="295450"/>
            <a:ext cx="8520600" cy="572700"/>
          </a:xfrm>
          <a:prstGeom prst="rect">
            <a:avLst/>
          </a:prstGeom>
        </p:spPr>
        <p:txBody>
          <a:bodyPr spcFirstLastPara="1" wrap="square" lIns="91425" tIns="91425" rIns="91425" bIns="91425" anchor="t" anchorCtr="0">
            <a:noAutofit/>
          </a:bodyPr>
          <a:lstStyle/>
          <a:p>
            <a:pPr lvl="0"/>
            <a:r>
              <a:rPr lang="en" dirty="0"/>
              <a:t>1.1.8  </a:t>
            </a:r>
            <a:r>
              <a:rPr lang="en-IN" dirty="0"/>
              <a:t>GUI Testing</a:t>
            </a:r>
            <a:endParaRPr dirty="0"/>
          </a:p>
        </p:txBody>
      </p:sp>
      <p:sp>
        <p:nvSpPr>
          <p:cNvPr id="241" name="Google Shape;241;p43"/>
          <p:cNvSpPr txBox="1">
            <a:spLocks noGrp="1"/>
          </p:cNvSpPr>
          <p:nvPr>
            <p:ph type="body" idx="1"/>
          </p:nvPr>
        </p:nvSpPr>
        <p:spPr>
          <a:xfrm>
            <a:off x="0" y="703464"/>
            <a:ext cx="8832300" cy="4380138"/>
          </a:xfrm>
          <a:prstGeom prst="rect">
            <a:avLst/>
          </a:prstGeom>
        </p:spPr>
        <p:txBody>
          <a:bodyPr spcFirstLastPara="1" wrap="square" lIns="91425" tIns="91425" rIns="91425" bIns="91425" anchor="t" anchorCtr="0">
            <a:noAutofit/>
          </a:bodyPr>
          <a:lstStyle/>
          <a:p>
            <a:pPr marL="285750" indent="-285750"/>
            <a:r>
              <a:rPr lang="en-US" dirty="0"/>
              <a:t>Graphical User Interface</a:t>
            </a:r>
          </a:p>
          <a:p>
            <a:pPr marL="285750" indent="-285750"/>
            <a:endParaRPr lang="en-US" dirty="0"/>
          </a:p>
          <a:p>
            <a:pPr marL="0" indent="0">
              <a:buNone/>
            </a:pPr>
            <a:r>
              <a:rPr lang="en-US" dirty="0"/>
              <a:t>Involves testing of all the GUI elements – </a:t>
            </a:r>
          </a:p>
          <a:p>
            <a:pPr marL="285750" indent="-285750"/>
            <a:r>
              <a:rPr lang="en-US" dirty="0"/>
              <a:t>buttons,</a:t>
            </a:r>
          </a:p>
          <a:p>
            <a:pPr marL="285750" indent="-285750"/>
            <a:r>
              <a:rPr lang="en-US" dirty="0"/>
              <a:t> icons, </a:t>
            </a:r>
          </a:p>
          <a:p>
            <a:pPr marL="285750" indent="-285750"/>
            <a:r>
              <a:rPr lang="en-US" dirty="0"/>
              <a:t>toolbars,</a:t>
            </a:r>
          </a:p>
          <a:p>
            <a:pPr marL="285750" indent="-285750"/>
            <a:r>
              <a:rPr lang="en-US" dirty="0"/>
              <a:t> menu, </a:t>
            </a:r>
          </a:p>
          <a:p>
            <a:pPr marL="285750" indent="-285750"/>
            <a:r>
              <a:rPr lang="en-US" dirty="0"/>
              <a:t>dialogue boxes, </a:t>
            </a:r>
          </a:p>
          <a:p>
            <a:pPr marL="285750" indent="-285750"/>
            <a:r>
              <a:rPr lang="en-US" dirty="0"/>
              <a:t>links, </a:t>
            </a:r>
          </a:p>
          <a:p>
            <a:pPr marL="285750" indent="-285750"/>
            <a:r>
              <a:rPr lang="en-US" dirty="0"/>
              <a:t>calendar events, </a:t>
            </a:r>
          </a:p>
          <a:p>
            <a:pPr marL="285750" indent="-285750"/>
            <a:r>
              <a:rPr lang="en-US" dirty="0"/>
              <a:t>windows, </a:t>
            </a:r>
          </a:p>
          <a:p>
            <a:pPr marL="285750" indent="-285750"/>
            <a:r>
              <a:rPr lang="en-US" dirty="0"/>
              <a:t>pop-ups, </a:t>
            </a:r>
          </a:p>
          <a:p>
            <a:pPr marL="285750" indent="-285750"/>
            <a:r>
              <a:rPr lang="en-US" dirty="0"/>
              <a:t>flash items,</a:t>
            </a:r>
          </a:p>
          <a:p>
            <a:pPr marL="285750" indent="-285750"/>
            <a:r>
              <a:rPr lang="en-US" dirty="0"/>
              <a:t> images</a:t>
            </a:r>
          </a:p>
          <a:p>
            <a:pPr marL="285750" indent="-285750"/>
            <a:endParaRPr lang="en-US" dirty="0"/>
          </a:p>
          <a:p>
            <a:pPr marL="285750" indent="-285750"/>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7B83-F240-408E-A0F6-1196FAD60FA9}"/>
              </a:ext>
            </a:extLst>
          </p:cNvPr>
          <p:cNvSpPr>
            <a:spLocks noGrp="1"/>
          </p:cNvSpPr>
          <p:nvPr>
            <p:ph type="title"/>
          </p:nvPr>
        </p:nvSpPr>
        <p:spPr/>
        <p:txBody>
          <a:bodyPr/>
          <a:lstStyle/>
          <a:p>
            <a:r>
              <a:rPr lang="en" dirty="0"/>
              <a:t>1.1.8  </a:t>
            </a:r>
            <a:r>
              <a:rPr lang="en-IN" dirty="0"/>
              <a:t>GUI Testing – Techniques</a:t>
            </a:r>
          </a:p>
        </p:txBody>
      </p:sp>
      <p:sp>
        <p:nvSpPr>
          <p:cNvPr id="3" name="Text Placeholder 2">
            <a:extLst>
              <a:ext uri="{FF2B5EF4-FFF2-40B4-BE49-F238E27FC236}">
                <a16:creationId xmlns:a16="http://schemas.microsoft.com/office/drawing/2014/main" id="{FD307D11-48DD-4CCA-ADCD-E03F32AAC8EE}"/>
              </a:ext>
            </a:extLst>
          </p:cNvPr>
          <p:cNvSpPr>
            <a:spLocks noGrp="1"/>
          </p:cNvSpPr>
          <p:nvPr>
            <p:ph type="body" idx="1"/>
          </p:nvPr>
        </p:nvSpPr>
        <p:spPr/>
        <p:txBody>
          <a:bodyPr/>
          <a:lstStyle/>
          <a:p>
            <a:r>
              <a:rPr lang="en-US" dirty="0"/>
              <a:t>Manual Based </a:t>
            </a:r>
          </a:p>
          <a:p>
            <a:endParaRPr lang="en-US" dirty="0"/>
          </a:p>
          <a:p>
            <a:r>
              <a:rPr lang="en-US" dirty="0"/>
              <a:t>Automation Based</a:t>
            </a:r>
          </a:p>
          <a:p>
            <a:endParaRPr lang="en-US" dirty="0"/>
          </a:p>
          <a:p>
            <a:r>
              <a:rPr lang="en-US" dirty="0"/>
              <a:t>Model </a:t>
            </a:r>
            <a:r>
              <a:rPr lang="en-IN" dirty="0"/>
              <a:t>Based</a:t>
            </a:r>
            <a:endParaRPr lang="en-US" dirty="0"/>
          </a:p>
        </p:txBody>
      </p:sp>
    </p:spTree>
    <p:extLst>
      <p:ext uri="{BB962C8B-B14F-4D97-AF65-F5344CB8AC3E}">
        <p14:creationId xmlns:p14="http://schemas.microsoft.com/office/powerpoint/2010/main" val="3713267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C6CE-BCE5-4F3E-81DA-65B1C8F2205C}"/>
              </a:ext>
            </a:extLst>
          </p:cNvPr>
          <p:cNvSpPr>
            <a:spLocks noGrp="1"/>
          </p:cNvSpPr>
          <p:nvPr>
            <p:ph type="title"/>
          </p:nvPr>
        </p:nvSpPr>
        <p:spPr/>
        <p:txBody>
          <a:bodyPr/>
          <a:lstStyle/>
          <a:p>
            <a:r>
              <a:rPr lang="en-US" dirty="0"/>
              <a:t>1.1.9 API Testing</a:t>
            </a:r>
            <a:endParaRPr lang="en-IN" dirty="0"/>
          </a:p>
        </p:txBody>
      </p:sp>
      <p:sp>
        <p:nvSpPr>
          <p:cNvPr id="3" name="Text Placeholder 2">
            <a:extLst>
              <a:ext uri="{FF2B5EF4-FFF2-40B4-BE49-F238E27FC236}">
                <a16:creationId xmlns:a16="http://schemas.microsoft.com/office/drawing/2014/main" id="{D6C18E4F-8F56-405E-8BB1-E169CC7AE0D1}"/>
              </a:ext>
            </a:extLst>
          </p:cNvPr>
          <p:cNvSpPr>
            <a:spLocks noGrp="1"/>
          </p:cNvSpPr>
          <p:nvPr>
            <p:ph type="body" idx="1"/>
          </p:nvPr>
        </p:nvSpPr>
        <p:spPr/>
        <p:txBody>
          <a:bodyPr/>
          <a:lstStyle/>
          <a:p>
            <a:r>
              <a:rPr lang="en-US" dirty="0"/>
              <a:t>Application Programming Interface</a:t>
            </a:r>
          </a:p>
          <a:p>
            <a:r>
              <a:rPr lang="en-IN" dirty="0"/>
              <a:t>Set of protocols to build software applications</a:t>
            </a:r>
          </a:p>
          <a:p>
            <a:r>
              <a:rPr lang="en-IN" dirty="0"/>
              <a:t>Performed at a message layer</a:t>
            </a:r>
          </a:p>
          <a:p>
            <a:r>
              <a:rPr lang="en-IN" dirty="0"/>
              <a:t>Educates how software programmes interact with each other</a:t>
            </a:r>
          </a:p>
          <a:p>
            <a:r>
              <a:rPr lang="en-IN" dirty="0"/>
              <a:t>Collection of software functions which can be executed by another software</a:t>
            </a:r>
          </a:p>
          <a:p>
            <a:endParaRPr lang="en-IN" dirty="0"/>
          </a:p>
        </p:txBody>
      </p:sp>
    </p:spTree>
    <p:extLst>
      <p:ext uri="{BB962C8B-B14F-4D97-AF65-F5344CB8AC3E}">
        <p14:creationId xmlns:p14="http://schemas.microsoft.com/office/powerpoint/2010/main" val="34350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95000"/>
            <a:ext cx="8520600" cy="572700"/>
          </a:xfrm>
          <a:prstGeom prst="rect">
            <a:avLst/>
          </a:prstGeom>
        </p:spPr>
        <p:txBody>
          <a:bodyPr spcFirstLastPara="1" wrap="square" lIns="91425" tIns="91425" rIns="91425" bIns="91425" anchor="t" anchorCtr="0">
            <a:noAutofit/>
          </a:bodyPr>
          <a:lstStyle/>
          <a:p>
            <a:r>
              <a:rPr lang="en" dirty="0"/>
              <a:t>1.1 </a:t>
            </a:r>
            <a:r>
              <a:rPr lang="en-US" dirty="0"/>
              <a:t>Testing shows presence of Defects</a:t>
            </a:r>
            <a:br>
              <a:rPr lang="en-US" dirty="0"/>
            </a:br>
            <a:endParaRPr dirty="0"/>
          </a:p>
        </p:txBody>
      </p:sp>
      <p:sp>
        <p:nvSpPr>
          <p:cNvPr id="73" name="Google Shape;73;p16"/>
          <p:cNvSpPr txBox="1">
            <a:spLocks noGrp="1"/>
          </p:cNvSpPr>
          <p:nvPr>
            <p:ph type="body" idx="1"/>
          </p:nvPr>
        </p:nvSpPr>
        <p:spPr>
          <a:xfrm>
            <a:off x="311700" y="857250"/>
            <a:ext cx="8520600" cy="3568800"/>
          </a:xfrm>
          <a:prstGeom prst="rect">
            <a:avLst/>
          </a:prstGeom>
        </p:spPr>
        <p:txBody>
          <a:bodyPr spcFirstLastPara="1" wrap="square" lIns="91425" tIns="91425" rIns="91425" bIns="91425" anchor="t" anchorCtr="0">
            <a:noAutofit/>
          </a:bodyPr>
          <a:lstStyle/>
          <a:p>
            <a:pPr lvl="0"/>
            <a:r>
              <a:rPr lang="en-US" dirty="0"/>
              <a:t>Primary Objective is to find Defects </a:t>
            </a:r>
          </a:p>
          <a:p>
            <a:pPr lvl="0"/>
            <a:r>
              <a:rPr lang="en-US" dirty="0"/>
              <a:t>Finding Valid Defects is very important</a:t>
            </a:r>
          </a:p>
          <a:p>
            <a:pPr lvl="0"/>
            <a:r>
              <a:rPr lang="en-US" dirty="0"/>
              <a:t>Determining the Severity of Defect is very important</a:t>
            </a:r>
          </a:p>
          <a:p>
            <a:pPr lvl="0"/>
            <a:r>
              <a:rPr lang="en-US" dirty="0"/>
              <a:t>Priority of the Defect has to be set up</a:t>
            </a:r>
          </a:p>
          <a:p>
            <a:pPr lvl="0"/>
            <a:r>
              <a:rPr lang="en-US" dirty="0"/>
              <a:t>Reporting the Defect to the necessary Owner</a:t>
            </a:r>
          </a:p>
          <a:p>
            <a:pPr lvl="0"/>
            <a:r>
              <a:rPr lang="en-US" dirty="0"/>
              <a:t>Following up with the Defect’ Status Quo</a:t>
            </a:r>
          </a:p>
          <a:p>
            <a:pPr lvl="0"/>
            <a:r>
              <a:rPr lang="en-US" dirty="0"/>
              <a:t>Re-Testing the Defect once there is a Go from the Development Team</a:t>
            </a:r>
          </a:p>
          <a:p>
            <a:pPr lvl="0"/>
            <a:r>
              <a:rPr lang="en-US" dirty="0"/>
              <a:t>Re-opening or Closing the Defect after thorough check</a:t>
            </a:r>
          </a:p>
          <a:p>
            <a:pPr lvl="0"/>
            <a:r>
              <a:rPr lang="en-US" dirty="0"/>
              <a:t>Completely keep track of the Defect Life Cycle from its origin till end</a:t>
            </a:r>
          </a:p>
          <a:p>
            <a:pPr lvl="0"/>
            <a:r>
              <a:rPr lang="en-US" dirty="0"/>
              <a:t>Keeping a note/tab of the Defect’ impact area(s), occurrence frequency</a:t>
            </a:r>
          </a:p>
          <a:p>
            <a:pPr lvl="0"/>
            <a:r>
              <a:rPr lang="en-US" dirty="0"/>
              <a:t>Necessary mitigations to handle Defects of the same genre in future releases</a:t>
            </a: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D09B-98B1-4C49-91BE-F910556C4DCA}"/>
              </a:ext>
            </a:extLst>
          </p:cNvPr>
          <p:cNvSpPr>
            <a:spLocks noGrp="1"/>
          </p:cNvSpPr>
          <p:nvPr>
            <p:ph type="title"/>
          </p:nvPr>
        </p:nvSpPr>
        <p:spPr/>
        <p:txBody>
          <a:bodyPr/>
          <a:lstStyle/>
          <a:p>
            <a:r>
              <a:rPr lang="en-US" dirty="0"/>
              <a:t>1.1.9 API Testing - Benefits</a:t>
            </a:r>
            <a:endParaRPr lang="en-IN" dirty="0"/>
          </a:p>
        </p:txBody>
      </p:sp>
      <p:sp>
        <p:nvSpPr>
          <p:cNvPr id="3" name="Text Placeholder 2">
            <a:extLst>
              <a:ext uri="{FF2B5EF4-FFF2-40B4-BE49-F238E27FC236}">
                <a16:creationId xmlns:a16="http://schemas.microsoft.com/office/drawing/2014/main" id="{7811E798-1014-4A92-9B3A-7F75B272BA81}"/>
              </a:ext>
            </a:extLst>
          </p:cNvPr>
          <p:cNvSpPr>
            <a:spLocks noGrp="1"/>
          </p:cNvSpPr>
          <p:nvPr>
            <p:ph type="body" idx="1"/>
          </p:nvPr>
        </p:nvSpPr>
        <p:spPr/>
        <p:txBody>
          <a:bodyPr/>
          <a:lstStyle/>
          <a:p>
            <a:r>
              <a:rPr lang="en-IN" b="1" dirty="0"/>
              <a:t>Earlier Testing</a:t>
            </a:r>
            <a:endParaRPr lang="en-IN" dirty="0"/>
          </a:p>
          <a:p>
            <a:r>
              <a:rPr lang="en-IN" b="1" dirty="0"/>
              <a:t>Easier Test Maintenance</a:t>
            </a:r>
            <a:endParaRPr lang="en-IN" dirty="0"/>
          </a:p>
          <a:p>
            <a:r>
              <a:rPr lang="en-IN" b="1" dirty="0"/>
              <a:t>Faster Time To Resolution </a:t>
            </a:r>
            <a:endParaRPr lang="en-IN" dirty="0"/>
          </a:p>
          <a:p>
            <a:r>
              <a:rPr lang="en-US" b="1" dirty="0"/>
              <a:t>Speed and Coverage of Testing</a:t>
            </a:r>
            <a:endParaRPr lang="en-US" dirty="0"/>
          </a:p>
          <a:p>
            <a:endParaRPr lang="en-IN" dirty="0"/>
          </a:p>
        </p:txBody>
      </p:sp>
    </p:spTree>
    <p:extLst>
      <p:ext uri="{BB962C8B-B14F-4D97-AF65-F5344CB8AC3E}">
        <p14:creationId xmlns:p14="http://schemas.microsoft.com/office/powerpoint/2010/main" val="1970151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8E71-24A0-49B4-AF07-8BF87694F0AA}"/>
              </a:ext>
            </a:extLst>
          </p:cNvPr>
          <p:cNvSpPr>
            <a:spLocks noGrp="1"/>
          </p:cNvSpPr>
          <p:nvPr>
            <p:ph type="title"/>
          </p:nvPr>
        </p:nvSpPr>
        <p:spPr>
          <a:xfrm>
            <a:off x="0" y="1925"/>
            <a:ext cx="8520600" cy="572700"/>
          </a:xfrm>
        </p:spPr>
        <p:txBody>
          <a:bodyPr/>
          <a:lstStyle/>
          <a:p>
            <a:r>
              <a:rPr lang="en-US" dirty="0"/>
              <a:t>WHAT DID YOU LEARN SO FAR ?</a:t>
            </a:r>
            <a:endParaRPr lang="en-IN" dirty="0"/>
          </a:p>
        </p:txBody>
      </p:sp>
      <p:sp>
        <p:nvSpPr>
          <p:cNvPr id="3" name="Text Placeholder 2">
            <a:extLst>
              <a:ext uri="{FF2B5EF4-FFF2-40B4-BE49-F238E27FC236}">
                <a16:creationId xmlns:a16="http://schemas.microsoft.com/office/drawing/2014/main" id="{DCAFD586-2722-4707-84C3-F09FC9D8CDDB}"/>
              </a:ext>
            </a:extLst>
          </p:cNvPr>
          <p:cNvSpPr>
            <a:spLocks noGrp="1"/>
          </p:cNvSpPr>
          <p:nvPr>
            <p:ph type="body" idx="1"/>
          </p:nvPr>
        </p:nvSpPr>
        <p:spPr>
          <a:xfrm>
            <a:off x="0" y="574625"/>
            <a:ext cx="9144000" cy="4566950"/>
          </a:xfrm>
        </p:spPr>
        <p:txBody>
          <a:bodyPr/>
          <a:lstStyle/>
          <a:p>
            <a:pPr marL="114300" indent="0">
              <a:buNone/>
            </a:pPr>
            <a:r>
              <a:rPr lang="en-US" dirty="0"/>
              <a:t>Que 1 : Why is Compatibility Testing so popular and important these days ?</a:t>
            </a:r>
            <a:br>
              <a:rPr lang="en-US" dirty="0"/>
            </a:br>
            <a:br>
              <a:rPr lang="en-US" dirty="0"/>
            </a:br>
            <a:r>
              <a:rPr lang="en-US" dirty="0"/>
              <a:t>Que 2 : Is GUI Testing more applicable to be automated or should be done in a manual way ?</a:t>
            </a:r>
            <a:br>
              <a:rPr lang="en-US" dirty="0"/>
            </a:br>
            <a:br>
              <a:rPr lang="en-US" dirty="0"/>
            </a:br>
            <a:r>
              <a:rPr lang="en-US" dirty="0"/>
              <a:t>Que 3 : Difference between Compatibility, GUI and API Testing ?</a:t>
            </a:r>
            <a:endParaRPr lang="en-IN" dirty="0"/>
          </a:p>
        </p:txBody>
      </p:sp>
    </p:spTree>
    <p:extLst>
      <p:ext uri="{BB962C8B-B14F-4D97-AF65-F5344CB8AC3E}">
        <p14:creationId xmlns:p14="http://schemas.microsoft.com/office/powerpoint/2010/main" val="13975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a:buSzPts val="1800"/>
            </a:pPr>
            <a:r>
              <a:rPr lang="en-US" dirty="0"/>
              <a:t>1.1.1 Exhaustive Testing is Impossible</a:t>
            </a: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t>Test Coverage can be 100% but testing cannot be 100%</a:t>
            </a:r>
          </a:p>
          <a:p>
            <a:pPr marL="285750" indent="-285750"/>
            <a:r>
              <a:rPr lang="en-IN" dirty="0"/>
              <a:t>Follow-up of all pre, intra and post – requisites in a Testing Life Cycle still does not guarantee complete Testing</a:t>
            </a:r>
          </a:p>
          <a:p>
            <a:pPr marL="285750" indent="-285750"/>
            <a:r>
              <a:rPr lang="en-IN" dirty="0"/>
              <a:t>Defects or deviations can creep in even after Product is delivered to the client and running successfully for years</a:t>
            </a:r>
          </a:p>
          <a:p>
            <a:pPr marL="285750" indent="-285750"/>
            <a:r>
              <a:rPr lang="en-IN" dirty="0"/>
              <a:t>Performance and Security parameters can never be hard-coded as full proof, so these forms of testing keep evolving over a period of time</a:t>
            </a:r>
          </a:p>
          <a:p>
            <a:pPr marL="285750" indent="-285750"/>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r>
              <a:rPr lang="en" dirty="0"/>
              <a:t>2.1 </a:t>
            </a:r>
            <a:r>
              <a:rPr lang="en-US" dirty="0"/>
              <a:t>Early Testing</a:t>
            </a:r>
            <a:br>
              <a:rPr lang="en-US" dirty="0"/>
            </a:br>
            <a:endParaRPr dirty="0"/>
          </a:p>
        </p:txBody>
      </p:sp>
      <p:sp>
        <p:nvSpPr>
          <p:cNvPr id="86" name="Google Shape;86;p18"/>
          <p:cNvSpPr txBox="1">
            <a:spLocks noGrp="1"/>
          </p:cNvSpPr>
          <p:nvPr>
            <p:ph type="body" idx="1"/>
          </p:nvPr>
        </p:nvSpPr>
        <p:spPr>
          <a:xfrm>
            <a:off x="71068" y="506887"/>
            <a:ext cx="8520600" cy="3580800"/>
          </a:xfrm>
          <a:prstGeom prst="rect">
            <a:avLst/>
          </a:prstGeom>
        </p:spPr>
        <p:txBody>
          <a:bodyPr spcFirstLastPara="1" wrap="square" lIns="91425" tIns="91425" rIns="91425" bIns="91425" anchor="t" anchorCtr="0">
            <a:noAutofit/>
          </a:bodyPr>
          <a:lstStyle/>
          <a:p>
            <a:pPr marL="0" indent="0">
              <a:spcAft>
                <a:spcPts val="1600"/>
              </a:spcAft>
              <a:buNone/>
            </a:pPr>
            <a:r>
              <a:rPr lang="en-US" dirty="0"/>
              <a:t>Difference between Early Testing and Delayed Testing</a:t>
            </a:r>
          </a:p>
          <a:p>
            <a:pPr marL="0" lvl="0" indent="0" algn="l" rtl="0">
              <a:spcBef>
                <a:spcPts val="0"/>
              </a:spcBef>
              <a:spcAft>
                <a:spcPts val="1600"/>
              </a:spcAft>
              <a:buNone/>
            </a:pPr>
            <a:endParaRPr dirty="0"/>
          </a:p>
        </p:txBody>
      </p:sp>
      <p:sp>
        <p:nvSpPr>
          <p:cNvPr id="87" name="Google Shape;87;p18"/>
          <p:cNvSpPr/>
          <p:nvPr/>
        </p:nvSpPr>
        <p:spPr>
          <a:xfrm>
            <a:off x="506617" y="1079587"/>
            <a:ext cx="3504706" cy="3274996"/>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42900">
              <a:buSzPts val="1800"/>
              <a:buChar char="●"/>
            </a:pPr>
            <a:r>
              <a:rPr lang="en" sz="1800" dirty="0"/>
              <a:t>Leads to Better Planning</a:t>
            </a:r>
          </a:p>
          <a:p>
            <a:pPr marL="457200" lvl="0" indent="-342900">
              <a:buSzPts val="1800"/>
              <a:buChar char="●"/>
            </a:pPr>
            <a:r>
              <a:rPr lang="en" sz="1800" dirty="0"/>
              <a:t>Design and Development stage are more bug free</a:t>
            </a:r>
          </a:p>
          <a:p>
            <a:pPr marL="457200" lvl="0" indent="-342900">
              <a:buSzPts val="1800"/>
              <a:buChar char="●"/>
            </a:pPr>
            <a:r>
              <a:rPr lang="en" sz="1800" dirty="0"/>
              <a:t>Less pressure on developers during Unit Testing</a:t>
            </a:r>
          </a:p>
          <a:p>
            <a:pPr marL="457200" lvl="0" indent="-342900">
              <a:buSzPts val="1800"/>
              <a:buChar char="●"/>
            </a:pPr>
            <a:r>
              <a:rPr lang="en" sz="1800" dirty="0"/>
              <a:t>Bug Density is low</a:t>
            </a:r>
          </a:p>
          <a:p>
            <a:pPr marL="457200" lvl="0" indent="-342900">
              <a:buSzPts val="1800"/>
              <a:buChar char="●"/>
            </a:pPr>
            <a:r>
              <a:rPr lang="en" sz="1800" dirty="0"/>
              <a:t>Cost Effective</a:t>
            </a:r>
          </a:p>
          <a:p>
            <a:pPr marL="457200" lvl="0" indent="-342900">
              <a:buSzPts val="1800"/>
              <a:buChar char="●"/>
            </a:pPr>
            <a:r>
              <a:rPr lang="en" sz="1800" dirty="0"/>
              <a:t>Timelines are met</a:t>
            </a:r>
          </a:p>
          <a:p>
            <a:pPr marL="457200" lvl="0" indent="-342900">
              <a:buSzPts val="1800"/>
              <a:buChar char="●"/>
            </a:pPr>
            <a:endParaRPr lang="en" sz="1800" dirty="0"/>
          </a:p>
        </p:txBody>
      </p:sp>
      <p:sp>
        <p:nvSpPr>
          <p:cNvPr id="88" name="Google Shape;88;p18"/>
          <p:cNvSpPr/>
          <p:nvPr/>
        </p:nvSpPr>
        <p:spPr>
          <a:xfrm>
            <a:off x="4446872" y="1049154"/>
            <a:ext cx="3545728" cy="3392146"/>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42900">
              <a:buSzPts val="1800"/>
              <a:buChar char="●"/>
            </a:pPr>
            <a:r>
              <a:rPr lang="en" sz="1800" dirty="0"/>
              <a:t>Planning becomes a recursive phenomenon</a:t>
            </a:r>
          </a:p>
          <a:p>
            <a:pPr marL="457200" lvl="0" indent="-342900">
              <a:buSzPts val="1800"/>
              <a:buChar char="●"/>
            </a:pPr>
            <a:r>
              <a:rPr lang="en" sz="1800" dirty="0"/>
              <a:t>Design and Development Stages are bug prone</a:t>
            </a:r>
          </a:p>
          <a:p>
            <a:pPr marL="457200" lvl="0" indent="-342900">
              <a:buSzPts val="1800"/>
              <a:buChar char="●"/>
            </a:pPr>
            <a:r>
              <a:rPr lang="en" sz="1800" dirty="0"/>
              <a:t>More pressure on Developers during Unit Testing</a:t>
            </a:r>
          </a:p>
          <a:p>
            <a:pPr marL="457200" lvl="0" indent="-342900">
              <a:buSzPts val="1800"/>
              <a:buChar char="●"/>
            </a:pPr>
            <a:r>
              <a:rPr lang="en" sz="1800" dirty="0"/>
              <a:t>Bug Density is high</a:t>
            </a:r>
          </a:p>
          <a:p>
            <a:pPr marL="457200" lvl="0" indent="-342900">
              <a:buSzPts val="1800"/>
              <a:buChar char="●"/>
            </a:pPr>
            <a:r>
              <a:rPr lang="en" sz="1800" dirty="0"/>
              <a:t>Not cost effective</a:t>
            </a:r>
          </a:p>
          <a:p>
            <a:pPr marL="457200" lvl="0" indent="-342900">
              <a:buSzPts val="1800"/>
              <a:buChar char="●"/>
            </a:pPr>
            <a:r>
              <a:rPr lang="en" sz="1800" dirty="0"/>
              <a:t>Timelines take a hit</a:t>
            </a:r>
          </a:p>
          <a:p>
            <a:pPr marL="457200" lvl="0" indent="-342900">
              <a:buSzPts val="1800"/>
              <a:buChar char="●"/>
            </a:pPr>
            <a:endParaRPr lang="e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344175"/>
            <a:ext cx="8520600" cy="572700"/>
          </a:xfrm>
          <a:prstGeom prst="rect">
            <a:avLst/>
          </a:prstGeom>
        </p:spPr>
        <p:txBody>
          <a:bodyPr spcFirstLastPara="1" wrap="square" lIns="91425" tIns="91425" rIns="91425" bIns="91425" anchor="t" anchorCtr="0">
            <a:noAutofit/>
          </a:bodyPr>
          <a:lstStyle/>
          <a:p>
            <a:pPr lvl="0"/>
            <a:r>
              <a:rPr lang="en" dirty="0"/>
              <a:t> </a:t>
            </a:r>
            <a:r>
              <a:rPr lang="en-IN" dirty="0"/>
              <a:t>Defect Clustering</a:t>
            </a:r>
            <a:endParaRPr dirty="0"/>
          </a:p>
        </p:txBody>
      </p:sp>
      <p:sp>
        <p:nvSpPr>
          <p:cNvPr id="94" name="Google Shape;94;p19"/>
          <p:cNvSpPr txBox="1">
            <a:spLocks noGrp="1"/>
          </p:cNvSpPr>
          <p:nvPr>
            <p:ph type="body" idx="1"/>
          </p:nvPr>
        </p:nvSpPr>
        <p:spPr>
          <a:xfrm>
            <a:off x="311700" y="1008525"/>
            <a:ext cx="8520600" cy="3560400"/>
          </a:xfrm>
          <a:prstGeom prst="rect">
            <a:avLst/>
          </a:prstGeom>
        </p:spPr>
        <p:txBody>
          <a:bodyPr spcFirstLastPara="1" wrap="square" lIns="91425" tIns="91425" rIns="91425" bIns="91425" anchor="t" anchorCtr="0">
            <a:noAutofit/>
          </a:bodyPr>
          <a:lstStyle/>
          <a:p>
            <a:pPr lvl="0">
              <a:spcBef>
                <a:spcPts val="1600"/>
              </a:spcBef>
            </a:pPr>
            <a:r>
              <a:rPr lang="en-US" dirty="0"/>
              <a:t>Majority of the defects are found in few module(s)</a:t>
            </a:r>
          </a:p>
          <a:p>
            <a:pPr lvl="0">
              <a:spcBef>
                <a:spcPts val="1600"/>
              </a:spcBef>
            </a:pPr>
            <a:r>
              <a:rPr lang="en-US" dirty="0"/>
              <a:t>Distribution of defects is not across the whole application</a:t>
            </a:r>
          </a:p>
          <a:p>
            <a:pPr lvl="0">
              <a:spcBef>
                <a:spcPts val="1600"/>
              </a:spcBef>
            </a:pPr>
            <a:r>
              <a:rPr lang="en-US" dirty="0"/>
              <a:t>Particularly valid for large applications</a:t>
            </a:r>
          </a:p>
          <a:p>
            <a:pPr lvl="0">
              <a:spcBef>
                <a:spcPts val="1600"/>
              </a:spcBef>
            </a:pPr>
            <a:r>
              <a:rPr lang="en-US" dirty="0"/>
              <a:t>Pre-Determining this for a brand new project starting from scratch is quite difficult</a:t>
            </a:r>
          </a:p>
          <a:p>
            <a:pPr lvl="0">
              <a:spcBef>
                <a:spcPts val="1600"/>
              </a:spcBef>
            </a:pPr>
            <a:r>
              <a:rPr lang="en-US" dirty="0"/>
              <a:t>Gives a good insight for the next iterations of release</a:t>
            </a:r>
          </a:p>
          <a:p>
            <a:pPr lvl="0">
              <a:spcBef>
                <a:spcPts val="1600"/>
              </a:spcBef>
            </a:pPr>
            <a:r>
              <a:rPr lang="en-US" dirty="0"/>
              <a:t>Regression Testing helps to mitigate defect clustering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298075"/>
            <a:ext cx="8520600" cy="572700"/>
          </a:xfrm>
          <a:prstGeom prst="rect">
            <a:avLst/>
          </a:prstGeom>
        </p:spPr>
        <p:txBody>
          <a:bodyPr spcFirstLastPara="1" wrap="square" lIns="91425" tIns="91425" rIns="91425" bIns="91425" anchor="t" anchorCtr="0">
            <a:noAutofit/>
          </a:bodyPr>
          <a:lstStyle/>
          <a:p>
            <a:pPr lvl="0"/>
            <a:r>
              <a:rPr lang="en-IN" dirty="0"/>
              <a:t>Testing - Context Dependent</a:t>
            </a:r>
            <a:endParaRPr dirty="0"/>
          </a:p>
        </p:txBody>
      </p:sp>
      <p:sp>
        <p:nvSpPr>
          <p:cNvPr id="100" name="Google Shape;100;p20"/>
          <p:cNvSpPr txBox="1">
            <a:spLocks noGrp="1"/>
          </p:cNvSpPr>
          <p:nvPr>
            <p:ph type="body" idx="1"/>
          </p:nvPr>
        </p:nvSpPr>
        <p:spPr>
          <a:xfrm>
            <a:off x="311700" y="940525"/>
            <a:ext cx="8520600" cy="3628500"/>
          </a:xfrm>
          <a:prstGeom prst="rect">
            <a:avLst/>
          </a:prstGeom>
        </p:spPr>
        <p:txBody>
          <a:bodyPr spcFirstLastPara="1" wrap="square" lIns="91425" tIns="91425" rIns="91425" bIns="91425" anchor="t" anchorCtr="0">
            <a:noAutofit/>
          </a:bodyPr>
          <a:lstStyle/>
          <a:p>
            <a:pPr lvl="0">
              <a:spcBef>
                <a:spcPts val="1600"/>
              </a:spcBef>
            </a:pPr>
            <a:endParaRPr lang="en-US" dirty="0"/>
          </a:p>
          <a:p>
            <a:pPr lvl="0">
              <a:spcBef>
                <a:spcPts val="1600"/>
              </a:spcBef>
            </a:pPr>
            <a:r>
              <a:rPr lang="en-US" dirty="0"/>
              <a:t>Testing approach depends on subject matter in which the software is developed</a:t>
            </a:r>
          </a:p>
          <a:p>
            <a:pPr lvl="0">
              <a:spcBef>
                <a:spcPts val="1600"/>
              </a:spcBef>
            </a:pPr>
            <a:r>
              <a:rPr lang="en-US" dirty="0"/>
              <a:t>Testing as per the platform/application under test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328875"/>
            <a:ext cx="8520600" cy="572700"/>
          </a:xfrm>
          <a:prstGeom prst="rect">
            <a:avLst/>
          </a:prstGeom>
        </p:spPr>
        <p:txBody>
          <a:bodyPr spcFirstLastPara="1" wrap="square" lIns="91425" tIns="91425" rIns="91425" bIns="91425" anchor="t" anchorCtr="0">
            <a:noAutofit/>
          </a:bodyPr>
          <a:lstStyle/>
          <a:p>
            <a:pPr lvl="0"/>
            <a:r>
              <a:rPr lang="en-IN" dirty="0"/>
              <a:t>Pesticide Paradox</a:t>
            </a:r>
            <a:endParaRPr dirty="0"/>
          </a:p>
        </p:txBody>
      </p:sp>
      <p:sp>
        <p:nvSpPr>
          <p:cNvPr id="106" name="Google Shape;106;p21"/>
          <p:cNvSpPr txBox="1">
            <a:spLocks noGrp="1"/>
          </p:cNvSpPr>
          <p:nvPr>
            <p:ph type="body" idx="1"/>
          </p:nvPr>
        </p:nvSpPr>
        <p:spPr>
          <a:xfrm>
            <a:off x="311700" y="1012100"/>
            <a:ext cx="8520600" cy="3556800"/>
          </a:xfrm>
          <a:prstGeom prst="rect">
            <a:avLst/>
          </a:prstGeom>
        </p:spPr>
        <p:txBody>
          <a:bodyPr spcFirstLastPara="1" wrap="square" lIns="91425" tIns="91425" rIns="91425" bIns="91425" anchor="t" anchorCtr="0">
            <a:noAutofit/>
          </a:bodyPr>
          <a:lstStyle/>
          <a:p>
            <a:pPr lvl="0">
              <a:spcBef>
                <a:spcPts val="1600"/>
              </a:spcBef>
            </a:pPr>
            <a:r>
              <a:rPr lang="en-US" dirty="0"/>
              <a:t>Same test inputs to determine outputs</a:t>
            </a:r>
          </a:p>
          <a:p>
            <a:pPr lvl="0">
              <a:spcBef>
                <a:spcPts val="1600"/>
              </a:spcBef>
            </a:pPr>
            <a:r>
              <a:rPr lang="en-US" dirty="0"/>
              <a:t>Pre-defined steps to test the application</a:t>
            </a:r>
          </a:p>
          <a:p>
            <a:pPr lvl="0">
              <a:spcBef>
                <a:spcPts val="1600"/>
              </a:spcBef>
            </a:pPr>
            <a:r>
              <a:rPr lang="en-IN" dirty="0"/>
              <a:t>Weightage remains the same </a:t>
            </a:r>
          </a:p>
          <a:p>
            <a:pPr lvl="0">
              <a:spcBef>
                <a:spcPts val="1600"/>
              </a:spcBef>
            </a:pPr>
            <a:r>
              <a:rPr lang="en-US" dirty="0"/>
              <a:t>Focus and concentration depth remains the same</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TotalTime>
  <Words>10683</Words>
  <Application>Microsoft Office PowerPoint</Application>
  <PresentationFormat>On-screen Show (16:9)</PresentationFormat>
  <Paragraphs>736</Paragraphs>
  <Slides>41</Slides>
  <Notes>41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Wingdings</vt:lpstr>
      <vt:lpstr>Simple Light</vt:lpstr>
      <vt:lpstr>1.1 Software Testing</vt:lpstr>
      <vt:lpstr>Module Objectives</vt:lpstr>
      <vt:lpstr>1.1.1 Seven principles of Software Testing</vt:lpstr>
      <vt:lpstr>1.1 Testing shows presence of Defects </vt:lpstr>
      <vt:lpstr>1.1.1 Exhaustive Testing is Impossible</vt:lpstr>
      <vt:lpstr>2.1 Early Testing </vt:lpstr>
      <vt:lpstr> Defect Clustering</vt:lpstr>
      <vt:lpstr>Testing - Context Dependent</vt:lpstr>
      <vt:lpstr>Pesticide Paradox</vt:lpstr>
      <vt:lpstr>Absence of Errors - Fallacy</vt:lpstr>
      <vt:lpstr>WHAT DID YOU LEARN SO FAR ?</vt:lpstr>
      <vt:lpstr>1.1.2 SDLC vs STLC</vt:lpstr>
      <vt:lpstr>SDLC vs STLC</vt:lpstr>
      <vt:lpstr>WHAT DID YOU LEARN SO FAR ?</vt:lpstr>
      <vt:lpstr>1.1.3 Testing Life Cycle</vt:lpstr>
      <vt:lpstr>1.1.3 Testing Life Cycle – Requirement Analysis</vt:lpstr>
      <vt:lpstr>1.1.3 Testing Life Cycle – Test Planning </vt:lpstr>
      <vt:lpstr>1.1.3 Testing Life Cycle - Test Case Designing and Development </vt:lpstr>
      <vt:lpstr>1.1.3 Testing Life Cycle - Test Case Designing and Development</vt:lpstr>
      <vt:lpstr>1.1.3 Testing Life Cycle - Test Case Designing and Development</vt:lpstr>
      <vt:lpstr>1.1.3 Testing Life Cycle - Test Case Designing and Development</vt:lpstr>
      <vt:lpstr>WHAT DID YOU LEARN SO FAR ?</vt:lpstr>
      <vt:lpstr>1.1.4 Usability Testing</vt:lpstr>
      <vt:lpstr>1.1.4 Usability Testing – Why do we need Usability Testing ?</vt:lpstr>
      <vt:lpstr>1.1.4 Usability Testing – How to do Usability testing ? </vt:lpstr>
      <vt:lpstr>1.1.4 Usability Testing – Advantages of Usability Testing</vt:lpstr>
      <vt:lpstr>1.1.4 Usability Testing – Disadvantages of Usability Testing</vt:lpstr>
      <vt:lpstr>WHAT DID YOU LEARN SO FAR ?</vt:lpstr>
      <vt:lpstr>1.1.5 Functional Testing </vt:lpstr>
      <vt:lpstr>1.1.6  End to End Testing </vt:lpstr>
      <vt:lpstr>1.1.6  End to End Testing – Methods </vt:lpstr>
      <vt:lpstr>1.1.6  End to End Testing – Advantages</vt:lpstr>
      <vt:lpstr>1.1.6  End to End Testing – Disadvantages</vt:lpstr>
      <vt:lpstr>WHAT DID YOU LEARN SO FAR ?</vt:lpstr>
      <vt:lpstr>1.1.7  Compatibility Testing</vt:lpstr>
      <vt:lpstr>1.1.7  Compatibility Testing - Types</vt:lpstr>
      <vt:lpstr>1.1.8  GUI Testing</vt:lpstr>
      <vt:lpstr>1.1.8  GUI Testing – Techniques</vt:lpstr>
      <vt:lpstr>1.1.9 API Testing</vt:lpstr>
      <vt:lpstr>1.1.9 API Testing - Benefits</vt:lpstr>
      <vt:lpstr>WHAT DID YOU LEARN SO FAR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Management</dc:title>
  <dc:creator>nepl</dc:creator>
  <cp:lastModifiedBy>Sarthak Kumar Panda</cp:lastModifiedBy>
  <cp:revision>315</cp:revision>
  <dcterms:modified xsi:type="dcterms:W3CDTF">2025-01-16T02:18:59Z</dcterms:modified>
</cp:coreProperties>
</file>