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 id="2147483651" r:id="rId2"/>
    <p:sldMasterId id="2147483664" r:id="rId3"/>
  </p:sldMasterIdLst>
  <p:notesMasterIdLst>
    <p:notesMasterId r:id="rId3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6858000" type="screen4x3"/>
  <p:notesSz cx="9942513" cy="6761163"/>
  <p:defaultTextStyle>
    <a:defPPr lvl="0">
      <a:defRPr lang="en-US"/>
    </a:defPPr>
    <a:lvl1pPr lvl="0" algn="l" rtl="0" eaLnBrk="0" fontAlgn="base" hangingPunct="0">
      <a:spcBef>
        <a:spcPct val="0"/>
      </a:spcBef>
      <a:spcAft>
        <a:spcPct val="0"/>
      </a:spcAft>
      <a:defRPr kern="1200">
        <a:solidFill>
          <a:schemeClr val="tx1"/>
        </a:solidFill>
        <a:latin typeface="Verdana" panose="020B0804030504040204" pitchFamily="34" charset="0"/>
        <a:ea typeface="MS PGothic" panose="020B0600070205080204" pitchFamily="34" charset="-128"/>
        <a:cs typeface="+mn-cs"/>
      </a:defRPr>
    </a:lvl1pPr>
    <a:lvl2pPr marL="457200" lvl="1" algn="l" rtl="0" eaLnBrk="0" fontAlgn="base" hangingPunct="0">
      <a:spcBef>
        <a:spcPct val="0"/>
      </a:spcBef>
      <a:spcAft>
        <a:spcPct val="0"/>
      </a:spcAft>
      <a:defRPr kern="1200">
        <a:solidFill>
          <a:schemeClr val="tx1"/>
        </a:solidFill>
        <a:latin typeface="Verdana" panose="020B0804030504040204" pitchFamily="34" charset="0"/>
        <a:ea typeface="MS PGothic" panose="020B0600070205080204" pitchFamily="34" charset="-128"/>
        <a:cs typeface="+mn-cs"/>
      </a:defRPr>
    </a:lvl2pPr>
    <a:lvl3pPr marL="914400" lvl="2" algn="l" rtl="0" eaLnBrk="0" fontAlgn="base" hangingPunct="0">
      <a:spcBef>
        <a:spcPct val="0"/>
      </a:spcBef>
      <a:spcAft>
        <a:spcPct val="0"/>
      </a:spcAft>
      <a:defRPr kern="1200">
        <a:solidFill>
          <a:schemeClr val="tx1"/>
        </a:solidFill>
        <a:latin typeface="Verdana" panose="020B0804030504040204" pitchFamily="34" charset="0"/>
        <a:ea typeface="MS PGothic" panose="020B0600070205080204" pitchFamily="34" charset="-128"/>
        <a:cs typeface="+mn-cs"/>
      </a:defRPr>
    </a:lvl3pPr>
    <a:lvl4pPr marL="1371600" lvl="3" algn="l" rtl="0" eaLnBrk="0" fontAlgn="base" hangingPunct="0">
      <a:spcBef>
        <a:spcPct val="0"/>
      </a:spcBef>
      <a:spcAft>
        <a:spcPct val="0"/>
      </a:spcAft>
      <a:defRPr kern="1200">
        <a:solidFill>
          <a:schemeClr val="tx1"/>
        </a:solidFill>
        <a:latin typeface="Verdana" panose="020B0804030504040204" pitchFamily="34" charset="0"/>
        <a:ea typeface="MS PGothic" panose="020B0600070205080204" pitchFamily="34" charset="-128"/>
        <a:cs typeface="+mn-cs"/>
      </a:defRPr>
    </a:lvl4pPr>
    <a:lvl5pPr marL="1828800" lvl="4" algn="l" rtl="0" eaLnBrk="0" fontAlgn="base" hangingPunct="0">
      <a:spcBef>
        <a:spcPct val="0"/>
      </a:spcBef>
      <a:spcAft>
        <a:spcPct val="0"/>
      </a:spcAft>
      <a:defRPr kern="1200">
        <a:solidFill>
          <a:schemeClr val="tx1"/>
        </a:solidFill>
        <a:latin typeface="Verdana" panose="020B0804030504040204" pitchFamily="34" charset="0"/>
        <a:ea typeface="MS PGothic" panose="020B0600070205080204" pitchFamily="34" charset="-128"/>
        <a:cs typeface="+mn-cs"/>
      </a:defRPr>
    </a:lvl5pPr>
    <a:lvl6pPr marL="2286000" lvl="5" algn="l" defTabSz="914400" rtl="0" eaLnBrk="1" latinLnBrk="0" hangingPunct="1">
      <a:defRPr kern="1200">
        <a:solidFill>
          <a:schemeClr val="tx1"/>
        </a:solidFill>
        <a:latin typeface="Verdana" panose="020B0804030504040204" pitchFamily="34" charset="0"/>
        <a:ea typeface="MS PGothic" panose="020B0600070205080204" pitchFamily="34" charset="-128"/>
        <a:cs typeface="+mn-cs"/>
      </a:defRPr>
    </a:lvl6pPr>
    <a:lvl7pPr marL="2743200" lvl="6" algn="l" defTabSz="914400" rtl="0" eaLnBrk="1" latinLnBrk="0" hangingPunct="1">
      <a:defRPr kern="1200">
        <a:solidFill>
          <a:schemeClr val="tx1"/>
        </a:solidFill>
        <a:latin typeface="Verdana" panose="020B0804030504040204" pitchFamily="34" charset="0"/>
        <a:ea typeface="MS PGothic" panose="020B0600070205080204" pitchFamily="34" charset="-128"/>
        <a:cs typeface="+mn-cs"/>
      </a:defRPr>
    </a:lvl7pPr>
    <a:lvl8pPr marL="3200400" lvl="7" algn="l" defTabSz="914400" rtl="0" eaLnBrk="1" latinLnBrk="0" hangingPunct="1">
      <a:defRPr kern="1200">
        <a:solidFill>
          <a:schemeClr val="tx1"/>
        </a:solidFill>
        <a:latin typeface="Verdana" panose="020B0804030504040204" pitchFamily="34" charset="0"/>
        <a:ea typeface="MS PGothic" panose="020B0600070205080204" pitchFamily="34" charset="-128"/>
        <a:cs typeface="+mn-cs"/>
      </a:defRPr>
    </a:lvl8pPr>
    <a:lvl9pPr marL="3657600" lvl="8" algn="l" defTabSz="914400" rtl="0" eaLnBrk="1" latinLnBrk="0" hangingPunct="1">
      <a:defRPr kern="1200">
        <a:solidFill>
          <a:schemeClr val="tx1"/>
        </a:solidFill>
        <a:latin typeface="Verdana" panose="020B08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3212">
          <p15:clr>
            <a:srgbClr val="A4A3A4"/>
          </p15:clr>
        </p15:guide>
        <p15:guide id="2" pos="520">
          <p15:clr>
            <a:srgbClr val="A4A3A4"/>
          </p15:clr>
        </p15:guide>
      </p15:sldGuideLst>
    </p:ext>
    <p:ext uri="{2D200454-40CA-4A62-9FC3-DE9A4176ACB9}">
      <p15:notesGuideLst xmlns:p15="http://schemas.microsoft.com/office/powerpoint/2012/main">
        <p15:guide id="1" orient="horz" pos="2123">
          <p15:clr>
            <a:srgbClr val="000000"/>
          </p15:clr>
        </p15:guide>
        <p15:guide id="2" pos="3120">
          <p15:clr>
            <a:srgbClr val="000000"/>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thak Kurothe" initials="SK" lastIdx="1" clrIdx="0">
    <p:extLst>
      <p:ext uri="{19B8F6BF-5375-455C-9EA6-DF929625EA0E}">
        <p15:presenceInfo xmlns:p15="http://schemas.microsoft.com/office/powerpoint/2012/main" userId="d89de35632f395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FE4F522-908E-4371-8FB1-4D310FD8903D}" styleName="Table_0">
    <a:wholeTbl>
      <a:tcTxStyle>
        <a:font>
          <a:latin typeface="Helvetica"/>
          <a:ea typeface="Helvetica"/>
          <a:cs typeface="Helvetic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Style>
        <a:tcBdr/>
        <a:fill>
          <a:solidFill>
            <a:srgbClr val="CACACA"/>
          </a:solidFill>
        </a:fill>
      </a:tcStyle>
    </a:band1H>
    <a:band2H>
      <a:tcStyle>
        <a:tcBdr/>
      </a:tcStyle>
    </a:band2H>
    <a:band1V>
      <a:tcStyle>
        <a:tcBdr/>
        <a:fill>
          <a:solidFill>
            <a:srgbClr val="CACACA"/>
          </a:solidFill>
        </a:fill>
      </a:tcStyle>
    </a:band1V>
    <a:band2V>
      <a:tcStyle>
        <a:tcBdr/>
      </a:tcStyle>
    </a:band2V>
    <a:lastCol>
      <a:tcTxStyle b="on">
        <a:font>
          <a:latin typeface="Helvetica"/>
          <a:ea typeface="Helvetica"/>
          <a:cs typeface="Helvetica"/>
        </a:font>
        <a:schemeClr val="lt1"/>
      </a:tcTxStyle>
      <a:tcStyle>
        <a:tcBdr/>
        <a:fill>
          <a:solidFill>
            <a:schemeClr val="accent4"/>
          </a:solidFill>
        </a:fill>
      </a:tcStyle>
    </a:lastCol>
    <a:firstCol>
      <a:tcTxStyle b="on">
        <a:font>
          <a:latin typeface="Helvetica"/>
          <a:ea typeface="Helvetica"/>
          <a:cs typeface="Helvetica"/>
        </a:font>
        <a:schemeClr val="lt1"/>
      </a:tcTxStyle>
      <a:tcStyle>
        <a:tcBdr/>
        <a:fill>
          <a:solidFill>
            <a:schemeClr val="accent4"/>
          </a:solidFill>
        </a:fill>
      </a:tcStyle>
    </a:firstCol>
    <a:lastRow>
      <a:tcTxStyle b="on">
        <a:font>
          <a:latin typeface="Helvetica"/>
          <a:ea typeface="Helvetica"/>
          <a:cs typeface="Helvetica"/>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Style>
        <a:tcBdr/>
      </a:tcStyle>
    </a:seCell>
    <a:swCell>
      <a:tcStyle>
        <a:tcBdr/>
      </a:tcStyle>
    </a:swCell>
    <a:firstRow>
      <a:tcTxStyle b="on">
        <a:font>
          <a:latin typeface="Helvetica"/>
          <a:ea typeface="Helvetica"/>
          <a:cs typeface="Helvetica"/>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546" y="62"/>
      </p:cViewPr>
      <p:guideLst>
        <p:guide orient="horz" pos="3212"/>
        <p:guide pos="5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23"/>
        <p:guide pos="312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4332288" cy="333375"/>
          </a:xfrm>
          <a:prstGeom prst="rect">
            <a:avLst/>
          </a:prstGeom>
          <a:noFill/>
          <a:ln w="9525">
            <a:noFill/>
            <a:miter lim="800000"/>
          </a:ln>
        </p:spPr>
        <p:txBody>
          <a:bodyPr vert="horz" wrap="none" lIns="91428" tIns="45713" rIns="91428" bIns="45713" numCol="1" anchor="ctr" anchorCtr="0" compatLnSpc="1"/>
          <a:lstStyle>
            <a:lvl1pPr defTabSz="913130">
              <a:defRPr sz="1200">
                <a:latin typeface="Helvetica" pitchFamily="34" charset="0"/>
                <a:ea typeface="MS PGothic" panose="020B0600070205080204" pitchFamily="34" charset="-128"/>
              </a:defRPr>
            </a:lvl1pPr>
          </a:lstStyle>
          <a:p>
            <a:pPr>
              <a:defRPr/>
            </a:pPr>
            <a:endParaRPr lang="en-US"/>
          </a:p>
        </p:txBody>
      </p:sp>
      <p:sp>
        <p:nvSpPr>
          <p:cNvPr id="74755" name="Rectangle 3"/>
          <p:cNvSpPr>
            <a:spLocks noGrp="1" noChangeArrowheads="1"/>
          </p:cNvSpPr>
          <p:nvPr>
            <p:ph type="dt" idx="1"/>
          </p:nvPr>
        </p:nvSpPr>
        <p:spPr bwMode="auto">
          <a:xfrm>
            <a:off x="5635625" y="0"/>
            <a:ext cx="4333875" cy="333375"/>
          </a:xfrm>
          <a:prstGeom prst="rect">
            <a:avLst/>
          </a:prstGeom>
          <a:noFill/>
          <a:ln w="9525">
            <a:noFill/>
            <a:miter lim="800000"/>
          </a:ln>
        </p:spPr>
        <p:txBody>
          <a:bodyPr vert="horz" wrap="none" lIns="91428" tIns="45713" rIns="91428" bIns="45713" numCol="1" anchor="ctr" anchorCtr="0" compatLnSpc="1"/>
          <a:lstStyle>
            <a:lvl1pPr algn="r" defTabSz="913130">
              <a:defRPr sz="1200">
                <a:latin typeface="Helvetica" pitchFamily="34" charset="0"/>
                <a:ea typeface="MS PGothic" panose="020B0600070205080204" pitchFamily="34" charset="-128"/>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3230563" y="500063"/>
            <a:ext cx="3400425" cy="25511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1300163" y="3221038"/>
            <a:ext cx="7369175" cy="3051175"/>
          </a:xfrm>
          <a:prstGeom prst="rect">
            <a:avLst/>
          </a:prstGeom>
          <a:noFill/>
          <a:ln w="9525">
            <a:noFill/>
            <a:miter lim="800000"/>
          </a:ln>
        </p:spPr>
        <p:txBody>
          <a:bodyPr vert="horz" wrap="none" lIns="91428" tIns="45713" rIns="91428" bIns="45713" numCol="1" anchor="ctr" anchorCtr="0" compatLnSpc="1"/>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4758" name="Rectangle 6"/>
          <p:cNvSpPr>
            <a:spLocks noGrp="1" noChangeArrowheads="1"/>
          </p:cNvSpPr>
          <p:nvPr>
            <p:ph type="ftr" sz="quarter" idx="4"/>
          </p:nvPr>
        </p:nvSpPr>
        <p:spPr bwMode="auto">
          <a:xfrm>
            <a:off x="0" y="6438900"/>
            <a:ext cx="4332288" cy="333375"/>
          </a:xfrm>
          <a:prstGeom prst="rect">
            <a:avLst/>
          </a:prstGeom>
          <a:noFill/>
          <a:ln w="9525">
            <a:noFill/>
            <a:miter lim="800000"/>
          </a:ln>
        </p:spPr>
        <p:txBody>
          <a:bodyPr vert="horz" wrap="none" lIns="91428" tIns="45713" rIns="91428" bIns="45713" numCol="1" anchor="b" anchorCtr="0" compatLnSpc="1"/>
          <a:lstStyle>
            <a:lvl1pPr defTabSz="913130">
              <a:defRPr sz="1200">
                <a:latin typeface="Helvetica" pitchFamily="34" charset="0"/>
                <a:ea typeface="MS PGothic" panose="020B0600070205080204" pitchFamily="34" charset="-128"/>
              </a:defRPr>
            </a:lvl1pPr>
          </a:lstStyle>
          <a:p>
            <a:pPr>
              <a:defRPr/>
            </a:pPr>
            <a:endParaRPr lang="en-US"/>
          </a:p>
        </p:txBody>
      </p:sp>
      <p:sp>
        <p:nvSpPr>
          <p:cNvPr id="74759" name="Rectangle 7"/>
          <p:cNvSpPr>
            <a:spLocks noGrp="1" noChangeArrowheads="1"/>
          </p:cNvSpPr>
          <p:nvPr>
            <p:ph type="sldNum" sz="quarter" idx="5"/>
          </p:nvPr>
        </p:nvSpPr>
        <p:spPr bwMode="auto">
          <a:xfrm>
            <a:off x="5635625" y="6438900"/>
            <a:ext cx="4333875" cy="333375"/>
          </a:xfrm>
          <a:prstGeom prst="rect">
            <a:avLst/>
          </a:prstGeom>
          <a:noFill/>
          <a:ln w="9525">
            <a:noFill/>
            <a:miter lim="800000"/>
          </a:ln>
        </p:spPr>
        <p:txBody>
          <a:bodyPr vert="horz" wrap="none" lIns="91428" tIns="45713" rIns="91428" bIns="45713" numCol="1" anchor="b" anchorCtr="0" compatLnSpc="1"/>
          <a:lstStyle>
            <a:lvl1pPr algn="r" defTabSz="913130">
              <a:defRPr sz="1200">
                <a:latin typeface="Helvetica" pitchFamily="34" charset="0"/>
                <a:ea typeface="MS PGothic" panose="020B0600070205080204" pitchFamily="34" charset="-128"/>
              </a:defRPr>
            </a:lvl1pPr>
          </a:lstStyle>
          <a:p>
            <a:pPr>
              <a:defRPr/>
            </a:pPr>
            <a:fld id="{CA46AE8F-55D5-467D-8760-46AABFD6E887}"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rgbClr val="E36C0A"/>
        </a:solidFill>
        <a:latin typeface="Times New Roman" panose="02020503050405090304"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50305040509030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p:sp>
      <p:sp>
        <p:nvSpPr>
          <p:cNvPr id="194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50305040509030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7: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10" name="Google Shape;210;p27: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46AE8F-55D5-467D-8760-46AABFD6E887}" type="slidenum">
              <a:rPr lang="en-US" altLang="en-US" smtClean="0"/>
              <a:t>1</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1: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97" name="Google Shape;97;p11: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2: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05" name="Google Shape;105;p12: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3: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13" name="Google Shape;113;p13: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4: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22" name="Google Shape;122;p14: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4: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91" name="Google Shape;191;p24: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5: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98" name="Google Shape;198;p25: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6: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04" name="Google Shape;204;p26: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7458" name="Rectangle 2"/>
          <p:cNvSpPr>
            <a:spLocks noGrp="1" noChangeArrowheads="1"/>
          </p:cNvSpPr>
          <p:nvPr>
            <p:ph type="ctrTitle"/>
          </p:nvPr>
        </p:nvSpPr>
        <p:spPr>
          <a:xfrm>
            <a:off x="755373" y="685800"/>
            <a:ext cx="7901609" cy="1615966"/>
          </a:xfrm>
          <a:solidFill>
            <a:srgbClr val="D2691E"/>
          </a:solidFill>
          <a:ln>
            <a:solidFill>
              <a:srgbClr val="D2691E"/>
            </a:solidFill>
          </a:ln>
        </p:spPr>
        <p:txBody>
          <a:bodyPr/>
          <a:lstStyle>
            <a:lvl1pPr algn="ctr">
              <a:defRPr sz="3200"/>
            </a:lvl1pPr>
          </a:lstStyle>
          <a:p>
            <a:r>
              <a:rPr lang="en-US" dirty="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3A0509C-50A6-7446-A231-A4C5FA90B28F}" type="datetimeFigureOut">
              <a:rPr lang="en-US" smtClean="0"/>
              <a:t>3/15/2025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0509C-50A6-7446-A231-A4C5FA90B28F}" type="datetimeFigureOut">
              <a:rPr lang="en-US" smtClean="0"/>
              <a:t>3/15/2025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3A0509C-50A6-7446-A231-A4C5FA90B28F}"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3A0509C-50A6-7446-A231-A4C5FA90B28F}"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3A0509C-50A6-7446-A231-A4C5FA90B28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3A0509C-50A6-7446-A231-A4C5FA90B28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3A0509C-50A6-7446-A231-A4C5FA90B28F}" type="datetimeFigureOut">
              <a:rPr lang="en-US" smtClean="0"/>
              <a:t>3/15/2025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auto">
          <a:xfrm>
            <a:off x="40640" y="30480"/>
            <a:ext cx="8328752" cy="694064"/>
          </a:xfrm>
          <a:prstGeom prst="rect">
            <a:avLst/>
          </a:prstGeom>
          <a:solidFill>
            <a:srgbClr val="0037A4"/>
          </a:solidFill>
          <a:ln w="31750">
            <a:solidFill>
              <a:schemeClr val="bg1"/>
            </a:solidFill>
            <a:miter lim="800000"/>
          </a:ln>
        </p:spPr>
        <p:txBody>
          <a:bodyPr vert="horz" wrap="square" lIns="91440" tIns="45720" rIns="91440" bIns="45720" numCol="1" anchor="ctr" anchorCtr="0" compatLnSpc="1"/>
          <a:lstStyle>
            <a:lvl1pPr marL="90805" indent="0">
              <a:defRPr/>
            </a:lvl1pPr>
          </a:lstStyle>
          <a:p>
            <a:pPr lvl="0"/>
            <a:r>
              <a:rPr lang="en-US" altLang="en-US" dirty="0"/>
              <a:t>Click to edit Master title style</a:t>
            </a:r>
          </a:p>
        </p:txBody>
      </p:sp>
      <p:sp>
        <p:nvSpPr>
          <p:cNvPr id="7" name="Rectangle 4"/>
          <p:cNvSpPr>
            <a:spLocks noGrp="1" noChangeArrowheads="1"/>
          </p:cNvSpPr>
          <p:nvPr>
            <p:ph idx="1"/>
          </p:nvPr>
        </p:nvSpPr>
        <p:spPr bwMode="auto">
          <a:xfrm>
            <a:off x="86197" y="782321"/>
            <a:ext cx="8953500" cy="59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800">
                <a:latin typeface="Helvetica" pitchFamily="34" charset="0"/>
              </a:defRPr>
            </a:lvl1pPr>
            <a:lvl2pPr>
              <a:defRPr sz="1600">
                <a:latin typeface="Helvetica" pitchFamily="34" charset="0"/>
              </a:defRPr>
            </a:lvl2pPr>
            <a:lvl3pPr>
              <a:defRPr sz="1600">
                <a:latin typeface="Helvetica" pitchFamily="34" charset="0"/>
              </a:defRPr>
            </a:lvl3pPr>
            <a:lvl4pPr>
              <a:defRPr sz="1600">
                <a:latin typeface="Helvetica" pitchFamily="34" charset="0"/>
              </a:defRPr>
            </a:lvl4pPr>
            <a:lvl5pPr>
              <a:defRPr sz="1600">
                <a:latin typeface="Helvetica" pitchFamily="34" charset="0"/>
              </a:defRPr>
            </a:lvl5p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a:t>
            </a:r>
          </a:p>
        </p:txBody>
      </p:sp>
      <p:cxnSp>
        <p:nvCxnSpPr>
          <p:cNvPr id="3" name="Straight Connector 2"/>
          <p:cNvCxnSpPr/>
          <p:nvPr userDrawn="1"/>
        </p:nvCxnSpPr>
        <p:spPr bwMode="auto">
          <a:xfrm>
            <a:off x="579120" y="6635750"/>
            <a:ext cx="7934960" cy="0"/>
          </a:xfrm>
          <a:prstGeom prst="line">
            <a:avLst/>
          </a:prstGeom>
          <a:solidFill>
            <a:schemeClr val="accent1"/>
          </a:solidFill>
          <a:ln w="9525" cap="flat" cmpd="sng" algn="ctr">
            <a:solidFill>
              <a:srgbClr val="005493"/>
            </a:solidFill>
            <a:prstDash val="solid"/>
            <a:round/>
            <a:headEnd type="none" w="med" len="med"/>
            <a:tailEnd type="none" w="med" len="med"/>
          </a:ln>
          <a:effectLst/>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7458" name="Rectangle 2"/>
          <p:cNvSpPr>
            <a:spLocks noGrp="1" noChangeArrowheads="1"/>
          </p:cNvSpPr>
          <p:nvPr>
            <p:ph type="ctrTitle"/>
          </p:nvPr>
        </p:nvSpPr>
        <p:spPr>
          <a:xfrm>
            <a:off x="755373" y="685800"/>
            <a:ext cx="7901609" cy="1615966"/>
          </a:xfrm>
          <a:solidFill>
            <a:srgbClr val="D2691E"/>
          </a:solidFill>
          <a:ln>
            <a:solidFill>
              <a:srgbClr val="D2691E"/>
            </a:solidFill>
          </a:ln>
        </p:spPr>
        <p:txBody>
          <a:bodyPr/>
          <a:lstStyle>
            <a:lvl1pPr algn="ctr">
              <a:defRPr sz="3200"/>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auto">
          <a:xfrm>
            <a:off x="40640" y="30480"/>
            <a:ext cx="8328752" cy="694064"/>
          </a:xfrm>
          <a:prstGeom prst="rect">
            <a:avLst/>
          </a:prstGeom>
          <a:solidFill>
            <a:srgbClr val="0037A4"/>
          </a:solidFill>
          <a:ln w="31750">
            <a:solidFill>
              <a:schemeClr val="bg1"/>
            </a:solidFill>
            <a:miter lim="800000"/>
          </a:ln>
        </p:spPr>
        <p:txBody>
          <a:bodyPr vert="horz" wrap="square" lIns="91440" tIns="45720" rIns="91440" bIns="45720" numCol="1" anchor="ctr" anchorCtr="0" compatLnSpc="1"/>
          <a:lstStyle>
            <a:lvl1pPr marL="90805" indent="0">
              <a:defRPr/>
            </a:lvl1pPr>
          </a:lstStyle>
          <a:p>
            <a:pPr lvl="0"/>
            <a:r>
              <a:rPr lang="en-US" altLang="en-US" dirty="0"/>
              <a:t>Click to edit Master title style</a:t>
            </a:r>
          </a:p>
        </p:txBody>
      </p:sp>
      <p:sp>
        <p:nvSpPr>
          <p:cNvPr id="7" name="Rectangle 4"/>
          <p:cNvSpPr>
            <a:spLocks noGrp="1" noChangeArrowheads="1"/>
          </p:cNvSpPr>
          <p:nvPr>
            <p:ph idx="1"/>
          </p:nvPr>
        </p:nvSpPr>
        <p:spPr bwMode="auto">
          <a:xfrm>
            <a:off x="86197" y="782321"/>
            <a:ext cx="8953500" cy="59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800">
                <a:latin typeface="Helvetica" pitchFamily="34" charset="0"/>
              </a:defRPr>
            </a:lvl1pPr>
            <a:lvl2pPr>
              <a:defRPr sz="1600">
                <a:latin typeface="Helvetica" pitchFamily="34" charset="0"/>
              </a:defRPr>
            </a:lvl2pPr>
            <a:lvl3pPr>
              <a:defRPr sz="1600">
                <a:latin typeface="Helvetica" pitchFamily="34" charset="0"/>
              </a:defRPr>
            </a:lvl3pPr>
            <a:lvl4pPr>
              <a:defRPr sz="1600">
                <a:latin typeface="Helvetica" pitchFamily="34" charset="0"/>
              </a:defRPr>
            </a:lvl4pPr>
            <a:lvl5pPr>
              <a:defRPr sz="1600">
                <a:latin typeface="Helvetica" pitchFamily="34" charset="0"/>
              </a:defRPr>
            </a:lvl5p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a:t>
            </a:r>
          </a:p>
        </p:txBody>
      </p:sp>
      <p:cxnSp>
        <p:nvCxnSpPr>
          <p:cNvPr id="3" name="Straight Connector 2"/>
          <p:cNvCxnSpPr/>
          <p:nvPr userDrawn="1"/>
        </p:nvCxnSpPr>
        <p:spPr bwMode="auto">
          <a:xfrm>
            <a:off x="579120" y="6635750"/>
            <a:ext cx="7934960" cy="0"/>
          </a:xfrm>
          <a:prstGeom prst="line">
            <a:avLst/>
          </a:prstGeom>
          <a:solidFill>
            <a:schemeClr val="accent1"/>
          </a:solidFill>
          <a:ln w="9525" cap="flat" cmpd="sng" algn="ctr">
            <a:solidFill>
              <a:srgbClr val="005493"/>
            </a:solidFill>
            <a:prstDash val="solid"/>
            <a:round/>
            <a:headEnd type="none" w="med" len="med"/>
            <a:tailEnd type="none" w="med" len="med"/>
          </a:ln>
          <a:effectLst/>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93A0509C-50A6-7446-A231-A4C5FA90B28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3A0509C-50A6-7446-A231-A4C5FA90B28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3A0509C-50A6-7446-A231-A4C5FA90B28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93A0509C-50A6-7446-A231-A4C5FA90B28F}"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93A0509C-50A6-7446-A231-A4C5FA90B28F}" type="datetimeFigureOut">
              <a:rPr lang="en-US" smtClean="0"/>
              <a:t>3/15/2025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30480" y="27846"/>
            <a:ext cx="8328751" cy="694064"/>
          </a:xfrm>
          <a:prstGeom prst="rect">
            <a:avLst/>
          </a:prstGeom>
          <a:solidFill>
            <a:srgbClr val="0037A4"/>
          </a:solidFill>
          <a:ln w="31750">
            <a:solidFill>
              <a:schemeClr val="bg1"/>
            </a:solidFill>
            <a:miter lim="800000"/>
          </a:ln>
        </p:spPr>
        <p:txBody>
          <a:bodyPr vert="horz" wrap="square" lIns="91440" tIns="45720" rIns="91440" bIns="45720" numCol="1" anchor="ctr" anchorCtr="0" compatLnSpc="1"/>
          <a:lstStyle/>
          <a:p>
            <a:pPr lvl="0"/>
            <a:r>
              <a:rPr lang="en-US" altLang="en-US" dirty="0"/>
              <a:t> Click to edit Master title style</a:t>
            </a:r>
          </a:p>
        </p:txBody>
      </p:sp>
      <p:sp>
        <p:nvSpPr>
          <p:cNvPr id="1027" name="Rectangle 4"/>
          <p:cNvSpPr>
            <a:spLocks noGrp="1" noChangeArrowheads="1"/>
          </p:cNvSpPr>
          <p:nvPr>
            <p:ph type="body" idx="1"/>
          </p:nvPr>
        </p:nvSpPr>
        <p:spPr bwMode="auto">
          <a:xfrm>
            <a:off x="86197" y="782321"/>
            <a:ext cx="8953500" cy="583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a:t>
            </a:r>
          </a:p>
        </p:txBody>
      </p:sp>
      <p:sp>
        <p:nvSpPr>
          <p:cNvPr id="1028" name="Text Box 11"/>
          <p:cNvSpPr txBox="1">
            <a:spLocks noChangeArrowheads="1"/>
          </p:cNvSpPr>
          <p:nvPr userDrawn="1"/>
        </p:nvSpPr>
        <p:spPr bwMode="auto">
          <a:xfrm>
            <a:off x="4259263" y="6126163"/>
            <a:ext cx="1928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804030504040204" pitchFamily="34" charset="0"/>
                <a:ea typeface="MS PGothic" panose="020B0600070205080204" pitchFamily="34" charset="-128"/>
              </a:defRPr>
            </a:lvl1pPr>
            <a:lvl2pPr marL="742950" indent="-285750">
              <a:defRPr>
                <a:solidFill>
                  <a:schemeClr val="tx1"/>
                </a:solidFill>
                <a:latin typeface="Verdana" panose="020B0804030504040204" pitchFamily="34" charset="0"/>
                <a:ea typeface="MS PGothic" panose="020B0600070205080204" pitchFamily="34" charset="-128"/>
              </a:defRPr>
            </a:lvl2pPr>
            <a:lvl3pPr marL="1143000" indent="-228600">
              <a:defRPr>
                <a:solidFill>
                  <a:schemeClr val="tx1"/>
                </a:solidFill>
                <a:latin typeface="Verdana" panose="020B0804030504040204" pitchFamily="34" charset="0"/>
                <a:ea typeface="MS PGothic" panose="020B0600070205080204" pitchFamily="34" charset="-128"/>
              </a:defRPr>
            </a:lvl3pPr>
            <a:lvl4pPr marL="1600200" indent="-228600">
              <a:defRPr>
                <a:solidFill>
                  <a:schemeClr val="tx1"/>
                </a:solidFill>
                <a:latin typeface="Verdana" panose="020B0804030504040204" pitchFamily="34" charset="0"/>
                <a:ea typeface="MS PGothic" panose="020B0600070205080204" pitchFamily="34" charset="-128"/>
              </a:defRPr>
            </a:lvl4pPr>
            <a:lvl5pPr marL="2057400" indent="-228600">
              <a:defRPr>
                <a:solidFill>
                  <a:schemeClr val="tx1"/>
                </a:solidFill>
                <a:latin typeface="Verdana" panose="020B08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8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8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8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804030504040204" pitchFamily="34" charset="0"/>
                <a:ea typeface="MS PGothic" panose="020B0600070205080204" pitchFamily="34" charset="-128"/>
              </a:defRPr>
            </a:lvl9pPr>
          </a:lstStyle>
          <a:p>
            <a:pPr algn="ctr">
              <a:spcBef>
                <a:spcPct val="50000"/>
              </a:spcBef>
              <a:defRPr/>
            </a:pPr>
            <a:fld id="{FEE6AF91-C5F0-494A-81BE-8C742BFB874C}" type="datetime2">
              <a:rPr lang="en-US" altLang="en-US" sz="1000" b="1" smtClean="0">
                <a:solidFill>
                  <a:schemeClr val="bg1"/>
                </a:solidFill>
                <a:latin typeface="Helvetica" pitchFamily="34" charset="0"/>
              </a:rPr>
              <a:t>Saturday, March 15, 2025</a:t>
            </a:fld>
            <a:endParaRPr lang="en-US" altLang="en-US" sz="1000" b="1">
              <a:solidFill>
                <a:schemeClr val="bg1"/>
              </a:solidFill>
              <a:latin typeface="Helvetica" pitchFamily="34" charset="0"/>
            </a:endParaRPr>
          </a:p>
        </p:txBody>
      </p:sp>
      <p:pic>
        <p:nvPicPr>
          <p:cNvPr id="3" name="Picture 2" descr="JUIT Office Photos | Glassdoor"/>
          <p:cNvPicPr>
            <a:picLocks noChangeAspect="1" noChangeArrowheads="1"/>
          </p:cNvPicPr>
          <p:nvPr userDrawn="1"/>
        </p:nvPicPr>
        <p:blipFill>
          <a:blip r:embed="rId4" cstate="print"/>
          <a:srcRect/>
          <a:stretch>
            <a:fillRect/>
          </a:stretch>
        </p:blipFill>
        <p:spPr bwMode="auto">
          <a:xfrm>
            <a:off x="8328752" y="15054"/>
            <a:ext cx="815248" cy="679009"/>
          </a:xfrm>
          <a:prstGeom prst="rect">
            <a:avLst/>
          </a:prstGeom>
          <a:noFill/>
        </p:spPr>
      </p:pic>
      <p:sp>
        <p:nvSpPr>
          <p:cNvPr id="2" name="Footer Placeholder 11"/>
          <p:cNvSpPr txBox="1"/>
          <p:nvPr userDrawn="1"/>
        </p:nvSpPr>
        <p:spPr>
          <a:xfrm>
            <a:off x="123673" y="6634232"/>
            <a:ext cx="8694256" cy="246062"/>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50" dirty="0">
                <a:solidFill>
                  <a:srgbClr val="002060"/>
                </a:solidFill>
                <a:latin typeface="Palatino" pitchFamily="2" charset="77"/>
                <a:ea typeface="Palatino" pitchFamily="2" charset="77"/>
              </a:rPr>
              <a:t>       Major Project – II (18B19CI891) Mid-Term Evaluation | Department of CSE &amp; IT | AY 2024-25. </a:t>
            </a:r>
          </a:p>
        </p:txBody>
      </p:sp>
      <p:sp>
        <p:nvSpPr>
          <p:cNvPr id="4" name="Footer Placeholder 11"/>
          <p:cNvSpPr txBox="1"/>
          <p:nvPr userDrawn="1"/>
        </p:nvSpPr>
        <p:spPr>
          <a:xfrm>
            <a:off x="8798560" y="6613912"/>
            <a:ext cx="259243" cy="246062"/>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50" dirty="0">
              <a:solidFill>
                <a:srgbClr val="002060"/>
              </a:solidFill>
              <a:latin typeface="Palatino" pitchFamily="2" charset="77"/>
              <a:ea typeface="Palatino" pitchFamily="2" charset="77"/>
            </a:endParaRPr>
          </a:p>
        </p:txBody>
      </p:sp>
      <p:sp>
        <p:nvSpPr>
          <p:cNvPr id="5" name="TextBox 4"/>
          <p:cNvSpPr txBox="1"/>
          <p:nvPr userDrawn="1"/>
        </p:nvSpPr>
        <p:spPr>
          <a:xfrm>
            <a:off x="8798560" y="6644391"/>
            <a:ext cx="365760" cy="230832"/>
          </a:xfrm>
          <a:prstGeom prst="rect">
            <a:avLst/>
          </a:prstGeom>
          <a:noFill/>
        </p:spPr>
        <p:txBody>
          <a:bodyPr wrap="square" rtlCol="0">
            <a:spAutoFit/>
          </a:bodyPr>
          <a:lstStyle/>
          <a:p>
            <a:pPr algn="ctr"/>
            <a:fld id="{EF37DA46-7849-8B45-8870-09779661198C}" type="slidenum">
              <a:rPr lang="en-US" sz="900" smtClean="0">
                <a:solidFill>
                  <a:srgbClr val="005493"/>
                </a:solidFill>
                <a:latin typeface="Palatino" pitchFamily="2" charset="77"/>
                <a:ea typeface="Palatino" pitchFamily="2" charset="77"/>
              </a:rPr>
              <a:t>‹#›</a:t>
            </a:fld>
            <a:r>
              <a:rPr lang="en-US" sz="900" dirty="0">
                <a:solidFill>
                  <a:srgbClr val="005493"/>
                </a:solidFill>
                <a:latin typeface="Palatino" pitchFamily="2" charset="77"/>
                <a:ea typeface="Palatino" pitchFamily="2" charset="77"/>
              </a:rPr>
              <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rtl="0" eaLnBrk="0" fontAlgn="base" hangingPunct="0">
        <a:spcBef>
          <a:spcPct val="0"/>
        </a:spcBef>
        <a:spcAft>
          <a:spcPct val="0"/>
        </a:spcAft>
        <a:defRPr sz="2400" b="1">
          <a:solidFill>
            <a:schemeClr val="bg1"/>
          </a:solidFill>
          <a:latin typeface="+mn-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400">
          <a:solidFill>
            <a:schemeClr val="bg1"/>
          </a:solidFill>
          <a:latin typeface="Helvetica"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400">
          <a:solidFill>
            <a:schemeClr val="bg1"/>
          </a:solidFill>
          <a:latin typeface="Helvetica"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400">
          <a:solidFill>
            <a:schemeClr val="bg1"/>
          </a:solidFill>
          <a:latin typeface="Helvetica"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400">
          <a:solidFill>
            <a:schemeClr val="bg1"/>
          </a:solidFill>
          <a:latin typeface="Helvetica"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90204" pitchFamily="34" charset="0"/>
        </a:defRPr>
      </a:lvl6pPr>
      <a:lvl7pPr marL="914400" algn="ctr" rtl="0" fontAlgn="base">
        <a:spcBef>
          <a:spcPct val="0"/>
        </a:spcBef>
        <a:spcAft>
          <a:spcPct val="0"/>
        </a:spcAft>
        <a:defRPr sz="3200" b="1">
          <a:solidFill>
            <a:srgbClr val="006699"/>
          </a:solidFill>
          <a:latin typeface="Arial" panose="020B0604020202090204" pitchFamily="34" charset="0"/>
        </a:defRPr>
      </a:lvl7pPr>
      <a:lvl8pPr marL="1371600" algn="ctr" rtl="0" fontAlgn="base">
        <a:spcBef>
          <a:spcPct val="0"/>
        </a:spcBef>
        <a:spcAft>
          <a:spcPct val="0"/>
        </a:spcAft>
        <a:defRPr sz="3200" b="1">
          <a:solidFill>
            <a:srgbClr val="006699"/>
          </a:solidFill>
          <a:latin typeface="Arial" panose="020B0604020202090204" pitchFamily="34" charset="0"/>
        </a:defRPr>
      </a:lvl8pPr>
      <a:lvl9pPr marL="1828800" algn="ctr" rtl="0" fontAlgn="base">
        <a:spcBef>
          <a:spcPct val="0"/>
        </a:spcBef>
        <a:spcAft>
          <a:spcPct val="0"/>
        </a:spcAft>
        <a:defRPr sz="3200" b="1">
          <a:solidFill>
            <a:srgbClr val="006699"/>
          </a:solidFill>
          <a:latin typeface="Arial" panose="020B0604020202090204" pitchFamily="34" charset="0"/>
        </a:defRPr>
      </a:lvl9pPr>
    </p:titleStyle>
    <p:body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30480" y="27846"/>
            <a:ext cx="8328751" cy="694064"/>
          </a:xfrm>
          <a:prstGeom prst="rect">
            <a:avLst/>
          </a:prstGeom>
          <a:solidFill>
            <a:srgbClr val="0037A4"/>
          </a:solidFill>
          <a:ln w="31750">
            <a:solidFill>
              <a:schemeClr val="bg1"/>
            </a:solidFill>
            <a:miter lim="800000"/>
          </a:ln>
        </p:spPr>
        <p:txBody>
          <a:bodyPr vert="horz" wrap="square" lIns="91440" tIns="45720" rIns="91440" bIns="45720" numCol="1" anchor="ctr" anchorCtr="0" compatLnSpc="1"/>
          <a:lstStyle/>
          <a:p>
            <a:pPr lvl="0"/>
            <a:r>
              <a:rPr lang="en-US" altLang="en-US" dirty="0"/>
              <a:t> Click to edit Master title style</a:t>
            </a:r>
          </a:p>
        </p:txBody>
      </p:sp>
      <p:sp>
        <p:nvSpPr>
          <p:cNvPr id="1027" name="Rectangle 4"/>
          <p:cNvSpPr>
            <a:spLocks noGrp="1" noChangeArrowheads="1"/>
          </p:cNvSpPr>
          <p:nvPr>
            <p:ph type="body" idx="1"/>
          </p:nvPr>
        </p:nvSpPr>
        <p:spPr bwMode="auto">
          <a:xfrm>
            <a:off x="86197" y="782321"/>
            <a:ext cx="8953500" cy="583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a:t>
            </a:r>
          </a:p>
        </p:txBody>
      </p:sp>
      <p:sp>
        <p:nvSpPr>
          <p:cNvPr id="1028" name="Text Box 11"/>
          <p:cNvSpPr txBox="1">
            <a:spLocks noChangeArrowheads="1"/>
          </p:cNvSpPr>
          <p:nvPr userDrawn="1"/>
        </p:nvSpPr>
        <p:spPr bwMode="auto">
          <a:xfrm>
            <a:off x="4259263" y="6126163"/>
            <a:ext cx="1928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804030504040204" pitchFamily="34" charset="0"/>
                <a:ea typeface="MS PGothic" panose="020B0600070205080204" pitchFamily="34" charset="-128"/>
              </a:defRPr>
            </a:lvl1pPr>
            <a:lvl2pPr marL="742950" indent="-285750">
              <a:defRPr>
                <a:solidFill>
                  <a:schemeClr val="tx1"/>
                </a:solidFill>
                <a:latin typeface="Verdana" panose="020B0804030504040204" pitchFamily="34" charset="0"/>
                <a:ea typeface="MS PGothic" panose="020B0600070205080204" pitchFamily="34" charset="-128"/>
              </a:defRPr>
            </a:lvl2pPr>
            <a:lvl3pPr marL="1143000" indent="-228600">
              <a:defRPr>
                <a:solidFill>
                  <a:schemeClr val="tx1"/>
                </a:solidFill>
                <a:latin typeface="Verdana" panose="020B0804030504040204" pitchFamily="34" charset="0"/>
                <a:ea typeface="MS PGothic" panose="020B0600070205080204" pitchFamily="34" charset="-128"/>
              </a:defRPr>
            </a:lvl3pPr>
            <a:lvl4pPr marL="1600200" indent="-228600">
              <a:defRPr>
                <a:solidFill>
                  <a:schemeClr val="tx1"/>
                </a:solidFill>
                <a:latin typeface="Verdana" panose="020B0804030504040204" pitchFamily="34" charset="0"/>
                <a:ea typeface="MS PGothic" panose="020B0600070205080204" pitchFamily="34" charset="-128"/>
              </a:defRPr>
            </a:lvl4pPr>
            <a:lvl5pPr marL="2057400" indent="-228600">
              <a:defRPr>
                <a:solidFill>
                  <a:schemeClr val="tx1"/>
                </a:solidFill>
                <a:latin typeface="Verdana" panose="020B08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8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8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8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804030504040204" pitchFamily="34" charset="0"/>
                <a:ea typeface="MS PGothic" panose="020B0600070205080204" pitchFamily="34" charset="-128"/>
              </a:defRPr>
            </a:lvl9pPr>
          </a:lstStyle>
          <a:p>
            <a:pPr algn="ctr">
              <a:spcBef>
                <a:spcPct val="50000"/>
              </a:spcBef>
              <a:defRPr/>
            </a:pPr>
            <a:fld id="{FEE6AF91-C5F0-494A-81BE-8C742BFB874C}" type="datetime2">
              <a:rPr lang="en-US" altLang="en-US" sz="1000" b="1" smtClean="0">
                <a:solidFill>
                  <a:schemeClr val="bg1"/>
                </a:solidFill>
                <a:latin typeface="Helvetica" pitchFamily="34" charset="0"/>
              </a:rPr>
              <a:t>Saturday, March 15, 2025</a:t>
            </a:fld>
            <a:endParaRPr lang="en-US" altLang="en-US" sz="1000" b="1">
              <a:solidFill>
                <a:schemeClr val="bg1"/>
              </a:solidFill>
              <a:latin typeface="Helvetica" pitchFamily="34" charset="0"/>
            </a:endParaRPr>
          </a:p>
        </p:txBody>
      </p:sp>
      <p:pic>
        <p:nvPicPr>
          <p:cNvPr id="3" name="Picture 2" descr="JUIT Office Photos | Glassdoor"/>
          <p:cNvPicPr>
            <a:picLocks noChangeAspect="1" noChangeArrowheads="1"/>
          </p:cNvPicPr>
          <p:nvPr userDrawn="1"/>
        </p:nvPicPr>
        <p:blipFill>
          <a:blip r:embed="rId4" cstate="print"/>
          <a:srcRect/>
          <a:stretch>
            <a:fillRect/>
          </a:stretch>
        </p:blipFill>
        <p:spPr bwMode="auto">
          <a:xfrm>
            <a:off x="8328752" y="15054"/>
            <a:ext cx="815248" cy="679009"/>
          </a:xfrm>
          <a:prstGeom prst="rect">
            <a:avLst/>
          </a:prstGeom>
          <a:noFill/>
        </p:spPr>
      </p:pic>
      <p:sp>
        <p:nvSpPr>
          <p:cNvPr id="2" name="Footer Placeholder 11"/>
          <p:cNvSpPr txBox="1"/>
          <p:nvPr userDrawn="1"/>
        </p:nvSpPr>
        <p:spPr>
          <a:xfrm>
            <a:off x="123673" y="6634232"/>
            <a:ext cx="8694256" cy="246062"/>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50" dirty="0">
                <a:solidFill>
                  <a:srgbClr val="002060"/>
                </a:solidFill>
                <a:latin typeface="Palatino" pitchFamily="2" charset="77"/>
                <a:ea typeface="Palatino" pitchFamily="2" charset="77"/>
              </a:rPr>
              <a:t>       Major Project – II (18B19CI891) Mid-Term Evaluation | Department of CSE &amp; IT | AY 2024-25. </a:t>
            </a:r>
          </a:p>
        </p:txBody>
      </p:sp>
      <p:sp>
        <p:nvSpPr>
          <p:cNvPr id="4" name="Footer Placeholder 11"/>
          <p:cNvSpPr txBox="1"/>
          <p:nvPr userDrawn="1"/>
        </p:nvSpPr>
        <p:spPr>
          <a:xfrm>
            <a:off x="8798560" y="6613912"/>
            <a:ext cx="259243" cy="246062"/>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50" dirty="0">
              <a:solidFill>
                <a:srgbClr val="002060"/>
              </a:solidFill>
              <a:latin typeface="Palatino" pitchFamily="2" charset="77"/>
              <a:ea typeface="Palatino" pitchFamily="2" charset="77"/>
            </a:endParaRPr>
          </a:p>
        </p:txBody>
      </p:sp>
      <p:sp>
        <p:nvSpPr>
          <p:cNvPr id="5" name="TextBox 4"/>
          <p:cNvSpPr txBox="1"/>
          <p:nvPr userDrawn="1"/>
        </p:nvSpPr>
        <p:spPr>
          <a:xfrm>
            <a:off x="8798560" y="6644391"/>
            <a:ext cx="365760" cy="230832"/>
          </a:xfrm>
          <a:prstGeom prst="rect">
            <a:avLst/>
          </a:prstGeom>
          <a:noFill/>
        </p:spPr>
        <p:txBody>
          <a:bodyPr wrap="square" rtlCol="0">
            <a:spAutoFit/>
          </a:bodyPr>
          <a:lstStyle/>
          <a:p>
            <a:pPr algn="ctr"/>
            <a:fld id="{EF37DA46-7849-8B45-8870-09779661198C}" type="slidenum">
              <a:rPr lang="en-US" sz="900" smtClean="0">
                <a:solidFill>
                  <a:srgbClr val="005493"/>
                </a:solidFill>
                <a:latin typeface="Palatino" pitchFamily="2" charset="77"/>
                <a:ea typeface="Palatino" pitchFamily="2" charset="77"/>
              </a:rPr>
              <a:t>‹#›</a:t>
            </a:fld>
            <a:r>
              <a:rPr lang="en-US" sz="900" dirty="0">
                <a:solidFill>
                  <a:srgbClr val="005493"/>
                </a:solidFill>
                <a:latin typeface="Palatino" pitchFamily="2" charset="77"/>
                <a:ea typeface="Palatino" pitchFamily="2" charset="77"/>
              </a:rPr>
              <a:t>.</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Lst>
  <p:hf hdr="0" ftr="0" dt="0"/>
  <p:txStyles>
    <p:titleStyle>
      <a:lvl1pPr algn="l" rtl="0" eaLnBrk="0" fontAlgn="base" hangingPunct="0">
        <a:spcBef>
          <a:spcPct val="0"/>
        </a:spcBef>
        <a:spcAft>
          <a:spcPct val="0"/>
        </a:spcAft>
        <a:defRPr sz="2400" b="1">
          <a:solidFill>
            <a:schemeClr val="bg1"/>
          </a:solidFill>
          <a:latin typeface="+mn-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400">
          <a:solidFill>
            <a:schemeClr val="bg1"/>
          </a:solidFill>
          <a:latin typeface="Helvetica"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400">
          <a:solidFill>
            <a:schemeClr val="bg1"/>
          </a:solidFill>
          <a:latin typeface="Helvetica"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400">
          <a:solidFill>
            <a:schemeClr val="bg1"/>
          </a:solidFill>
          <a:latin typeface="Helvetica"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400">
          <a:solidFill>
            <a:schemeClr val="bg1"/>
          </a:solidFill>
          <a:latin typeface="Helvetica"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90204" pitchFamily="34" charset="0"/>
        </a:defRPr>
      </a:lvl6pPr>
      <a:lvl7pPr marL="914400" algn="ctr" rtl="0" fontAlgn="base">
        <a:spcBef>
          <a:spcPct val="0"/>
        </a:spcBef>
        <a:spcAft>
          <a:spcPct val="0"/>
        </a:spcAft>
        <a:defRPr sz="3200" b="1">
          <a:solidFill>
            <a:srgbClr val="006699"/>
          </a:solidFill>
          <a:latin typeface="Arial" panose="020B0604020202090204" pitchFamily="34" charset="0"/>
        </a:defRPr>
      </a:lvl7pPr>
      <a:lvl8pPr marL="1371600" algn="ctr" rtl="0" fontAlgn="base">
        <a:spcBef>
          <a:spcPct val="0"/>
        </a:spcBef>
        <a:spcAft>
          <a:spcPct val="0"/>
        </a:spcAft>
        <a:defRPr sz="3200" b="1">
          <a:solidFill>
            <a:srgbClr val="006699"/>
          </a:solidFill>
          <a:latin typeface="Arial" panose="020B0604020202090204" pitchFamily="34" charset="0"/>
        </a:defRPr>
      </a:lvl8pPr>
      <a:lvl9pPr marL="1828800" algn="ctr" rtl="0" fontAlgn="base">
        <a:spcBef>
          <a:spcPct val="0"/>
        </a:spcBef>
        <a:spcAft>
          <a:spcPct val="0"/>
        </a:spcAft>
        <a:defRPr sz="3200" b="1">
          <a:solidFill>
            <a:srgbClr val="006699"/>
          </a:solidFill>
          <a:latin typeface="Arial" panose="020B0604020202090204" pitchFamily="34" charset="0"/>
        </a:defRPr>
      </a:lvl9pPr>
    </p:titleStyle>
    <p:body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0509C-50A6-7446-A231-A4C5FA90B28F}" type="datetimeFigureOut">
              <a:rPr lang="en-US" smtClean="0"/>
              <a:t>3/15/2025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D7B32-6FB4-9B4F-9C66-D4AD63211B8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olab.research.google.com/drive/1lPLvwSB5Sj-dCLa0Zw66gSyahQ8qMTV1?usp=sharing"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sarthakkurothe/Major-Project-II-18B19CI89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0" y="3076575"/>
            <a:ext cx="9144000" cy="1084580"/>
          </a:xfrm>
          <a:solidFill>
            <a:srgbClr val="0037A4"/>
          </a:solidFill>
          <a:ln w="19050">
            <a:solidFill>
              <a:schemeClr val="bg1"/>
            </a:solidFill>
          </a:ln>
        </p:spPr>
        <p:txBody>
          <a:bodyPr anchor="t"/>
          <a:lstStyle/>
          <a:p>
            <a:pPr eaLnBrk="1" hangingPunct="1">
              <a:lnSpc>
                <a:spcPct val="125000"/>
              </a:lnSpc>
              <a:spcBef>
                <a:spcPts val="0"/>
              </a:spcBef>
              <a:spcAft>
                <a:spcPts val="0"/>
              </a:spcAft>
            </a:pPr>
            <a:r>
              <a:rPr lang="en-US" sz="2500" dirty="0">
                <a:sym typeface="+mn-ea"/>
              </a:rPr>
              <a:t>Integrative Multimodal Analysis for Schizophrenia </a:t>
            </a:r>
            <a:br>
              <a:rPr lang="en-US" sz="2500" dirty="0">
                <a:sym typeface="+mn-ea"/>
              </a:rPr>
            </a:br>
            <a:r>
              <a:rPr lang="en-US" sz="2500" dirty="0">
                <a:sym typeface="+mn-ea"/>
              </a:rPr>
              <a:t>Cause Identification</a:t>
            </a:r>
            <a:endParaRPr lang="en-US" altLang="en-US" sz="2500" b="1" dirty="0">
              <a:cs typeface="Tahoma" panose="020B0604030504040204" pitchFamily="34" charset="0"/>
            </a:endParaRPr>
          </a:p>
        </p:txBody>
      </p:sp>
      <p:sp>
        <p:nvSpPr>
          <p:cNvPr id="4" name="Footer Placeholder 15"/>
          <p:cNvSpPr txBox="1"/>
          <p:nvPr/>
        </p:nvSpPr>
        <p:spPr>
          <a:xfrm>
            <a:off x="702704" y="613663"/>
            <a:ext cx="7622791" cy="980728"/>
          </a:xfrm>
          <a:prstGeom prst="rect">
            <a:avLst/>
          </a:prstGeom>
        </p:spPr>
        <p:txBody>
          <a:bodyPr anchor="b"/>
          <a:lstStyle/>
          <a:p>
            <a:pPr marL="0" marR="0" lvl="0" indent="0" algn="ctr" defTabSz="914400" rtl="0" eaLnBrk="1" fontAlgn="auto" latinLnBrk="0" hangingPunct="1">
              <a:lnSpc>
                <a:spcPts val="3600"/>
              </a:lnSpc>
              <a:spcBef>
                <a:spcPts val="0"/>
              </a:spcBef>
              <a:spcAft>
                <a:spcPts val="0"/>
              </a:spcAft>
              <a:buClrTx/>
              <a:buSzTx/>
              <a:buFontTx/>
              <a:buNone/>
              <a:defRPr/>
            </a:pPr>
            <a:r>
              <a:rPr kumimoji="0" lang="en-IN" sz="2800" b="1" i="0" u="none" strike="noStrike" kern="1200" spc="0" normalizeH="0" baseline="0" noProof="0" dirty="0">
                <a:ln>
                  <a:noFill/>
                </a:ln>
                <a:solidFill>
                  <a:srgbClr val="000099"/>
                </a:solidFill>
                <a:effectLst/>
                <a:uLnTx/>
                <a:uFillTx/>
                <a:latin typeface="Palatino" pitchFamily="2" charset="77"/>
                <a:ea typeface="Palatino" pitchFamily="2" charset="77"/>
                <a:cs typeface="Times New Roman" panose="02020503050405090304" charset="0"/>
              </a:rPr>
              <a:t>Jaypee University of Information Technology, </a:t>
            </a:r>
            <a:r>
              <a:rPr kumimoji="0" lang="en-IN" sz="2800" b="1" i="0" u="none" strike="noStrike" kern="1200" spc="0" normalizeH="0" baseline="0" noProof="0" dirty="0" err="1">
                <a:ln>
                  <a:noFill/>
                </a:ln>
                <a:solidFill>
                  <a:srgbClr val="000099"/>
                </a:solidFill>
                <a:effectLst/>
                <a:uLnTx/>
                <a:uFillTx/>
                <a:latin typeface="Palatino" pitchFamily="2" charset="77"/>
                <a:ea typeface="Palatino" pitchFamily="2" charset="77"/>
                <a:cs typeface="Times New Roman" panose="02020503050405090304" charset="0"/>
              </a:rPr>
              <a:t>Waknaghat</a:t>
            </a:r>
            <a:r>
              <a:rPr kumimoji="0" lang="en-IN" sz="2800" b="1" i="0" u="none" strike="noStrike" kern="1200" spc="0" normalizeH="0" baseline="0" noProof="0" dirty="0">
                <a:ln>
                  <a:noFill/>
                </a:ln>
                <a:solidFill>
                  <a:srgbClr val="000099"/>
                </a:solidFill>
                <a:effectLst/>
                <a:uLnTx/>
                <a:uFillTx/>
                <a:latin typeface="Palatino" pitchFamily="2" charset="77"/>
                <a:ea typeface="Palatino" pitchFamily="2" charset="77"/>
                <a:cs typeface="Times New Roman" panose="02020503050405090304" charset="0"/>
              </a:rPr>
              <a:t> - 173234 (India)</a:t>
            </a:r>
          </a:p>
        </p:txBody>
      </p:sp>
      <p:sp>
        <p:nvSpPr>
          <p:cNvPr id="5" name="Rectangle 4"/>
          <p:cNvSpPr/>
          <p:nvPr/>
        </p:nvSpPr>
        <p:spPr>
          <a:xfrm>
            <a:off x="2031007" y="1841236"/>
            <a:ext cx="5287473" cy="1083951"/>
          </a:xfrm>
          <a:prstGeom prst="rect">
            <a:avLst/>
          </a:prstGeom>
        </p:spPr>
        <p:txBody>
          <a:bodyPr wrap="none">
            <a:spAutoFit/>
          </a:bodyPr>
          <a:lstStyle/>
          <a:p>
            <a:pPr algn="ctr">
              <a:lnSpc>
                <a:spcPct val="150000"/>
              </a:lnSpc>
            </a:pPr>
            <a:r>
              <a:rPr lang="en-IN" sz="2000" b="1" dirty="0">
                <a:latin typeface="Palatino" pitchFamily="2" charset="77"/>
                <a:ea typeface="Palatino" pitchFamily="2" charset="77"/>
                <a:cs typeface="Times New Roman" panose="02020503050405090304" charset="0"/>
              </a:rPr>
              <a:t>Major Project - II (18B19CI891) | AY 2024-25</a:t>
            </a:r>
          </a:p>
          <a:p>
            <a:pPr algn="ctr">
              <a:lnSpc>
                <a:spcPct val="200000"/>
              </a:lnSpc>
            </a:pPr>
            <a:r>
              <a:rPr lang="en-IN" sz="2000" b="1" dirty="0">
                <a:latin typeface="Palatino" pitchFamily="2" charset="77"/>
                <a:ea typeface="Palatino" pitchFamily="2" charset="77"/>
                <a:cs typeface="Times New Roman" panose="02020503050405090304" charset="0"/>
              </a:rPr>
              <a:t>Mid-Term Evaluation | March 17-22, 2025.</a:t>
            </a:r>
          </a:p>
        </p:txBody>
      </p:sp>
      <p:sp>
        <p:nvSpPr>
          <p:cNvPr id="6" name="TextBox 5"/>
          <p:cNvSpPr txBox="1"/>
          <p:nvPr/>
        </p:nvSpPr>
        <p:spPr>
          <a:xfrm>
            <a:off x="517798" y="4465555"/>
            <a:ext cx="3620582" cy="1688796"/>
          </a:xfrm>
          <a:prstGeom prst="rect">
            <a:avLst/>
          </a:prstGeom>
          <a:noFill/>
        </p:spPr>
        <p:txBody>
          <a:bodyPr wrap="square" rtlCol="0">
            <a:spAutoFit/>
          </a:bodyPr>
          <a:lstStyle/>
          <a:p>
            <a:r>
              <a:rPr lang="en-US" sz="1600" b="1" dirty="0">
                <a:latin typeface="Helvetica" pitchFamily="34" charset="0"/>
                <a:ea typeface="Palatino" pitchFamily="2" charset="77"/>
                <a:cs typeface="Times New Roman" panose="02020503050405090304" charset="0"/>
              </a:rPr>
              <a:t>Group No.: 27</a:t>
            </a:r>
          </a:p>
          <a:p>
            <a:endParaRPr lang="en-IN" sz="1600" dirty="0">
              <a:latin typeface="Helvetica" pitchFamily="34" charset="0"/>
              <a:ea typeface="Palatino" pitchFamily="2" charset="77"/>
              <a:cs typeface="Times New Roman" panose="02020503050405090304" charset="0"/>
            </a:endParaRPr>
          </a:p>
          <a:p>
            <a:pPr>
              <a:lnSpc>
                <a:spcPct val="114000"/>
              </a:lnSpc>
            </a:pPr>
            <a:r>
              <a:rPr lang="en-IN" sz="1600" b="1" dirty="0">
                <a:latin typeface="Helvetica" pitchFamily="34" charset="0"/>
                <a:ea typeface="Palatino" pitchFamily="2" charset="77"/>
                <a:cs typeface="Times New Roman" panose="02020503050405090304" charset="0"/>
              </a:rPr>
              <a:t>Team Member</a:t>
            </a:r>
            <a:r>
              <a:rPr lang="en-US" altLang="en-IN" sz="1600" b="1" dirty="0">
                <a:latin typeface="Helvetica" pitchFamily="34" charset="0"/>
                <a:ea typeface="Palatino" pitchFamily="2" charset="77"/>
                <a:cs typeface="Times New Roman" panose="02020503050405090304" charset="0"/>
              </a:rPr>
              <a:t>s</a:t>
            </a:r>
            <a:endParaRPr lang="en-US" sz="1500" dirty="0">
              <a:solidFill>
                <a:schemeClr val="dk1"/>
              </a:solidFill>
              <a:latin typeface="Tahoma" panose="020B0604030504040204"/>
              <a:ea typeface="Tahoma" panose="020B0604030504040204"/>
              <a:cs typeface="Tahoma" panose="020B0604030504040204"/>
              <a:sym typeface="Tahoma" panose="020B0604030504040204"/>
            </a:endParaRPr>
          </a:p>
          <a:p>
            <a:pPr marL="285750" marR="0" lvl="0" indent="-285750" algn="l" rtl="0">
              <a:lnSpc>
                <a:spcPct val="125000"/>
              </a:lnSpc>
              <a:spcBef>
                <a:spcPts val="0"/>
              </a:spcBef>
              <a:spcAft>
                <a:spcPts val="0"/>
              </a:spcAft>
              <a:buClr>
                <a:schemeClr val="dk1"/>
              </a:buClr>
              <a:buSzPts val="1500"/>
              <a:buFont typeface="Arial" panose="020B0604020202090204"/>
              <a:buChar char="•"/>
            </a:pPr>
            <a:r>
              <a:rPr lang="en-US" sz="1500" dirty="0">
                <a:solidFill>
                  <a:schemeClr val="dk1"/>
                </a:solidFill>
                <a:latin typeface="Tahoma" panose="020B0604030504040204"/>
                <a:ea typeface="Tahoma" panose="020B0604030504040204"/>
                <a:cs typeface="Tahoma" panose="020B0604030504040204"/>
                <a:sym typeface="Tahoma" panose="020B0604030504040204"/>
              </a:rPr>
              <a:t>Sarthak Kurothe (211420)</a:t>
            </a:r>
          </a:p>
          <a:p>
            <a:pPr marL="285750" marR="0" lvl="0" indent="-285750" algn="l" rtl="0">
              <a:lnSpc>
                <a:spcPct val="125000"/>
              </a:lnSpc>
              <a:spcBef>
                <a:spcPts val="0"/>
              </a:spcBef>
              <a:spcAft>
                <a:spcPts val="0"/>
              </a:spcAft>
              <a:buClr>
                <a:schemeClr val="dk1"/>
              </a:buClr>
              <a:buSzPts val="1500"/>
              <a:buFont typeface="Arial" panose="020B0604020202090204"/>
              <a:buChar char="•"/>
            </a:pPr>
            <a:r>
              <a:rPr lang="en-US" sz="1500" dirty="0">
                <a:solidFill>
                  <a:schemeClr val="dk1"/>
                </a:solidFill>
                <a:latin typeface="Tahoma" panose="020B0604030504040204"/>
                <a:ea typeface="Tahoma" panose="020B0604030504040204"/>
                <a:cs typeface="Tahoma" panose="020B0604030504040204"/>
                <a:sym typeface="Tahoma" panose="020B0604030504040204"/>
              </a:rPr>
              <a:t>Shivansh Kushwaha (211308)</a:t>
            </a:r>
          </a:p>
          <a:p>
            <a:pPr algn="ctr"/>
            <a:endParaRPr lang="en-US" sz="1600" dirty="0">
              <a:latin typeface="Helvetica" pitchFamily="34" charset="0"/>
              <a:ea typeface="Palatino" pitchFamily="2" charset="77"/>
              <a:cs typeface="Times New Roman" panose="0202050305040509030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492" y="-165253"/>
            <a:ext cx="1178805" cy="895833"/>
          </a:xfrm>
          <a:prstGeom prst="rect">
            <a:avLst/>
          </a:prstGeom>
        </p:spPr>
      </p:pic>
      <p:pic>
        <p:nvPicPr>
          <p:cNvPr id="11" name="Picture 10"/>
          <p:cNvPicPr>
            <a:picLocks noChangeAspect="1"/>
          </p:cNvPicPr>
          <p:nvPr/>
        </p:nvPicPr>
        <p:blipFill>
          <a:blip r:embed="rId4"/>
          <a:stretch>
            <a:fillRect/>
          </a:stretch>
        </p:blipFill>
        <p:spPr>
          <a:xfrm>
            <a:off x="8054901" y="160424"/>
            <a:ext cx="1015707" cy="345492"/>
          </a:xfrm>
          <a:prstGeom prst="rect">
            <a:avLst/>
          </a:prstGeom>
        </p:spPr>
      </p:pic>
      <p:pic>
        <p:nvPicPr>
          <p:cNvPr id="12" name="Picture 11" descr="JUIT Office Photos | Glassdoor"/>
          <p:cNvPicPr>
            <a:picLocks noChangeAspect="1" noChangeArrowheads="1"/>
          </p:cNvPicPr>
          <p:nvPr/>
        </p:nvPicPr>
        <p:blipFill>
          <a:blip r:embed="rId5" cstate="print"/>
          <a:srcRect/>
          <a:stretch>
            <a:fillRect/>
          </a:stretch>
        </p:blipFill>
        <p:spPr bwMode="auto">
          <a:xfrm>
            <a:off x="11017" y="93342"/>
            <a:ext cx="815248" cy="679009"/>
          </a:xfrm>
          <a:prstGeom prst="rect">
            <a:avLst/>
          </a:prstGeom>
          <a:noFill/>
        </p:spPr>
      </p:pic>
      <p:sp>
        <p:nvSpPr>
          <p:cNvPr id="31" name="Google Shape;31;p1"/>
          <p:cNvSpPr txBox="1"/>
          <p:nvPr/>
        </p:nvSpPr>
        <p:spPr>
          <a:xfrm>
            <a:off x="4514100" y="4983195"/>
            <a:ext cx="4629900" cy="14820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Tahoma" panose="020B0604030504040204"/>
                <a:ea typeface="Tahoma" panose="020B0604030504040204"/>
                <a:cs typeface="Tahoma" panose="020B0604030504040204"/>
                <a:sym typeface="Tahoma" panose="020B0604030504040204"/>
              </a:rPr>
              <a:t>Supervisor</a:t>
            </a:r>
          </a:p>
          <a:p>
            <a:pPr marL="342900" marR="0" lvl="0" indent="-342900" algn="l" rtl="0">
              <a:lnSpc>
                <a:spcPct val="125000"/>
              </a:lnSpc>
              <a:spcBef>
                <a:spcPts val="0"/>
              </a:spcBef>
              <a:spcAft>
                <a:spcPts val="0"/>
              </a:spcAft>
              <a:buClr>
                <a:schemeClr val="dk1"/>
              </a:buClr>
              <a:buSzPts val="1500"/>
              <a:buFont typeface="Arial" panose="020B0604020202090204"/>
              <a:buChar char="•"/>
            </a:pPr>
            <a:r>
              <a:rPr lang="en-US" sz="1500">
                <a:solidFill>
                  <a:schemeClr val="dk1"/>
                </a:solidFill>
                <a:latin typeface="Tahoma" panose="020B0604030504040204"/>
                <a:ea typeface="Tahoma" panose="020B0604030504040204"/>
                <a:cs typeface="Tahoma" panose="020B0604030504040204"/>
                <a:sym typeface="Tahoma" panose="020B0604030504040204"/>
              </a:rPr>
              <a:t>Dr. Kushal Kanwar</a:t>
            </a:r>
          </a:p>
          <a:p>
            <a:pPr marL="356870" lvl="0" indent="0" algn="l" rtl="0">
              <a:lnSpc>
                <a:spcPct val="125000"/>
              </a:lnSpc>
              <a:spcBef>
                <a:spcPts val="0"/>
              </a:spcBef>
              <a:spcAft>
                <a:spcPts val="0"/>
              </a:spcAft>
              <a:buNone/>
            </a:pPr>
            <a:r>
              <a:rPr lang="en-US" sz="1500">
                <a:solidFill>
                  <a:schemeClr val="dk1"/>
                </a:solidFill>
                <a:latin typeface="Tahoma" panose="020B0604030504040204"/>
                <a:ea typeface="Tahoma" panose="020B0604030504040204"/>
                <a:cs typeface="Tahoma" panose="020B0604030504040204"/>
                <a:sym typeface="Tahoma" panose="020B0604030504040204"/>
              </a:rPr>
              <a:t>Assistant Professor(SG)</a:t>
            </a:r>
            <a:endParaRPr>
              <a:solidFill>
                <a:schemeClr val="dk1"/>
              </a:solidFill>
            </a:endParaRPr>
          </a:p>
          <a:p>
            <a:pPr marL="356870" lvl="0" indent="0" algn="l" rtl="0">
              <a:lnSpc>
                <a:spcPct val="125000"/>
              </a:lnSpc>
              <a:spcBef>
                <a:spcPts val="0"/>
              </a:spcBef>
              <a:spcAft>
                <a:spcPts val="0"/>
              </a:spcAft>
              <a:buNone/>
            </a:pPr>
            <a:r>
              <a:rPr lang="en-US" sz="1500">
                <a:solidFill>
                  <a:schemeClr val="dk1"/>
                </a:solidFill>
                <a:latin typeface="Tahoma" panose="020B0604030504040204"/>
                <a:ea typeface="Tahoma" panose="020B0604030504040204"/>
                <a:cs typeface="Tahoma" panose="020B0604030504040204"/>
                <a:sym typeface="Tahoma" panose="020B0604030504040204"/>
              </a:rPr>
              <a:t>Department Of Computer Science &amp; Engineering</a:t>
            </a:r>
            <a:endParaRPr sz="1500">
              <a:solidFill>
                <a:schemeClr val="dk1"/>
              </a:solidFill>
              <a:latin typeface="Tahoma" panose="020B0604030504040204"/>
              <a:ea typeface="Tahoma" panose="020B0604030504040204"/>
              <a:cs typeface="Tahoma" panose="020B0604030504040204"/>
              <a:sym typeface="Tahoma" panose="020B0604030504040204"/>
            </a:endParaRPr>
          </a:p>
          <a:p>
            <a:pPr marL="357505" marR="0" lvl="0" indent="0" algn="l" rtl="0">
              <a:lnSpc>
                <a:spcPct val="114000"/>
              </a:lnSpc>
              <a:spcBef>
                <a:spcPts val="0"/>
              </a:spcBef>
              <a:spcAft>
                <a:spcPts val="0"/>
              </a:spcAft>
              <a:buNone/>
            </a:pPr>
            <a:endParaRPr sz="1600">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805" lvl="0" indent="0" algn="l" rtl="0">
              <a:spcBef>
                <a:spcPts val="0"/>
              </a:spcBef>
              <a:spcAft>
                <a:spcPts val="0"/>
              </a:spcAft>
              <a:buNone/>
            </a:pPr>
            <a:r>
              <a:rPr lang="en-US" sz="2400"/>
              <a:t>Project Design</a:t>
            </a:r>
            <a:endParaRPr b="0"/>
          </a:p>
        </p:txBody>
      </p:sp>
      <p:sp>
        <p:nvSpPr>
          <p:cNvPr id="125" name="Google Shape;125;p14"/>
          <p:cNvSpPr txBox="1"/>
          <p:nvPr/>
        </p:nvSpPr>
        <p:spPr>
          <a:xfrm>
            <a:off x="93643" y="804231"/>
            <a:ext cx="8956800" cy="57948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endParaRPr sz="1800">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pic>
        <p:nvPicPr>
          <p:cNvPr id="126" name="Google Shape;126;p14"/>
          <p:cNvPicPr preferRelativeResize="0"/>
          <p:nvPr/>
        </p:nvPicPr>
        <p:blipFill>
          <a:blip r:embed="rId3"/>
          <a:stretch>
            <a:fillRect/>
          </a:stretch>
        </p:blipFill>
        <p:spPr>
          <a:xfrm>
            <a:off x="847238" y="2126825"/>
            <a:ext cx="7449625" cy="2026300"/>
          </a:xfrm>
          <a:prstGeom prst="rect">
            <a:avLst/>
          </a:prstGeom>
          <a:noFill/>
          <a:ln>
            <a:noFill/>
          </a:ln>
        </p:spPr>
      </p:pic>
      <p:sp>
        <p:nvSpPr>
          <p:cNvPr id="127" name="Google Shape;127;p14"/>
          <p:cNvSpPr txBox="1"/>
          <p:nvPr/>
        </p:nvSpPr>
        <p:spPr>
          <a:xfrm>
            <a:off x="2216400" y="5212075"/>
            <a:ext cx="4711200" cy="45847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a:solidFill>
                  <a:schemeClr val="dk1"/>
                </a:solidFill>
                <a:latin typeface="Helvetica Neue" panose="02000503000000020004"/>
                <a:ea typeface="Helvetica Neue" panose="02000503000000020004"/>
                <a:cs typeface="Helvetica Neue" panose="02000503000000020004"/>
                <a:sym typeface="Helvetica Neue" panose="02000503000000020004"/>
              </a:rPr>
              <a:t>Figure 4. </a:t>
            </a:r>
            <a:r>
              <a:rPr lang="en-US" sz="1800" u="sng">
                <a:solidFill>
                  <a:schemeClr val="dk1"/>
                </a:solidFill>
                <a:latin typeface="Helvetica Neue" panose="02000503000000020004"/>
                <a:ea typeface="Helvetica Neue" panose="02000503000000020004"/>
                <a:cs typeface="Helvetica Neue" panose="02000503000000020004"/>
                <a:sym typeface="Helvetica Neue" panose="02000503000000020004"/>
              </a:rPr>
              <a:t>Pre-Processing  Architecture</a:t>
            </a:r>
            <a:endParaRPr sz="1800" u="sng">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Implementation</a:t>
            </a:r>
            <a:endParaRPr lang="en-US"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438150" algn="just">
              <a:lnSpc>
                <a:spcPct val="150000"/>
              </a:lnSpc>
              <a:buFont typeface="Arial" panose="020B0604020202090204" pitchFamily="34" charset="0"/>
              <a:buAutoNum type="arabicPeriod"/>
            </a:pPr>
            <a:r>
              <a:rPr lang="en-IN" sz="1600" dirty="0">
                <a:latin typeface="Arial Regular" panose="020B0604020202090204" charset="0"/>
                <a:ea typeface="Palatino" pitchFamily="2" charset="77"/>
                <a:cs typeface="Arial Regular" panose="020B0604020202090204" charset="0"/>
              </a:rPr>
              <a:t>The preprocessing phase was a critical step in preparing the data for model training, focusing on extracting meaningful features from video, audio, and text modalities.</a:t>
            </a:r>
          </a:p>
          <a:p>
            <a:pPr marL="438150" algn="just">
              <a:lnSpc>
                <a:spcPct val="150000"/>
              </a:lnSpc>
              <a:buFont typeface="Arial" panose="020B0604020202090204" pitchFamily="34" charset="0"/>
              <a:buAutoNum type="arabicPeriod"/>
            </a:pPr>
            <a:r>
              <a:rPr lang="en-IN" sz="1600" dirty="0">
                <a:latin typeface="Arial Regular" panose="020B0604020202090204" charset="0"/>
                <a:ea typeface="Palatino" pitchFamily="2" charset="77"/>
                <a:cs typeface="Arial Regular" panose="020B0604020202090204" charset="0"/>
              </a:rPr>
              <a:t>For video, frames were extracted using OpenCV, and features such as facial expressions, gestures, and gaze tracking were processed using Mediapipe. These visual markers are crucial for detecting schizophrenia-related behaviors.</a:t>
            </a:r>
          </a:p>
          <a:p>
            <a:pPr marL="438150" algn="just">
              <a:lnSpc>
                <a:spcPct val="150000"/>
              </a:lnSpc>
              <a:buFont typeface="Arial" panose="020B0604020202090204" pitchFamily="34" charset="0"/>
              <a:buAutoNum type="arabicPeriod"/>
            </a:pPr>
            <a:r>
              <a:rPr lang="en-IN" sz="1600" dirty="0">
                <a:latin typeface="Arial Regular" panose="020B0604020202090204" charset="0"/>
                <a:ea typeface="Palatino" pitchFamily="2" charset="77"/>
                <a:cs typeface="Arial Regular" panose="020B0604020202090204" charset="0"/>
              </a:rPr>
              <a:t>In the audio pipeline, Librosa was used to analyze acoustic signals, extracting features like MFCCs, pitch variation, and pauses, while noise reduction techniques improved the quality of the input data.</a:t>
            </a:r>
          </a:p>
          <a:p>
            <a:pPr marL="438150" algn="just">
              <a:lnSpc>
                <a:spcPct val="150000"/>
              </a:lnSpc>
              <a:buFont typeface="Arial" panose="020B0604020202090204" pitchFamily="34" charset="0"/>
              <a:buAutoNum type="arabicPeriod"/>
            </a:pPr>
            <a:r>
              <a:rPr lang="en-IN" sz="1600" dirty="0">
                <a:latin typeface="Arial Regular" panose="020B0604020202090204" charset="0"/>
                <a:ea typeface="Palatino" pitchFamily="2" charset="77"/>
                <a:cs typeface="Arial Regular" panose="020B0604020202090204" charset="0"/>
              </a:rPr>
              <a:t>The text data was processed using NLP techniques, including tokenization and sentiment analysis, to extract linguistic features such as coherence scores and key phrases.</a:t>
            </a:r>
          </a:p>
          <a:p>
            <a:pPr marL="438150" algn="just">
              <a:lnSpc>
                <a:spcPct val="150000"/>
              </a:lnSpc>
              <a:buFont typeface="Arial" panose="020B0604020202090204" pitchFamily="34" charset="0"/>
              <a:buAutoNum type="arabicPeriod"/>
            </a:pPr>
            <a:r>
              <a:rPr lang="en-IN" sz="1600" dirty="0">
                <a:latin typeface="Arial Regular" panose="020B0604020202090204" charset="0"/>
                <a:ea typeface="Palatino" pitchFamily="2" charset="77"/>
                <a:cs typeface="Arial Regular" panose="020B0604020202090204" charset="0"/>
              </a:rPr>
              <a:t>All extracted features were synchronized and aligned using timestamps, ensuring seamless integration into a unified dataset for multimodal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Implementation</a:t>
            </a:r>
            <a:endParaRPr lang="en-US" b="0"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0" lvl="0" indent="0" algn="ctr" rtl="0">
              <a:spcBef>
                <a:spcPts val="0"/>
              </a:spcBef>
              <a:spcAft>
                <a:spcPts val="0"/>
              </a:spcAft>
              <a:buNone/>
            </a:pPr>
            <a:endParaRPr lang="en-IN" sz="1800" dirty="0">
              <a:ea typeface="Palatino" pitchFamily="2" charset="77"/>
            </a:endParaRPr>
          </a:p>
        </p:txBody>
      </p:sp>
      <p:pic>
        <p:nvPicPr>
          <p:cNvPr id="3" name="Picture 2" descr="Screenshot 2024-11-30 at 9.15.13 AM"/>
          <p:cNvPicPr>
            <a:picLocks noChangeAspect="1"/>
          </p:cNvPicPr>
          <p:nvPr/>
        </p:nvPicPr>
        <p:blipFill>
          <a:blip r:embed="rId2"/>
          <a:stretch>
            <a:fillRect/>
          </a:stretch>
        </p:blipFill>
        <p:spPr>
          <a:xfrm>
            <a:off x="1943100" y="804545"/>
            <a:ext cx="5257800" cy="5004435"/>
          </a:xfrm>
          <a:prstGeom prst="rect">
            <a:avLst/>
          </a:prstGeom>
        </p:spPr>
      </p:pic>
      <p:sp>
        <p:nvSpPr>
          <p:cNvPr id="5" name="Text Box 4"/>
          <p:cNvSpPr txBox="1"/>
          <p:nvPr/>
        </p:nvSpPr>
        <p:spPr>
          <a:xfrm>
            <a:off x="1475105" y="5923280"/>
            <a:ext cx="6160770" cy="522605"/>
          </a:xfrm>
          <a:prstGeom prst="rect">
            <a:avLst/>
          </a:prstGeom>
          <a:noFill/>
        </p:spPr>
        <p:txBody>
          <a:bodyPr wrap="square" rtlCol="0">
            <a:noAutofit/>
          </a:bodyPr>
          <a:lstStyle/>
          <a:p>
            <a:pPr algn="ctr"/>
            <a:r>
              <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Figure 5.  </a:t>
            </a:r>
            <a:r>
              <a:rPr lang="en-US" sz="1600" u="sng">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Implementation of preprocessing the video frames</a:t>
            </a:r>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a:p>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Implementation</a:t>
            </a:r>
            <a:endParaRPr lang="en-US" b="0"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0" lvl="0" indent="0" algn="ctr" rtl="0">
              <a:spcBef>
                <a:spcPts val="0"/>
              </a:spcBef>
              <a:spcAft>
                <a:spcPts val="0"/>
              </a:spcAft>
              <a:buNone/>
            </a:pPr>
            <a:endParaRPr lang="en-IN" sz="1800" dirty="0">
              <a:ea typeface="Palatino" pitchFamily="2" charset="77"/>
            </a:endParaRPr>
          </a:p>
        </p:txBody>
      </p:sp>
      <p:sp>
        <p:nvSpPr>
          <p:cNvPr id="5" name="Text Box 4"/>
          <p:cNvSpPr txBox="1"/>
          <p:nvPr/>
        </p:nvSpPr>
        <p:spPr>
          <a:xfrm>
            <a:off x="1475105" y="5923280"/>
            <a:ext cx="6160770" cy="522605"/>
          </a:xfrm>
          <a:prstGeom prst="rect">
            <a:avLst/>
          </a:prstGeom>
          <a:noFill/>
        </p:spPr>
        <p:txBody>
          <a:bodyPr wrap="square" rtlCol="0">
            <a:noAutofit/>
          </a:bodyPr>
          <a:lstStyle/>
          <a:p>
            <a:pPr algn="ctr"/>
            <a:r>
              <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Figure 6.  </a:t>
            </a:r>
            <a:r>
              <a:rPr lang="en-US" sz="1600" u="sng">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Implementation of preprocessing the Transcripts</a:t>
            </a:r>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a:p>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p:txBody>
      </p:sp>
      <p:pic>
        <p:nvPicPr>
          <p:cNvPr id="6" name="Picture 5" descr="Screenshot 2024-11-30 at 9.21.59 AM"/>
          <p:cNvPicPr>
            <a:picLocks noChangeAspect="1"/>
          </p:cNvPicPr>
          <p:nvPr/>
        </p:nvPicPr>
        <p:blipFill>
          <a:blip r:embed="rId2"/>
          <a:stretch>
            <a:fillRect/>
          </a:stretch>
        </p:blipFill>
        <p:spPr>
          <a:xfrm>
            <a:off x="2216785" y="810895"/>
            <a:ext cx="4676775" cy="50266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Implementation</a:t>
            </a:r>
            <a:endParaRPr lang="en-US" b="0"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0" lvl="0" indent="0" algn="ctr" rtl="0">
              <a:spcBef>
                <a:spcPts val="0"/>
              </a:spcBef>
              <a:spcAft>
                <a:spcPts val="0"/>
              </a:spcAft>
              <a:buNone/>
            </a:pPr>
            <a:endParaRPr lang="en-IN" sz="1800" dirty="0">
              <a:ea typeface="Palatino" pitchFamily="2" charset="77"/>
            </a:endParaRPr>
          </a:p>
        </p:txBody>
      </p:sp>
      <p:sp>
        <p:nvSpPr>
          <p:cNvPr id="5" name="Text Box 4"/>
          <p:cNvSpPr txBox="1"/>
          <p:nvPr/>
        </p:nvSpPr>
        <p:spPr>
          <a:xfrm>
            <a:off x="1475105" y="5923280"/>
            <a:ext cx="6160770" cy="522605"/>
          </a:xfrm>
          <a:prstGeom prst="rect">
            <a:avLst/>
          </a:prstGeom>
          <a:noFill/>
        </p:spPr>
        <p:txBody>
          <a:bodyPr wrap="square" rtlCol="0">
            <a:noAutofit/>
          </a:bodyPr>
          <a:lstStyle/>
          <a:p>
            <a:pPr algn="ctr"/>
            <a:r>
              <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Figure 7.  </a:t>
            </a:r>
            <a:r>
              <a:rPr lang="en-US" sz="1600" u="sng">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Implementation of preprocessing the Audio Files</a:t>
            </a:r>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a:p>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p:txBody>
      </p:sp>
      <p:pic>
        <p:nvPicPr>
          <p:cNvPr id="6" name="Picture 5" descr="Screenshot 2024-11-30 at 9.24.02 AM"/>
          <p:cNvPicPr>
            <a:picLocks noChangeAspect="1"/>
          </p:cNvPicPr>
          <p:nvPr/>
        </p:nvPicPr>
        <p:blipFill>
          <a:blip r:embed="rId2"/>
          <a:stretch>
            <a:fillRect/>
          </a:stretch>
        </p:blipFill>
        <p:spPr>
          <a:xfrm>
            <a:off x="1212850" y="1021080"/>
            <a:ext cx="6718300" cy="4902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Implementation</a:t>
            </a:r>
            <a:endParaRPr lang="en-US" b="0"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0" lvl="0" indent="0" algn="ctr" rtl="0">
              <a:spcBef>
                <a:spcPts val="0"/>
              </a:spcBef>
              <a:spcAft>
                <a:spcPts val="0"/>
              </a:spcAft>
              <a:buNone/>
            </a:pPr>
            <a:endParaRPr lang="en-IN" sz="1800" dirty="0">
              <a:ea typeface="Palatino" pitchFamily="2" charset="77"/>
            </a:endParaRPr>
          </a:p>
        </p:txBody>
      </p:sp>
      <p:sp>
        <p:nvSpPr>
          <p:cNvPr id="5" name="Text Box 4"/>
          <p:cNvSpPr txBox="1"/>
          <p:nvPr/>
        </p:nvSpPr>
        <p:spPr>
          <a:xfrm>
            <a:off x="1475105" y="5923280"/>
            <a:ext cx="6160770" cy="522605"/>
          </a:xfrm>
          <a:prstGeom prst="rect">
            <a:avLst/>
          </a:prstGeom>
          <a:noFill/>
        </p:spPr>
        <p:txBody>
          <a:bodyPr wrap="square" rtlCol="0">
            <a:noAutofit/>
          </a:bodyPr>
          <a:lstStyle/>
          <a:p>
            <a:pPr algn="ctr"/>
            <a:r>
              <a:rPr lang="en-US" sz="1600" dirty="0">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Figure 8.  </a:t>
            </a:r>
            <a:r>
              <a:rPr lang="en-US" sz="1600" u="sng" dirty="0">
                <a:latin typeface="Arial Regular" panose="020B0604020202090204" charset="0"/>
                <a:ea typeface="Helvetica Neue" panose="02000503000000020004"/>
                <a:cs typeface="Arial Regular" panose="020B0604020202090204" charset="0"/>
                <a:sym typeface="Helvetica Neue" panose="02000503000000020004"/>
                <a:hlinkClick r:id="rId2" action="ppaction://hlinkfile">
                  <a:extLst>
                    <a:ext uri="{A12FA001-AC4F-418D-AE19-62706E023703}">
                      <ahyp:hlinkClr xmlns:ahyp="http://schemas.microsoft.com/office/drawing/2018/hyperlinkcolor" val="tx"/>
                    </a:ext>
                  </a:extLst>
                </a:hlinkClick>
              </a:rPr>
              <a:t>Implementation of Unified Dataset</a:t>
            </a:r>
            <a:endParaRPr lang="en-US" sz="1600" dirty="0">
              <a:latin typeface="Arial Regular" panose="020B0604020202090204" charset="0"/>
              <a:ea typeface="Helvetica Neue" panose="02000503000000020004"/>
              <a:cs typeface="Arial Regular" panose="020B0604020202090204" charset="0"/>
              <a:sym typeface="Helvetica Neue" panose="02000503000000020004"/>
            </a:endParaRPr>
          </a:p>
          <a:p>
            <a:endParaRPr lang="en-US" sz="1600" dirty="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p:txBody>
      </p:sp>
      <p:pic>
        <p:nvPicPr>
          <p:cNvPr id="6" name="Picture 5" descr="Screenshot 2024-11-30 at 9.26.26 AM"/>
          <p:cNvPicPr>
            <a:picLocks noChangeAspect="1"/>
          </p:cNvPicPr>
          <p:nvPr/>
        </p:nvPicPr>
        <p:blipFill>
          <a:blip r:embed="rId3"/>
          <a:stretch>
            <a:fillRect/>
          </a:stretch>
        </p:blipFill>
        <p:spPr>
          <a:xfrm>
            <a:off x="1504950" y="817880"/>
            <a:ext cx="6134100" cy="5105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Experimental Results and Evaluation</a:t>
            </a:r>
            <a:endParaRPr lang="en-US"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381000" indent="-285750" algn="just">
              <a:lnSpc>
                <a:spcPct val="150000"/>
              </a:lnSpc>
            </a:pPr>
            <a:r>
              <a:rPr lang="en-IN" sz="1400" dirty="0">
                <a:latin typeface="Arial Regular" panose="020B0604020202090204" charset="0"/>
                <a:ea typeface="Palatino" pitchFamily="2" charset="77"/>
                <a:cs typeface="Arial Regular" panose="020B0604020202090204" charset="0"/>
              </a:rPr>
              <a:t>The experimental results and evaluation of the multimodal schizophrenia detection system will assess the performance of the transformer model trained on the unified dataset, which integrates video, audio, and text features. </a:t>
            </a:r>
          </a:p>
          <a:p>
            <a:pPr marL="381000" indent="-285750" algn="just">
              <a:lnSpc>
                <a:spcPct val="150000"/>
              </a:lnSpc>
            </a:pPr>
            <a:r>
              <a:rPr lang="en-IN" sz="1400" dirty="0">
                <a:latin typeface="Arial Regular" panose="020B0604020202090204" charset="0"/>
                <a:ea typeface="Palatino" pitchFamily="2" charset="77"/>
                <a:cs typeface="Arial Regular" panose="020B0604020202090204" charset="0"/>
              </a:rPr>
              <a:t>Key performance metrics, including accuracy, precision, recall, F1-score, and ROC-AUC, will be used to evaluate the system’s reliability in detecting schizophrenia markers. These metrics will provide insights into the model’s ability to classify schizophrenia-positive and negative cases accurately while balancing sensitivity and specificity. </a:t>
            </a:r>
          </a:p>
          <a:p>
            <a:pPr marL="381000" indent="-285750" algn="just">
              <a:lnSpc>
                <a:spcPct val="150000"/>
              </a:lnSpc>
            </a:pPr>
            <a:r>
              <a:rPr lang="en-IN" sz="1400" dirty="0">
                <a:latin typeface="Arial Regular" panose="020B0604020202090204" charset="0"/>
                <a:ea typeface="Palatino" pitchFamily="2" charset="77"/>
                <a:cs typeface="Arial Regular" panose="020B0604020202090204" charset="0"/>
              </a:rPr>
              <a:t>Each modality will be analyzed for its contribution to the overall performance</a:t>
            </a:r>
            <a:r>
              <a:rPr lang="en-US" altLang="en-IN" sz="1400" dirty="0">
                <a:latin typeface="Arial Regular" panose="020B0604020202090204" charset="0"/>
                <a:ea typeface="Palatino" pitchFamily="2" charset="77"/>
                <a:cs typeface="Arial Regular" panose="020B0604020202090204" charset="0"/>
              </a:rPr>
              <a:t>-</a:t>
            </a:r>
            <a:r>
              <a:rPr lang="en-IN" sz="1400" dirty="0">
                <a:latin typeface="Arial Regular" panose="020B0604020202090204" charset="0"/>
                <a:ea typeface="Palatino" pitchFamily="2" charset="77"/>
                <a:cs typeface="Arial Regular" panose="020B0604020202090204" charset="0"/>
              </a:rPr>
              <a:t>video features such as facial expressions and gestures, audio features like MFCCs and pitch variations, and text features including sentiment and coherence.</a:t>
            </a:r>
          </a:p>
          <a:p>
            <a:pPr marL="381000" indent="-285750" algn="just">
              <a:lnSpc>
                <a:spcPct val="150000"/>
              </a:lnSpc>
            </a:pPr>
            <a:r>
              <a:rPr lang="en-IN" sz="1400" dirty="0">
                <a:latin typeface="Arial Regular" panose="020B0604020202090204" charset="0"/>
                <a:ea typeface="Palatino" pitchFamily="2" charset="77"/>
                <a:cs typeface="Arial Regular" panose="020B0604020202090204" charset="0"/>
              </a:rPr>
              <a:t>The robustness of the model will be tested under challenging conditions, such as noisy inputs or incomplete data, to ensure its reliability in real-world scenarios. Comparative analysis with baseline methods using single modalities will highlight the advantages of multimodal integration, showcasing improvements in accuracy and diagnostic precision. </a:t>
            </a:r>
          </a:p>
          <a:p>
            <a:pPr marL="95250" indent="0" algn="just">
              <a:lnSpc>
                <a:spcPct val="150000"/>
              </a:lnSpc>
              <a:buFont typeface="Arial" panose="020B0604020202090204" pitchFamily="34" charset="0"/>
              <a:buNone/>
            </a:pPr>
            <a:endParaRPr lang="en-IN" sz="1400" dirty="0">
              <a:latin typeface="Arial Regular" panose="020B0604020202090204" charset="0"/>
              <a:ea typeface="Palatino" pitchFamily="2" charset="77"/>
              <a:cs typeface="Arial Regular" panose="020B060402020209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Experimental Results and Evaluation</a:t>
            </a:r>
            <a:endParaRPr lang="en-US" b="0" dirty="0"/>
          </a:p>
        </p:txBody>
      </p:sp>
      <p:sp>
        <p:nvSpPr>
          <p:cNvPr id="4" name="Content Placeholder 2"/>
          <p:cNvSpPr txBox="1"/>
          <p:nvPr/>
        </p:nvSpPr>
        <p:spPr bwMode="auto">
          <a:xfrm>
            <a:off x="77118" y="804232"/>
            <a:ext cx="8956714" cy="5783856"/>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357505" indent="-262255" algn="just">
              <a:lnSpc>
                <a:spcPct val="150000"/>
              </a:lnSpc>
              <a:buFont typeface="Arial" panose="020B0604020202090204" pitchFamily="34" charset="0"/>
              <a:buChar char="•"/>
            </a:pPr>
            <a:endParaRPr lang="en-IN" sz="1800" dirty="0">
              <a:ea typeface="Palatino" pitchFamily="2" charset="77"/>
            </a:endParaRPr>
          </a:p>
        </p:txBody>
      </p:sp>
      <p:pic>
        <p:nvPicPr>
          <p:cNvPr id="29" name="Picture 29" descr="Screenshot 2024-11-30 at 1.22.38 AM"/>
          <p:cNvPicPr>
            <a:picLocks noChangeAspect="1"/>
          </p:cNvPicPr>
          <p:nvPr/>
        </p:nvPicPr>
        <p:blipFill>
          <a:blip r:embed="rId2"/>
          <a:stretch>
            <a:fillRect/>
          </a:stretch>
        </p:blipFill>
        <p:spPr>
          <a:xfrm>
            <a:off x="383540" y="938530"/>
            <a:ext cx="8377555" cy="4561840"/>
          </a:xfrm>
          <a:prstGeom prst="rect">
            <a:avLst/>
          </a:prstGeom>
          <a:ln w="12700">
            <a:solidFill>
              <a:schemeClr val="tx1"/>
            </a:solidFill>
          </a:ln>
        </p:spPr>
      </p:pic>
      <p:sp>
        <p:nvSpPr>
          <p:cNvPr id="5" name="Text Box 4"/>
          <p:cNvSpPr txBox="1"/>
          <p:nvPr/>
        </p:nvSpPr>
        <p:spPr>
          <a:xfrm>
            <a:off x="1475105" y="5923280"/>
            <a:ext cx="6160770" cy="522605"/>
          </a:xfrm>
          <a:prstGeom prst="rect">
            <a:avLst/>
          </a:prstGeom>
          <a:noFill/>
        </p:spPr>
        <p:txBody>
          <a:bodyPr wrap="square" rtlCol="0">
            <a:noAutofit/>
          </a:bodyPr>
          <a:lstStyle/>
          <a:p>
            <a:pPr algn="ctr"/>
            <a:r>
              <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Figure 9. </a:t>
            </a:r>
            <a:r>
              <a:rPr lang="en-US" sz="1600" u="sng">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 Face Landmarks and Pose Landmarks Result</a:t>
            </a:r>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a:p>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Experimental Results and Evaluation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357505" indent="-262255" algn="just">
              <a:lnSpc>
                <a:spcPct val="150000"/>
              </a:lnSpc>
              <a:buFont typeface="Arial" panose="020B0604020202090204" pitchFamily="34" charset="0"/>
              <a:buChar char="•"/>
            </a:pPr>
            <a:endParaRPr lang="en-IN" sz="1800" dirty="0">
              <a:ea typeface="Palatino" pitchFamily="2" charset="77"/>
            </a:endParaRPr>
          </a:p>
        </p:txBody>
      </p:sp>
      <p:pic>
        <p:nvPicPr>
          <p:cNvPr id="3" name="Picture 2" descr="Screenshot 2024-11-30 at 9.40.58 AM"/>
          <p:cNvPicPr>
            <a:picLocks noChangeAspect="1"/>
          </p:cNvPicPr>
          <p:nvPr/>
        </p:nvPicPr>
        <p:blipFill>
          <a:blip r:embed="rId2"/>
          <a:stretch>
            <a:fillRect/>
          </a:stretch>
        </p:blipFill>
        <p:spPr>
          <a:xfrm>
            <a:off x="124460" y="1028065"/>
            <a:ext cx="8862060" cy="4626610"/>
          </a:xfrm>
          <a:prstGeom prst="rect">
            <a:avLst/>
          </a:prstGeom>
        </p:spPr>
      </p:pic>
      <p:sp>
        <p:nvSpPr>
          <p:cNvPr id="5" name="Text Box 4"/>
          <p:cNvSpPr txBox="1"/>
          <p:nvPr/>
        </p:nvSpPr>
        <p:spPr>
          <a:xfrm>
            <a:off x="1475105" y="5923280"/>
            <a:ext cx="6160770" cy="522605"/>
          </a:xfrm>
          <a:prstGeom prst="rect">
            <a:avLst/>
          </a:prstGeom>
          <a:noFill/>
        </p:spPr>
        <p:txBody>
          <a:bodyPr wrap="square" rtlCol="0">
            <a:noAutofit/>
          </a:bodyPr>
          <a:lstStyle/>
          <a:p>
            <a:pPr algn="ctr"/>
            <a:r>
              <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Figure 10. </a:t>
            </a:r>
            <a:r>
              <a:rPr lang="en-US" sz="1600" u="sng">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 Sentimental Dynamics of The Transcripts</a:t>
            </a:r>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a:p>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Experimental Results and Evaluation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357505" indent="-262255" algn="just">
              <a:lnSpc>
                <a:spcPct val="150000"/>
              </a:lnSpc>
              <a:buFont typeface="Arial" panose="020B0604020202090204" pitchFamily="34" charset="0"/>
              <a:buChar char="•"/>
            </a:pPr>
            <a:endParaRPr lang="en-IN" sz="1800" dirty="0">
              <a:ea typeface="Palatino" pitchFamily="2" charset="77"/>
            </a:endParaRPr>
          </a:p>
        </p:txBody>
      </p:sp>
      <p:sp>
        <p:nvSpPr>
          <p:cNvPr id="5" name="Text Box 4"/>
          <p:cNvSpPr txBox="1"/>
          <p:nvPr/>
        </p:nvSpPr>
        <p:spPr>
          <a:xfrm>
            <a:off x="1475105" y="5923280"/>
            <a:ext cx="6160770" cy="522605"/>
          </a:xfrm>
          <a:prstGeom prst="rect">
            <a:avLst/>
          </a:prstGeom>
          <a:noFill/>
        </p:spPr>
        <p:txBody>
          <a:bodyPr wrap="square" rtlCol="0">
            <a:noAutofit/>
          </a:bodyPr>
          <a:lstStyle/>
          <a:p>
            <a:pPr algn="ctr"/>
            <a:r>
              <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Figure 11.  </a:t>
            </a:r>
            <a:r>
              <a:rPr lang="en-US" sz="1600" u="sng">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Features Extracted from Audio Data</a:t>
            </a:r>
          </a:p>
          <a:p>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p:txBody>
      </p:sp>
      <p:pic>
        <p:nvPicPr>
          <p:cNvPr id="47" name="Picture 47" descr="Screenshot 2024-11-30 at 1.34.27 AM"/>
          <p:cNvPicPr>
            <a:picLocks noChangeAspect="1"/>
          </p:cNvPicPr>
          <p:nvPr/>
        </p:nvPicPr>
        <p:blipFill>
          <a:blip r:embed="rId2"/>
          <a:stretch>
            <a:fillRect/>
          </a:stretch>
        </p:blipFill>
        <p:spPr>
          <a:xfrm>
            <a:off x="379730" y="935355"/>
            <a:ext cx="8385175" cy="4987290"/>
          </a:xfrm>
          <a:prstGeom prst="rect">
            <a:avLst/>
          </a:prstGeom>
          <a:ln>
            <a:solidFill>
              <a:schemeClr val="tx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357505" indent="-262255" algn="just">
              <a:lnSpc>
                <a:spcPct val="140000"/>
              </a:lnSpc>
              <a:buFont typeface="Arial" panose="020B0604020202090204" pitchFamily="34" charset="0"/>
              <a:buChar char="•"/>
            </a:pPr>
            <a:r>
              <a:rPr lang="en-IN" dirty="0">
                <a:ea typeface="Palatino" pitchFamily="2" charset="77"/>
              </a:rPr>
              <a:t>Introduction</a:t>
            </a:r>
          </a:p>
          <a:p>
            <a:pPr marL="357505" indent="-262255" algn="just">
              <a:lnSpc>
                <a:spcPct val="140000"/>
              </a:lnSpc>
              <a:buFont typeface="Arial" panose="020B0604020202090204" pitchFamily="34" charset="0"/>
              <a:buChar char="•"/>
            </a:pPr>
            <a:r>
              <a:rPr lang="en-IN" dirty="0">
                <a:ea typeface="Palatino" pitchFamily="2" charset="77"/>
              </a:rPr>
              <a:t>Problem Statement</a:t>
            </a:r>
          </a:p>
          <a:p>
            <a:pPr marL="357505" indent="-262255" algn="just">
              <a:lnSpc>
                <a:spcPct val="140000"/>
              </a:lnSpc>
              <a:buFont typeface="Arial" panose="020B0604020202090204" pitchFamily="34" charset="0"/>
              <a:buChar char="•"/>
            </a:pPr>
            <a:r>
              <a:rPr lang="en-IN" dirty="0">
                <a:ea typeface="Palatino" pitchFamily="2" charset="77"/>
              </a:rPr>
              <a:t>Objectives</a:t>
            </a:r>
          </a:p>
          <a:p>
            <a:pPr marL="357505" indent="-262255">
              <a:lnSpc>
                <a:spcPct val="140000"/>
              </a:lnSpc>
            </a:pPr>
            <a:r>
              <a:rPr lang="en-IN" dirty="0">
                <a:ea typeface="Palatino" pitchFamily="2" charset="77"/>
              </a:rPr>
              <a:t>Work Done (after Major Project - I)</a:t>
            </a:r>
          </a:p>
          <a:p>
            <a:pPr marL="357505" indent="-262255" algn="just">
              <a:lnSpc>
                <a:spcPct val="140000"/>
              </a:lnSpc>
              <a:buFont typeface="Arial" panose="020B0604020202090204" pitchFamily="34" charset="0"/>
              <a:buChar char="•"/>
            </a:pPr>
            <a:r>
              <a:rPr lang="en-IN" dirty="0">
                <a:ea typeface="Palatino" pitchFamily="2" charset="77"/>
              </a:rPr>
              <a:t>Project Design</a:t>
            </a:r>
          </a:p>
          <a:p>
            <a:pPr marL="357505" indent="-262255" algn="just">
              <a:lnSpc>
                <a:spcPct val="140000"/>
              </a:lnSpc>
              <a:buFont typeface="Arial" panose="020B0604020202090204" pitchFamily="34" charset="0"/>
              <a:buChar char="•"/>
            </a:pPr>
            <a:r>
              <a:rPr lang="en-IN" dirty="0">
                <a:ea typeface="Palatino" pitchFamily="2" charset="77"/>
              </a:rPr>
              <a:t>Implementation</a:t>
            </a:r>
          </a:p>
          <a:p>
            <a:pPr marL="357505" indent="-262255" algn="just">
              <a:lnSpc>
                <a:spcPct val="140000"/>
              </a:lnSpc>
              <a:buFont typeface="Arial" panose="020B0604020202090204" pitchFamily="34" charset="0"/>
              <a:buChar char="•"/>
            </a:pPr>
            <a:r>
              <a:rPr lang="en-IN" dirty="0">
                <a:ea typeface="Palatino" pitchFamily="2" charset="77"/>
              </a:rPr>
              <a:t>Experimental Results and Evaluation</a:t>
            </a:r>
          </a:p>
          <a:p>
            <a:pPr marL="357505" indent="-262255" algn="just">
              <a:lnSpc>
                <a:spcPct val="140000"/>
              </a:lnSpc>
              <a:buFont typeface="Arial" panose="020B0604020202090204" pitchFamily="34" charset="0"/>
              <a:buChar char="•"/>
            </a:pPr>
            <a:r>
              <a:rPr lang="en-IN" dirty="0">
                <a:ea typeface="Palatino" pitchFamily="2" charset="77"/>
              </a:rPr>
              <a:t>Key Learnings</a:t>
            </a:r>
          </a:p>
          <a:p>
            <a:pPr marL="357505" indent="-262255" algn="just">
              <a:lnSpc>
                <a:spcPct val="140000"/>
              </a:lnSpc>
              <a:buFont typeface="Arial" panose="020B0604020202090204" pitchFamily="34" charset="0"/>
              <a:buChar char="•"/>
            </a:pPr>
            <a:r>
              <a:rPr lang="en-IN" dirty="0">
                <a:ea typeface="Palatino" pitchFamily="2" charset="77"/>
              </a:rPr>
              <a:t>Work Plan (till End – term Evaluation)</a:t>
            </a:r>
          </a:p>
          <a:p>
            <a:pPr marL="357505" indent="-262255" algn="just">
              <a:lnSpc>
                <a:spcPct val="140000"/>
              </a:lnSpc>
              <a:buFont typeface="Arial" panose="020B0604020202090204" pitchFamily="34" charset="0"/>
              <a:buChar char="•"/>
            </a:pPr>
            <a:r>
              <a:rPr lang="en-IN" dirty="0">
                <a:ea typeface="Palatino" pitchFamily="2" charset="77"/>
              </a:rPr>
              <a:t>Work Contribution and Attendance</a:t>
            </a:r>
          </a:p>
          <a:p>
            <a:pPr marL="357505" indent="-262255" algn="just">
              <a:lnSpc>
                <a:spcPct val="140000"/>
              </a:lnSpc>
              <a:buFont typeface="Arial" panose="020B0604020202090204" pitchFamily="34" charset="0"/>
              <a:buChar char="•"/>
            </a:pPr>
            <a:r>
              <a:rPr lang="en-IN" dirty="0">
                <a:ea typeface="Palatino" pitchFamily="2" charset="77"/>
              </a:rPr>
              <a:t>Supervisor Interactions</a:t>
            </a:r>
          </a:p>
          <a:p>
            <a:pPr marL="357505" indent="-262255" algn="just">
              <a:lnSpc>
                <a:spcPct val="140000"/>
              </a:lnSpc>
              <a:buFont typeface="Arial" panose="020B0604020202090204" pitchFamily="34" charset="0"/>
              <a:buChar char="•"/>
            </a:pPr>
            <a:r>
              <a:rPr lang="en-IN" dirty="0">
                <a:ea typeface="Palatino" pitchFamily="2" charset="77"/>
              </a:rPr>
              <a:t>References</a:t>
            </a:r>
          </a:p>
          <a:p>
            <a:pPr marL="0" indent="0">
              <a:buFont typeface="Arial" panose="020B0604020202090204" pitchFamily="34" charset="0"/>
              <a:buNone/>
            </a:pPr>
            <a:r>
              <a:rPr lang="en-IN" altLang="en-US" sz="1700" kern="0" dirty="0">
                <a:ea typeface="MS PGothic" panose="020B0600070205080204" pitchFamily="34" charset="-128"/>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Key Learnings</a:t>
            </a:r>
            <a:endParaRPr lang="en-US"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381000" indent="-285750" algn="just">
              <a:lnSpc>
                <a:spcPct val="150000"/>
              </a:lnSpc>
            </a:pPr>
            <a:r>
              <a:rPr lang="en-IN" sz="1400" b="1" dirty="0">
                <a:latin typeface="Arial Bold" panose="020B0604020202090204" charset="0"/>
                <a:ea typeface="Palatino" pitchFamily="2" charset="77"/>
                <a:cs typeface="Arial Bold" panose="020B0604020202090204" charset="0"/>
              </a:rPr>
              <a:t>Multimodal Data Integration: </a:t>
            </a:r>
            <a:r>
              <a:rPr lang="en-IN" sz="1400" dirty="0">
                <a:latin typeface="Arial Regular" panose="020B0604020202090204" charset="0"/>
                <a:ea typeface="Palatino" pitchFamily="2" charset="77"/>
                <a:cs typeface="Arial Regular" panose="020B0604020202090204" charset="0"/>
              </a:rPr>
              <a:t>Gained hands-on experience in integrating multiple data modalities (video, audio, text) and understanding the challenges in synchronizing them for a unified dataset.</a:t>
            </a:r>
          </a:p>
          <a:p>
            <a:pPr marL="381000" indent="-285750" algn="just">
              <a:lnSpc>
                <a:spcPct val="150000"/>
              </a:lnSpc>
            </a:pPr>
            <a:r>
              <a:rPr lang="en-IN" sz="1400" b="1" dirty="0">
                <a:latin typeface="Arial Bold" panose="020B0604020202090204" charset="0"/>
                <a:ea typeface="Palatino" pitchFamily="2" charset="77"/>
                <a:cs typeface="Arial Bold" panose="020B0604020202090204" charset="0"/>
              </a:rPr>
              <a:t>Preprocessing Techniques: </a:t>
            </a:r>
            <a:r>
              <a:rPr lang="en-IN" sz="1400" dirty="0">
                <a:latin typeface="Arial Regular" panose="020B0604020202090204" charset="0"/>
                <a:ea typeface="Palatino" pitchFamily="2" charset="77"/>
                <a:cs typeface="Arial Regular" panose="020B0604020202090204" charset="0"/>
              </a:rPr>
              <a:t>Learned various preprocessing techniques for video, audio, and text data, including feature extraction (e.g., facial expressions, speech features, and sentiment analysis) to prepare the data for model training.</a:t>
            </a:r>
          </a:p>
          <a:p>
            <a:pPr marL="381000" indent="-285750" algn="just">
              <a:lnSpc>
                <a:spcPct val="150000"/>
              </a:lnSpc>
            </a:pPr>
            <a:r>
              <a:rPr lang="en-IN" sz="1400" b="1" dirty="0">
                <a:latin typeface="Arial Bold" panose="020B0604020202090204" charset="0"/>
                <a:ea typeface="Palatino" pitchFamily="2" charset="77"/>
                <a:cs typeface="Arial Bold" panose="020B0604020202090204" charset="0"/>
              </a:rPr>
              <a:t>Model Understanding:</a:t>
            </a:r>
            <a:r>
              <a:rPr lang="en-IN" sz="1400" dirty="0">
                <a:latin typeface="Arial Regular" panose="020B0604020202090204" charset="0"/>
                <a:ea typeface="Palatino" pitchFamily="2" charset="77"/>
                <a:cs typeface="Arial Regular" panose="020B0604020202090204" charset="0"/>
              </a:rPr>
              <a:t> Developed a deeper understanding of machine learning models, particularly transformers, and how they can be adapted for multimodal tasks like schizophrenia detection.</a:t>
            </a:r>
          </a:p>
          <a:p>
            <a:pPr marL="381000" indent="-285750" algn="just">
              <a:lnSpc>
                <a:spcPct val="150000"/>
              </a:lnSpc>
            </a:pPr>
            <a:r>
              <a:rPr lang="en-IN" sz="1400" b="1" dirty="0">
                <a:latin typeface="Arial Bold" panose="020B0604020202090204" charset="0"/>
                <a:ea typeface="Palatino" pitchFamily="2" charset="77"/>
                <a:cs typeface="Arial Bold" panose="020B0604020202090204" charset="0"/>
              </a:rPr>
              <a:t>Data Management:</a:t>
            </a:r>
            <a:r>
              <a:rPr lang="en-IN" sz="1400" dirty="0">
                <a:latin typeface="Arial Regular" panose="020B0604020202090204" charset="0"/>
                <a:ea typeface="Palatino" pitchFamily="2" charset="77"/>
                <a:cs typeface="Arial Regular" panose="020B0604020202090204" charset="0"/>
              </a:rPr>
              <a:t> Gained practical knowledge in organizing large datasets, ensuring that data from different sources is clean, aligned, and ready for analysis.</a:t>
            </a:r>
          </a:p>
          <a:p>
            <a:pPr marL="381000" indent="-285750" algn="just">
              <a:lnSpc>
                <a:spcPct val="150000"/>
              </a:lnSpc>
            </a:pPr>
            <a:r>
              <a:rPr lang="en-IN" sz="1400" b="1" dirty="0">
                <a:latin typeface="Arial Bold" panose="020B0604020202090204" charset="0"/>
                <a:ea typeface="Palatino" pitchFamily="2" charset="77"/>
                <a:cs typeface="Arial Bold" panose="020B0604020202090204" charset="0"/>
              </a:rPr>
              <a:t>Research and Development: </a:t>
            </a:r>
            <a:r>
              <a:rPr lang="en-IN" sz="1400" dirty="0">
                <a:latin typeface="Arial Regular" panose="020B0604020202090204" charset="0"/>
                <a:ea typeface="Palatino" pitchFamily="2" charset="77"/>
                <a:cs typeface="Arial Regular" panose="020B0604020202090204" charset="0"/>
              </a:rPr>
              <a:t>Conducted thorough research, including reviewing related studies, which helped shape the methodology and inspired innovative solutions for handling multimodal data.</a:t>
            </a:r>
          </a:p>
          <a:p>
            <a:pPr marL="95250" indent="0" algn="just">
              <a:lnSpc>
                <a:spcPct val="150000"/>
              </a:lnSpc>
              <a:buNone/>
            </a:pPr>
            <a:endParaRPr lang="en-IN" sz="1400" dirty="0">
              <a:latin typeface="Arial Regular" panose="020B0604020202090204" charset="0"/>
              <a:ea typeface="Palatino" pitchFamily="2" charset="77"/>
              <a:cs typeface="Arial Regular" panose="020B0604020202090204" charset="0"/>
            </a:endParaRPr>
          </a:p>
          <a:p>
            <a:pPr marL="95250" indent="0" algn="just">
              <a:lnSpc>
                <a:spcPct val="150000"/>
              </a:lnSpc>
              <a:buNone/>
            </a:pPr>
            <a:r>
              <a:rPr lang="en-IN" sz="1400" dirty="0">
                <a:latin typeface="Arial Regular" panose="020B0604020202090204" charset="0"/>
                <a:ea typeface="Palatino" pitchFamily="2" charset="77"/>
                <a:cs typeface="Arial Regular" panose="020B0604020202090204" charset="0"/>
              </a:rPr>
              <a:t>These experiences have provided valuable insights into the complexities of working with multimodal data and machine learning models, helping us to develop essential skills for future stages of the project.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 Plan (till End-Term Evaluation)</a:t>
            </a:r>
            <a:endParaRPr lang="en-US"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95250" indent="0" algn="just">
              <a:lnSpc>
                <a:spcPct val="150000"/>
              </a:lnSpc>
              <a:buFont typeface="Arial" panose="020B0604020202090204" pitchFamily="34" charset="0"/>
              <a:buNone/>
            </a:pPr>
            <a:r>
              <a:rPr lang="en-IN" sz="1400" dirty="0">
                <a:latin typeface="Arial Regular" panose="020B0604020202090204" charset="0"/>
                <a:ea typeface="Palatino" pitchFamily="2" charset="77"/>
                <a:cs typeface="Arial Regular" panose="020B0604020202090204" charset="0"/>
              </a:rPr>
              <a:t>With the groundwork laid in the previous phase, including data preprocessing and the creation of a unified dataset, the following steps will focus on training the model, evaluating its performance, and preparing it for real-world applications. The goal is to enhance the system’s accuracy, scalability, and usability, ensuring it can be deployed effectively in clinical settings. Below are the key areas of focus for the upcoming semester:</a:t>
            </a:r>
          </a:p>
          <a:p>
            <a:pPr marL="438150" algn="just">
              <a:lnSpc>
                <a:spcPct val="150000"/>
              </a:lnSpc>
              <a:buFont typeface="Arial" panose="020B0604020202090204" pitchFamily="34" charset="0"/>
              <a:buAutoNum type="arabicPeriod"/>
            </a:pPr>
            <a:r>
              <a:rPr lang="en-IN" sz="1400" b="1" dirty="0">
                <a:latin typeface="Arial Bold" panose="020B0604020202090204" charset="0"/>
                <a:ea typeface="Palatino" pitchFamily="2" charset="77"/>
                <a:cs typeface="Arial Bold" panose="020B0604020202090204" charset="0"/>
              </a:rPr>
              <a:t>Model Development and Training: </a:t>
            </a:r>
            <a:r>
              <a:rPr lang="en-IN" sz="1400" dirty="0">
                <a:latin typeface="Arial Regular" panose="020B0604020202090204" charset="0"/>
                <a:ea typeface="Palatino" pitchFamily="2" charset="77"/>
                <a:cs typeface="Arial Regular" panose="020B0604020202090204" charset="0"/>
              </a:rPr>
              <a:t>Focus on implementing and fine-tuning the multimodal transformer model for schizophrenia detection, incorporating one-shot learning techniques and evaluating the model’s performance on the unified dataset.</a:t>
            </a:r>
          </a:p>
          <a:p>
            <a:pPr marL="438150" algn="just">
              <a:lnSpc>
                <a:spcPct val="150000"/>
              </a:lnSpc>
              <a:buFont typeface="Arial" panose="020B0604020202090204" pitchFamily="34" charset="0"/>
              <a:buAutoNum type="arabicPeriod"/>
            </a:pPr>
            <a:r>
              <a:rPr lang="en-IN" sz="1400" b="1" dirty="0">
                <a:latin typeface="Arial Bold" panose="020B0604020202090204" charset="0"/>
                <a:ea typeface="Palatino" pitchFamily="2" charset="77"/>
                <a:cs typeface="Arial Bold" panose="020B0604020202090204" charset="0"/>
              </a:rPr>
              <a:t>Performance Evaluation:</a:t>
            </a:r>
            <a:r>
              <a:rPr lang="en-IN" sz="1400" dirty="0">
                <a:latin typeface="Arial Regular" panose="020B0604020202090204" charset="0"/>
                <a:ea typeface="Palatino" pitchFamily="2" charset="77"/>
                <a:cs typeface="Arial Regular" panose="020B0604020202090204" charset="0"/>
              </a:rPr>
              <a:t> Conduct comprehensive testing, including functional testing, edge-case testing, and performance measurement (inference time, accuracy, precision, recall), to evaluate the model’s effectiveness and robustness.</a:t>
            </a:r>
          </a:p>
          <a:p>
            <a:pPr marL="438150" algn="just">
              <a:lnSpc>
                <a:spcPct val="150000"/>
              </a:lnSpc>
              <a:buFont typeface="Arial" panose="020B0604020202090204" pitchFamily="34" charset="0"/>
              <a:buAutoNum type="arabicPeriod"/>
            </a:pPr>
            <a:r>
              <a:rPr lang="en-IN" sz="1400" b="1" dirty="0">
                <a:latin typeface="Arial Bold" panose="020B0604020202090204" charset="0"/>
                <a:ea typeface="Palatino" pitchFamily="2" charset="77"/>
                <a:cs typeface="Arial Bold" panose="020B0604020202090204" charset="0"/>
              </a:rPr>
              <a:t>Data Expansion and Augmentation:</a:t>
            </a:r>
            <a:r>
              <a:rPr lang="en-IN" sz="1400" dirty="0">
                <a:latin typeface="Arial Regular" panose="020B0604020202090204" charset="0"/>
                <a:ea typeface="Palatino" pitchFamily="2" charset="77"/>
                <a:cs typeface="Arial Regular" panose="020B0604020202090204" charset="0"/>
              </a:rPr>
              <a:t> Expand the dataset with additional data from schizophrenia patients, apply data augmentation techniques, and potentially integrate new data sources like EEG or fMRI to improve model accuracy.</a:t>
            </a:r>
          </a:p>
          <a:p>
            <a:pPr marL="438150" algn="just">
              <a:lnSpc>
                <a:spcPct val="150000"/>
              </a:lnSpc>
              <a:buFont typeface="Arial" panose="020B0604020202090204" pitchFamily="34" charset="0"/>
              <a:buAutoNum type="arabicPeriod"/>
            </a:pPr>
            <a:r>
              <a:rPr sz="1400" b="1" dirty="0">
                <a:latin typeface="Helvetica Bold" charset="0"/>
                <a:ea typeface="Palatino" pitchFamily="2" charset="77"/>
                <a:cs typeface="Helvetica Bold" charset="0"/>
              </a:rPr>
              <a:t>Deployment and Integration: </a:t>
            </a:r>
            <a:r>
              <a:rPr sz="1400" dirty="0">
                <a:ea typeface="Palatino" pitchFamily="2" charset="77"/>
              </a:rPr>
              <a:t>Explore deploying the model in real-world clinical settings, including integration into a web or mobile application, ensuring scalability and real-time processing capabilities for healthcare professionals.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Work Contribution </a:t>
            </a:r>
            <a:r>
              <a:rPr lang="en-IN" dirty="0">
                <a:ea typeface="Palatino" pitchFamily="2" charset="77"/>
              </a:rPr>
              <a:t>and Attendance</a:t>
            </a:r>
            <a:endParaRPr lang="en-US" b="0"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95250" indent="0">
              <a:buNone/>
            </a:pPr>
            <a:endParaRPr lang="en-IN" sz="1800" dirty="0">
              <a:ea typeface="Palatino" pitchFamily="2" charset="77"/>
            </a:endParaRPr>
          </a:p>
        </p:txBody>
      </p:sp>
      <p:graphicFrame>
        <p:nvGraphicFramePr>
          <p:cNvPr id="6" name="Table 5"/>
          <p:cNvGraphicFramePr>
            <a:graphicFrameLocks noGrp="1"/>
          </p:cNvGraphicFramePr>
          <p:nvPr>
            <p:extLst>
              <p:ext uri="{D42A27DB-BD31-4B8C-83A1-F6EECF244321}">
                <p14:modId xmlns:p14="http://schemas.microsoft.com/office/powerpoint/2010/main" val="1828094387"/>
              </p:ext>
            </p:extLst>
          </p:nvPr>
        </p:nvGraphicFramePr>
        <p:xfrm>
          <a:off x="110169" y="833237"/>
          <a:ext cx="8923663" cy="5660800"/>
        </p:xfrm>
        <a:graphic>
          <a:graphicData uri="http://schemas.openxmlformats.org/drawingml/2006/table">
            <a:tbl>
              <a:tblPr firstRow="1" bandRow="1">
                <a:tableStyleId>{00A15C55-8517-42AA-B614-E9B94910E393}</a:tableStyleId>
              </a:tblPr>
              <a:tblGrid>
                <a:gridCol w="1153831">
                  <a:extLst>
                    <a:ext uri="{9D8B030D-6E8A-4147-A177-3AD203B41FA5}">
                      <a16:colId xmlns:a16="http://schemas.microsoft.com/office/drawing/2014/main" val="20000"/>
                    </a:ext>
                  </a:extLst>
                </a:gridCol>
                <a:gridCol w="923521">
                  <a:extLst>
                    <a:ext uri="{9D8B030D-6E8A-4147-A177-3AD203B41FA5}">
                      <a16:colId xmlns:a16="http://schemas.microsoft.com/office/drawing/2014/main" val="20001"/>
                    </a:ext>
                  </a:extLst>
                </a:gridCol>
                <a:gridCol w="2960676">
                  <a:extLst>
                    <a:ext uri="{9D8B030D-6E8A-4147-A177-3AD203B41FA5}">
                      <a16:colId xmlns:a16="http://schemas.microsoft.com/office/drawing/2014/main" val="20002"/>
                    </a:ext>
                  </a:extLst>
                </a:gridCol>
                <a:gridCol w="1440493">
                  <a:extLst>
                    <a:ext uri="{9D8B030D-6E8A-4147-A177-3AD203B41FA5}">
                      <a16:colId xmlns:a16="http://schemas.microsoft.com/office/drawing/2014/main" val="20003"/>
                    </a:ext>
                  </a:extLst>
                </a:gridCol>
                <a:gridCol w="1202499">
                  <a:extLst>
                    <a:ext uri="{9D8B030D-6E8A-4147-A177-3AD203B41FA5}">
                      <a16:colId xmlns:a16="http://schemas.microsoft.com/office/drawing/2014/main" val="3381137738"/>
                    </a:ext>
                  </a:extLst>
                </a:gridCol>
                <a:gridCol w="1242643">
                  <a:extLst>
                    <a:ext uri="{9D8B030D-6E8A-4147-A177-3AD203B41FA5}">
                      <a16:colId xmlns:a16="http://schemas.microsoft.com/office/drawing/2014/main" val="3357163161"/>
                    </a:ext>
                  </a:extLst>
                </a:gridCol>
              </a:tblGrid>
              <a:tr h="295452">
                <a:tc gridSpan="6">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dirty="0">
                          <a:solidFill>
                            <a:schemeClr val="tx1"/>
                          </a:solidFill>
                          <a:latin typeface="Helvetica" pitchFamily="34" charset="0"/>
                        </a:rPr>
                        <a:t>GitHub Repository URL - </a:t>
                      </a:r>
                      <a:r>
                        <a:rPr lang="en-US" sz="1400" b="1" i="0" dirty="0">
                          <a:solidFill>
                            <a:schemeClr val="tx1"/>
                          </a:solidFill>
                          <a:latin typeface="Helvetica" pitchFamily="34" charset="0"/>
                          <a:hlinkClick r:id="rId2"/>
                        </a:rPr>
                        <a:t>https://github.com/sarthakkurothe/Major-Project-II-18B19CI891</a:t>
                      </a:r>
                      <a:r>
                        <a:rPr lang="en-US" sz="1400" b="1" i="0" dirty="0">
                          <a:solidFill>
                            <a:schemeClr val="tx1"/>
                          </a:solidFill>
                          <a:latin typeface="Helvetica" pitchFamily="34" charset="0"/>
                        </a:rPr>
                        <a:t> </a:t>
                      </a:r>
                    </a:p>
                  </a:txBody>
                  <a:tcPr>
                    <a:solidFill>
                      <a:schemeClr val="accent2">
                        <a:lumMod val="60000"/>
                        <a:lumOff val="40000"/>
                      </a:schemeClr>
                    </a:solidFill>
                  </a:tcPr>
                </a:tc>
                <a:tc hMerge="1">
                  <a:txBody>
                    <a:bodyPr/>
                    <a:lstStyle/>
                    <a:p>
                      <a:pPr algn="ctr"/>
                      <a:endParaRPr lang="en-US" sz="1400" b="0" i="0" dirty="0">
                        <a:latin typeface="Helvetica" pitchFamily="34" charset="0"/>
                      </a:endParaRPr>
                    </a:p>
                  </a:txBody>
                  <a:tcPr>
                    <a:solidFill>
                      <a:schemeClr val="accent6">
                        <a:lumMod val="50000"/>
                      </a:schemeClr>
                    </a:solidFill>
                  </a:tcPr>
                </a:tc>
                <a:tc hMerge="1">
                  <a:txBody>
                    <a:bodyPr/>
                    <a:lstStyle/>
                    <a:p>
                      <a:pPr algn="ctr"/>
                      <a:endParaRPr lang="en-US" sz="1400" b="0" i="0" dirty="0">
                        <a:latin typeface="Helvetica" pitchFamily="34" charset="0"/>
                      </a:endParaRPr>
                    </a:p>
                  </a:txBody>
                  <a:tcPr>
                    <a:solidFill>
                      <a:schemeClr val="accent6">
                        <a:lumMod val="50000"/>
                      </a:schemeClr>
                    </a:solidFill>
                  </a:tcPr>
                </a:tc>
                <a:tc hMerge="1">
                  <a:txBody>
                    <a:bodyPr/>
                    <a:lstStyle/>
                    <a:p>
                      <a:pPr algn="ctr"/>
                      <a:endParaRPr lang="en-US" sz="1400" b="0" i="0" dirty="0">
                        <a:latin typeface="Helvetica" pitchFamily="34" charset="0"/>
                      </a:endParaRPr>
                    </a:p>
                  </a:txBody>
                  <a:tcPr>
                    <a:solidFill>
                      <a:schemeClr val="accent6">
                        <a:lumMod val="50000"/>
                      </a:schemeClr>
                    </a:solidFill>
                  </a:tcPr>
                </a:tc>
                <a:tc hMerge="1">
                  <a:txBody>
                    <a:bodyPr/>
                    <a:lstStyle/>
                    <a:p>
                      <a:pPr algn="ctr"/>
                      <a:endParaRPr lang="en-US" sz="1400" b="0" i="0" dirty="0">
                        <a:latin typeface="Helvetica" pitchFamily="34" charset="0"/>
                      </a:endParaRPr>
                    </a:p>
                  </a:txBody>
                  <a:tcPr>
                    <a:solidFill>
                      <a:schemeClr val="accent6">
                        <a:lumMod val="50000"/>
                      </a:schemeClr>
                    </a:solidFill>
                  </a:tcPr>
                </a:tc>
                <a:tc hMerge="1">
                  <a:txBody>
                    <a:bodyPr/>
                    <a:lstStyle/>
                    <a:p>
                      <a:pPr algn="ctr"/>
                      <a:endParaRPr lang="en-US" sz="1400" b="0" i="0" dirty="0">
                        <a:latin typeface="Helvetica" pitchFamily="34" charset="0"/>
                      </a:endParaRPr>
                    </a:p>
                  </a:txBody>
                  <a:tcPr>
                    <a:solidFill>
                      <a:schemeClr val="accent6">
                        <a:lumMod val="50000"/>
                      </a:schemeClr>
                    </a:solidFill>
                  </a:tcPr>
                </a:tc>
                <a:extLst>
                  <a:ext uri="{0D108BD9-81ED-4DB2-BD59-A6C34878D82A}">
                    <a16:rowId xmlns:a16="http://schemas.microsoft.com/office/drawing/2014/main" val="475165812"/>
                  </a:ext>
                </a:extLst>
              </a:tr>
              <a:tr h="709084">
                <a:tc>
                  <a:txBody>
                    <a:bodyPr/>
                    <a:lstStyle/>
                    <a:p>
                      <a:pPr algn="ctr"/>
                      <a:r>
                        <a:rPr lang="en-US" sz="1400" b="0" i="0" dirty="0">
                          <a:latin typeface="Helvetica" pitchFamily="34" charset="0"/>
                        </a:rPr>
                        <a:t>Team</a:t>
                      </a:r>
                    </a:p>
                    <a:p>
                      <a:pPr algn="ctr"/>
                      <a:r>
                        <a:rPr lang="en-US" sz="1400" b="0" i="0" dirty="0">
                          <a:latin typeface="Helvetica" pitchFamily="34" charset="0"/>
                        </a:rPr>
                        <a:t>Member</a:t>
                      </a:r>
                    </a:p>
                  </a:txBody>
                  <a:tcPr>
                    <a:solidFill>
                      <a:schemeClr val="accent2">
                        <a:lumMod val="60000"/>
                        <a:lumOff val="40000"/>
                      </a:schemeClr>
                    </a:solidFill>
                  </a:tcPr>
                </a:tc>
                <a:tc>
                  <a:txBody>
                    <a:bodyPr/>
                    <a:lstStyle/>
                    <a:p>
                      <a:pPr algn="ctr"/>
                      <a:r>
                        <a:rPr lang="en-US" sz="1400" b="0" i="0" dirty="0">
                          <a:latin typeface="Helvetica" pitchFamily="34" charset="0"/>
                        </a:rPr>
                        <a:t>Roll No.</a:t>
                      </a:r>
                    </a:p>
                  </a:txBody>
                  <a:tcPr>
                    <a:solidFill>
                      <a:schemeClr val="accent2">
                        <a:lumMod val="60000"/>
                        <a:lumOff val="40000"/>
                      </a:schemeClr>
                    </a:solidFill>
                  </a:tcPr>
                </a:tc>
                <a:tc>
                  <a:txBody>
                    <a:bodyPr/>
                    <a:lstStyle/>
                    <a:p>
                      <a:pPr algn="ctr"/>
                      <a:r>
                        <a:rPr lang="en-US" sz="1400" b="0" i="0" dirty="0">
                          <a:latin typeface="Helvetica" pitchFamily="34" charset="0"/>
                        </a:rPr>
                        <a:t>Work Done</a:t>
                      </a:r>
                    </a:p>
                  </a:txBody>
                  <a:tcPr>
                    <a:solidFill>
                      <a:schemeClr val="accent2">
                        <a:lumMod val="60000"/>
                        <a:lumOff val="40000"/>
                      </a:schemeClr>
                    </a:solidFill>
                  </a:tcPr>
                </a:tc>
                <a:tc>
                  <a:txBody>
                    <a:bodyPr/>
                    <a:lstStyle/>
                    <a:p>
                      <a:pPr algn="ctr"/>
                      <a:r>
                        <a:rPr lang="en-US" sz="1400" b="0" i="0" dirty="0">
                          <a:latin typeface="Helvetica" pitchFamily="34" charset="0"/>
                        </a:rPr>
                        <a:t>Work </a:t>
                      </a:r>
                    </a:p>
                    <a:p>
                      <a:pPr algn="ctr"/>
                      <a:r>
                        <a:rPr lang="en-US" sz="1400" b="0" i="0" dirty="0">
                          <a:latin typeface="Helvetica" pitchFamily="34" charset="0"/>
                        </a:rPr>
                        <a:t>Contribution </a:t>
                      </a:r>
                    </a:p>
                    <a:p>
                      <a:pPr algn="ctr"/>
                      <a:r>
                        <a:rPr lang="en-US" sz="1400" b="0" i="0" dirty="0">
                          <a:latin typeface="Helvetica" pitchFamily="34" charset="0"/>
                        </a:rPr>
                        <a:t>(%)</a:t>
                      </a:r>
                    </a:p>
                  </a:txBody>
                  <a:tcPr>
                    <a:solidFill>
                      <a:schemeClr val="accent2">
                        <a:lumMod val="60000"/>
                        <a:lumOff val="40000"/>
                      </a:schemeClr>
                    </a:solidFill>
                  </a:tcPr>
                </a:tc>
                <a:tc>
                  <a:txBody>
                    <a:bodyPr/>
                    <a:lstStyle/>
                    <a:p>
                      <a:pPr algn="ctr"/>
                      <a:r>
                        <a:rPr lang="en-US" sz="1400" b="0" i="0" dirty="0">
                          <a:latin typeface="Helvetica" pitchFamily="34" charset="0"/>
                        </a:rPr>
                        <a:t>Lines of Code </a:t>
                      </a:r>
                    </a:p>
                    <a:p>
                      <a:pPr algn="ctr"/>
                      <a:r>
                        <a:rPr lang="en-US" sz="1400" b="0" i="0" dirty="0">
                          <a:latin typeface="Helvetica" pitchFamily="34" charset="0"/>
                        </a:rPr>
                        <a:t>(LoC)</a:t>
                      </a:r>
                    </a:p>
                  </a:txBody>
                  <a:tcPr>
                    <a:solidFill>
                      <a:schemeClr val="accent2">
                        <a:lumMod val="60000"/>
                        <a:lumOff val="40000"/>
                      </a:schemeClr>
                    </a:solidFill>
                  </a:tcPr>
                </a:tc>
                <a:tc>
                  <a:txBody>
                    <a:bodyPr/>
                    <a:lstStyle/>
                    <a:p>
                      <a:pPr algn="ctr"/>
                      <a:r>
                        <a:rPr lang="en-US" sz="1400" b="0" i="0" dirty="0">
                          <a:latin typeface="Helvetica" pitchFamily="34" charset="0"/>
                        </a:rPr>
                        <a:t>Lab Attendance</a:t>
                      </a:r>
                    </a:p>
                    <a:p>
                      <a:pPr algn="ctr"/>
                      <a:r>
                        <a:rPr lang="en-US" sz="1400" b="0" i="0" dirty="0">
                          <a:latin typeface="Helvetica" pitchFamily="34" charset="0"/>
                        </a:rPr>
                        <a:t>(%)</a:t>
                      </a:r>
                    </a:p>
                  </a:txBody>
                  <a:tcPr>
                    <a:solidFill>
                      <a:schemeClr val="accent2">
                        <a:lumMod val="60000"/>
                        <a:lumOff val="40000"/>
                      </a:schemeClr>
                    </a:solidFill>
                  </a:tcPr>
                </a:tc>
                <a:extLst>
                  <a:ext uri="{0D108BD9-81ED-4DB2-BD59-A6C34878D82A}">
                    <a16:rowId xmlns:a16="http://schemas.microsoft.com/office/drawing/2014/main" val="10000"/>
                  </a:ext>
                </a:extLst>
              </a:tr>
              <a:tr h="2570430">
                <a:tc>
                  <a:txBody>
                    <a:bodyPr/>
                    <a:lstStyle/>
                    <a:p>
                      <a:pPr algn="ctr"/>
                      <a:r>
                        <a:rPr lang="en-US" sz="1400" b="1" i="0" dirty="0">
                          <a:latin typeface="Helvetica" pitchFamily="34" charset="0"/>
                        </a:rPr>
                        <a:t>Sarthak Kurothe</a:t>
                      </a:r>
                    </a:p>
                  </a:txBody>
                  <a:tcPr>
                    <a:solidFill>
                      <a:schemeClr val="accent6">
                        <a:lumMod val="20000"/>
                        <a:lumOff val="80000"/>
                      </a:schemeClr>
                    </a:solidFill>
                  </a:tcPr>
                </a:tc>
                <a:tc>
                  <a:txBody>
                    <a:bodyPr/>
                    <a:lstStyle/>
                    <a:p>
                      <a:pPr algn="ctr"/>
                      <a:r>
                        <a:rPr lang="en-US" sz="1400" b="1" i="0" dirty="0">
                          <a:latin typeface="Helvetica" pitchFamily="34" charset="0"/>
                        </a:rPr>
                        <a:t>211420</a:t>
                      </a:r>
                    </a:p>
                  </a:txBody>
                  <a:tcPr>
                    <a:solidFill>
                      <a:schemeClr val="accent6">
                        <a:lumMod val="20000"/>
                        <a:lumOff val="80000"/>
                      </a:schemeClr>
                    </a:solidFill>
                  </a:tcPr>
                </a:tc>
                <a:tc>
                  <a:txBody>
                    <a:bodyPr/>
                    <a:lstStyle/>
                    <a:p>
                      <a:pPr indent="0" algn="just">
                        <a:buNone/>
                      </a:pPr>
                      <a:r>
                        <a:rPr lang="en-US" sz="1400" dirty="0"/>
                        <a:t>Worked on developing and fine-tuning the multimodal transformer model for schizophrenia detection. Main focus was on implementing one-shot learning techniques and optimizing the model using the unified dataset and also conducted rigorous performance evaluations, including functional testing, edge-case testing, and measuring accuracy, precision, recall, and inference time.</a:t>
                      </a:r>
                      <a:endParaRPr lang="en-US" sz="1400" b="0" i="0" dirty="0">
                        <a:latin typeface="Helvetica" pitchFamily="34" charset="0"/>
                      </a:endParaRPr>
                    </a:p>
                  </a:txBody>
                  <a:tcPr>
                    <a:solidFill>
                      <a:schemeClr val="accent6">
                        <a:lumMod val="20000"/>
                        <a:lumOff val="80000"/>
                      </a:schemeClr>
                    </a:solidFill>
                  </a:tcPr>
                </a:tc>
                <a:tc>
                  <a:txBody>
                    <a:bodyPr/>
                    <a:lstStyle/>
                    <a:p>
                      <a:pPr marL="0" indent="0" algn="ctr">
                        <a:buFont typeface="Arial" panose="020B0604020202090204" pitchFamily="34" charset="0"/>
                        <a:buNone/>
                      </a:pPr>
                      <a:r>
                        <a:rPr lang="en-US" sz="1400" b="0" i="0" dirty="0">
                          <a:latin typeface="Helvetica" pitchFamily="34" charset="0"/>
                        </a:rPr>
                        <a:t>50%</a:t>
                      </a:r>
                    </a:p>
                  </a:txBody>
                  <a:tcPr>
                    <a:solidFill>
                      <a:schemeClr val="accent6">
                        <a:lumMod val="20000"/>
                        <a:lumOff val="80000"/>
                      </a:schemeClr>
                    </a:solidFill>
                  </a:tcPr>
                </a:tc>
                <a:tc>
                  <a:txBody>
                    <a:bodyPr/>
                    <a:lstStyle/>
                    <a:p>
                      <a:pPr marL="0" indent="0" algn="ctr">
                        <a:buFont typeface="Arial" panose="020B0604020202090204" pitchFamily="34" charset="0"/>
                        <a:buNone/>
                      </a:pPr>
                      <a:r>
                        <a:rPr lang="en-US" sz="1400" b="0" i="0" dirty="0">
                          <a:latin typeface="Helvetica" pitchFamily="34" charset="0"/>
                        </a:rPr>
                        <a:t>300</a:t>
                      </a:r>
                    </a:p>
                  </a:txBody>
                  <a:tcPr>
                    <a:solidFill>
                      <a:schemeClr val="accent6">
                        <a:lumMod val="20000"/>
                        <a:lumOff val="80000"/>
                      </a:schemeClr>
                    </a:solidFill>
                  </a:tcPr>
                </a:tc>
                <a:tc>
                  <a:txBody>
                    <a:bodyPr/>
                    <a:lstStyle/>
                    <a:p>
                      <a:pPr marL="0" indent="0" algn="ctr">
                        <a:buFont typeface="Arial" panose="020B0604020202090204" pitchFamily="34" charset="0"/>
                        <a:buNone/>
                      </a:pPr>
                      <a:r>
                        <a:rPr lang="en-US" sz="1400" b="1" i="0" dirty="0">
                          <a:solidFill>
                            <a:schemeClr val="tx1"/>
                          </a:solidFill>
                          <a:latin typeface="Helvetica" pitchFamily="34" charset="0"/>
                        </a:rPr>
                        <a:t>NA</a:t>
                      </a:r>
                    </a:p>
                  </a:txBody>
                  <a:tcPr>
                    <a:solidFill>
                      <a:schemeClr val="accent6">
                        <a:lumMod val="20000"/>
                        <a:lumOff val="80000"/>
                      </a:schemeClr>
                    </a:solidFill>
                  </a:tcPr>
                </a:tc>
                <a:extLst>
                  <a:ext uri="{0D108BD9-81ED-4DB2-BD59-A6C34878D82A}">
                    <a16:rowId xmlns:a16="http://schemas.microsoft.com/office/drawing/2014/main" val="10002"/>
                  </a:ext>
                </a:extLst>
              </a:tr>
              <a:tr h="1972720">
                <a:tc>
                  <a:txBody>
                    <a:bodyPr/>
                    <a:lstStyle/>
                    <a:p>
                      <a:pPr algn="ctr"/>
                      <a:r>
                        <a:rPr lang="en-US" sz="1400" b="0" i="0" dirty="0">
                          <a:latin typeface="Helvetica" pitchFamily="34" charset="0"/>
                        </a:rPr>
                        <a:t>Shivansh Kushwaha</a:t>
                      </a:r>
                    </a:p>
                  </a:txBody>
                  <a:tcPr>
                    <a:solidFill>
                      <a:schemeClr val="accent6">
                        <a:lumMod val="60000"/>
                        <a:lumOff val="40000"/>
                      </a:schemeClr>
                    </a:solidFill>
                  </a:tcPr>
                </a:tc>
                <a:tc>
                  <a:txBody>
                    <a:bodyPr/>
                    <a:lstStyle/>
                    <a:p>
                      <a:pPr marL="0" indent="0" algn="ctr">
                        <a:buFont typeface="Arial" panose="020B0604020202090204" pitchFamily="34" charset="0"/>
                        <a:buNone/>
                      </a:pPr>
                      <a:r>
                        <a:rPr lang="en-US" sz="1400" b="0" i="0" dirty="0">
                          <a:latin typeface="Helvetica" pitchFamily="34" charset="0"/>
                        </a:rPr>
                        <a:t>211308</a:t>
                      </a:r>
                    </a:p>
                  </a:txBody>
                  <a:tcPr>
                    <a:solidFill>
                      <a:schemeClr val="accent6">
                        <a:lumMod val="60000"/>
                        <a:lumOff val="40000"/>
                      </a:schemeClr>
                    </a:solidFill>
                  </a:tcPr>
                </a:tc>
                <a:tc>
                  <a:txBody>
                    <a:bodyPr/>
                    <a:lstStyle/>
                    <a:p>
                      <a:pPr indent="0" algn="just">
                        <a:buNone/>
                      </a:pPr>
                      <a:r>
                        <a:rPr lang="en-US" sz="1400" dirty="0"/>
                        <a:t>Focused on data expansion, augmentation, and deployment. Gathered additional schizophrenia patient data, applied augmentation techniques, and explored integrating EEG or fMRI data to enhance accuracy. </a:t>
                      </a:r>
                      <a:endParaRPr lang="en-US" sz="1400" b="0" i="0" dirty="0">
                        <a:latin typeface="Helvetica" pitchFamily="34" charset="0"/>
                      </a:endParaRPr>
                    </a:p>
                  </a:txBody>
                  <a:tcPr>
                    <a:solidFill>
                      <a:schemeClr val="accent6">
                        <a:lumMod val="60000"/>
                        <a:lumOff val="40000"/>
                      </a:schemeClr>
                    </a:solidFill>
                  </a:tcPr>
                </a:tc>
                <a:tc>
                  <a:txBody>
                    <a:bodyPr/>
                    <a:lstStyle/>
                    <a:p>
                      <a:pPr marL="0" indent="0" algn="ctr">
                        <a:buFont typeface="Arial" panose="020B0604020202090204" pitchFamily="34" charset="0"/>
                        <a:buNone/>
                      </a:pPr>
                      <a:r>
                        <a:rPr lang="en-US" sz="1400" b="0" i="0" dirty="0">
                          <a:latin typeface="Helvetica" pitchFamily="34" charset="0"/>
                        </a:rPr>
                        <a:t>50%</a:t>
                      </a:r>
                    </a:p>
                  </a:txBody>
                  <a:tcPr>
                    <a:solidFill>
                      <a:schemeClr val="accent6">
                        <a:lumMod val="60000"/>
                        <a:lumOff val="40000"/>
                      </a:schemeClr>
                    </a:solidFill>
                  </a:tcPr>
                </a:tc>
                <a:tc>
                  <a:txBody>
                    <a:bodyPr/>
                    <a:lstStyle/>
                    <a:p>
                      <a:pPr marL="0" indent="0" algn="ctr">
                        <a:buFont typeface="Arial" panose="020B0604020202090204" pitchFamily="34" charset="0"/>
                        <a:buNone/>
                      </a:pPr>
                      <a:r>
                        <a:rPr lang="en-US" sz="1400" b="0" i="0" dirty="0">
                          <a:latin typeface="Helvetica" pitchFamily="34" charset="0"/>
                        </a:rPr>
                        <a:t>150</a:t>
                      </a:r>
                    </a:p>
                  </a:txBody>
                  <a:tcPr>
                    <a:solidFill>
                      <a:schemeClr val="accent6">
                        <a:lumMod val="60000"/>
                        <a:lumOff val="40000"/>
                      </a:schemeClr>
                    </a:solidFill>
                  </a:tcPr>
                </a:tc>
                <a:tc>
                  <a:txBody>
                    <a:bodyPr/>
                    <a:lstStyle/>
                    <a:p>
                      <a:pPr marL="0" indent="0" algn="ctr">
                        <a:buFont typeface="Arial" panose="020B0604020202090204" pitchFamily="34" charset="0"/>
                        <a:buNone/>
                      </a:pPr>
                      <a:r>
                        <a:rPr lang="en-US" sz="1400" b="0" i="0" dirty="0">
                          <a:latin typeface="Helvetica" pitchFamily="34" charset="0"/>
                        </a:rPr>
                        <a:t>100%</a:t>
                      </a:r>
                    </a:p>
                  </a:txBody>
                  <a:tcPr>
                    <a:solidFill>
                      <a:schemeClr val="accent6">
                        <a:lumMod val="60000"/>
                        <a:lumOff val="40000"/>
                      </a:scheme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805" lvl="0" indent="0" algn="l" rtl="0">
              <a:spcBef>
                <a:spcPts val="0"/>
              </a:spcBef>
              <a:spcAft>
                <a:spcPts val="0"/>
              </a:spcAft>
              <a:buNone/>
            </a:pPr>
            <a:r>
              <a:rPr lang="en-US" sz="2400" dirty="0"/>
              <a:t>Supervisor Interactions (as mentioned in weekly log)</a:t>
            </a:r>
            <a:endParaRPr b="0" dirty="0"/>
          </a:p>
        </p:txBody>
      </p:sp>
      <p:sp>
        <p:nvSpPr>
          <p:cNvPr id="194" name="Google Shape;194;p24"/>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panose="020B0604020202090204"/>
              <a:buNone/>
            </a:pPr>
            <a:endParaRPr sz="1800">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graphicFrame>
        <p:nvGraphicFramePr>
          <p:cNvPr id="195" name="Google Shape;195;p24"/>
          <p:cNvGraphicFramePr/>
          <p:nvPr>
            <p:extLst>
              <p:ext uri="{D42A27DB-BD31-4B8C-83A1-F6EECF244321}">
                <p14:modId xmlns:p14="http://schemas.microsoft.com/office/powerpoint/2010/main" val="216123430"/>
              </p:ext>
            </p:extLst>
          </p:nvPr>
        </p:nvGraphicFramePr>
        <p:xfrm>
          <a:off x="154237" y="724544"/>
          <a:ext cx="8835525" cy="5852240"/>
        </p:xfrm>
        <a:graphic>
          <a:graphicData uri="http://schemas.openxmlformats.org/drawingml/2006/table">
            <a:tbl>
              <a:tblPr firstRow="1" bandRow="1">
                <a:noFill/>
                <a:tableStyleId>{7FE4F522-908E-4371-8FB1-4D310FD8903D}</a:tableStyleId>
              </a:tblPr>
              <a:tblGrid>
                <a:gridCol w="685854">
                  <a:extLst>
                    <a:ext uri="{9D8B030D-6E8A-4147-A177-3AD203B41FA5}">
                      <a16:colId xmlns:a16="http://schemas.microsoft.com/office/drawing/2014/main" val="20000"/>
                    </a:ext>
                  </a:extLst>
                </a:gridCol>
                <a:gridCol w="1155546">
                  <a:extLst>
                    <a:ext uri="{9D8B030D-6E8A-4147-A177-3AD203B41FA5}">
                      <a16:colId xmlns:a16="http://schemas.microsoft.com/office/drawing/2014/main" val="20001"/>
                    </a:ext>
                  </a:extLst>
                </a:gridCol>
                <a:gridCol w="5635040">
                  <a:extLst>
                    <a:ext uri="{9D8B030D-6E8A-4147-A177-3AD203B41FA5}">
                      <a16:colId xmlns:a16="http://schemas.microsoft.com/office/drawing/2014/main" val="20002"/>
                    </a:ext>
                  </a:extLst>
                </a:gridCol>
                <a:gridCol w="1359085">
                  <a:extLst>
                    <a:ext uri="{9D8B030D-6E8A-4147-A177-3AD203B41FA5}">
                      <a16:colId xmlns:a16="http://schemas.microsoft.com/office/drawing/2014/main" val="20003"/>
                    </a:ext>
                  </a:extLst>
                </a:gridCol>
              </a:tblGrid>
              <a:tr h="291596">
                <a:tc gridSpan="4">
                  <a:txBody>
                    <a:bodyPr/>
                    <a:lstStyle/>
                    <a:p>
                      <a:pPr marL="0" marR="0" lvl="0" indent="0" algn="ctr" rtl="0">
                        <a:spcBef>
                          <a:spcPts val="0"/>
                        </a:spcBef>
                        <a:spcAft>
                          <a:spcPts val="0"/>
                        </a:spcAft>
                        <a:buNone/>
                      </a:pPr>
                      <a:r>
                        <a:rPr lang="en-US" sz="1400" b="1" i="0" dirty="0">
                          <a:solidFill>
                            <a:schemeClr val="tx1"/>
                          </a:solidFill>
                          <a:latin typeface="Arial Regular" panose="020B0604020202090204" charset="0"/>
                          <a:ea typeface="Helvetica Neue" panose="02000503000000020004"/>
                          <a:cs typeface="Arial Regular" panose="020B0604020202090204" charset="0"/>
                          <a:sym typeface="Helvetica Neue" panose="02000503000000020004"/>
                        </a:rPr>
                        <a:t>No. of Meetings with Supervisor: 7</a:t>
                      </a:r>
                    </a:p>
                  </a:txBody>
                  <a:tcPr marL="91450" marR="91450" marT="45725" marB="45725">
                    <a:solidFill>
                      <a:schemeClr val="accent2">
                        <a:lumMod val="60000"/>
                        <a:lumOff val="40000"/>
                      </a:schemeClr>
                    </a:solidFill>
                  </a:tcPr>
                </a:tc>
                <a:tc hMerge="1">
                  <a:txBody>
                    <a:bodyPr/>
                    <a:lstStyle/>
                    <a:p>
                      <a:pPr marL="0" marR="0" lvl="0" indent="0" algn="ctr" rtl="0">
                        <a:spcBef>
                          <a:spcPts val="0"/>
                        </a:spcBef>
                        <a:spcAft>
                          <a:spcPts val="0"/>
                        </a:spcAft>
                        <a:buNone/>
                      </a:pPr>
                      <a:endParaRPr lang="en-US" sz="1400" b="0" i="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rgbClr val="606029"/>
                    </a:solidFill>
                  </a:tcPr>
                </a:tc>
                <a:tc hMerge="1">
                  <a:txBody>
                    <a:bodyPr/>
                    <a:lstStyle/>
                    <a:p>
                      <a:pPr marL="0" marR="0" lvl="0" indent="0" algn="ctr" rtl="0">
                        <a:spcBef>
                          <a:spcPts val="0"/>
                        </a:spcBef>
                        <a:spcAft>
                          <a:spcPts val="0"/>
                        </a:spcAft>
                        <a:buNone/>
                      </a:pPr>
                      <a:endParaRPr lang="en-US" sz="1400" b="0" i="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rgbClr val="606029"/>
                    </a:solidFill>
                  </a:tcPr>
                </a:tc>
                <a:tc hMerge="1">
                  <a:txBody>
                    <a:bodyPr/>
                    <a:lstStyle/>
                    <a:p>
                      <a:pPr marL="0" marR="0" lvl="0" indent="0" algn="ctr" rtl="0">
                        <a:spcBef>
                          <a:spcPts val="0"/>
                        </a:spcBef>
                        <a:spcAft>
                          <a:spcPts val="0"/>
                        </a:spcAft>
                        <a:buNone/>
                      </a:pPr>
                      <a:endParaRPr lang="en-US" sz="1400" b="0" i="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rgbClr val="606029"/>
                    </a:solidFill>
                  </a:tcPr>
                </a:tc>
                <a:extLst>
                  <a:ext uri="{0D108BD9-81ED-4DB2-BD59-A6C34878D82A}">
                    <a16:rowId xmlns:a16="http://schemas.microsoft.com/office/drawing/2014/main" val="4276433442"/>
                  </a:ext>
                </a:extLst>
              </a:tr>
              <a:tr h="495706">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Week No..</a:t>
                      </a:r>
                    </a:p>
                  </a:txBody>
                  <a:tcPr marL="91450" marR="91450" marT="45725" marB="45725">
                    <a:solidFill>
                      <a:schemeClr val="accent2">
                        <a:lumMod val="60000"/>
                        <a:lumOff val="40000"/>
                      </a:schemeClr>
                    </a:solidFill>
                  </a:tcPr>
                </a:tc>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Duration</a:t>
                      </a:r>
                    </a:p>
                  </a:txBody>
                  <a:tcPr marL="91450" marR="91450" marT="45725" marB="45725">
                    <a:solidFill>
                      <a:schemeClr val="accent2">
                        <a:lumMod val="60000"/>
                        <a:lumOff val="40000"/>
                      </a:schemeClr>
                    </a:solidFill>
                  </a:tcPr>
                </a:tc>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Remarks </a:t>
                      </a:r>
                      <a:r>
                        <a:rPr lang="en-US" sz="1400" b="1" i="0" dirty="0">
                          <a:latin typeface="Arial Regular" panose="020B0604020202090204" charset="0"/>
                          <a:ea typeface="Helvetica Neue" panose="02000503000000020004"/>
                          <a:cs typeface="Arial Regular" panose="020B0604020202090204" charset="0"/>
                          <a:sym typeface="Helvetica Neue" panose="02000503000000020004"/>
                        </a:rPr>
                        <a:t>(as mentioned in the weekly log)</a:t>
                      </a:r>
                    </a:p>
                  </a:txBody>
                  <a:tcPr marL="91450" marR="91450" marT="45725" marB="45725">
                    <a:solidFill>
                      <a:schemeClr val="accent2">
                        <a:lumMod val="60000"/>
                        <a:lumOff val="40000"/>
                      </a:schemeClr>
                    </a:solidFill>
                  </a:tcPr>
                </a:tc>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Incorporated</a:t>
                      </a:r>
                    </a:p>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(Yes/No)</a:t>
                      </a:r>
                    </a:p>
                  </a:txBody>
                  <a:tcPr marL="91450" marR="91450" marT="45725" marB="45725">
                    <a:solidFill>
                      <a:schemeClr val="accent2">
                        <a:lumMod val="60000"/>
                        <a:lumOff val="40000"/>
                      </a:schemeClr>
                    </a:solidFill>
                  </a:tcPr>
                </a:tc>
                <a:extLst>
                  <a:ext uri="{0D108BD9-81ED-4DB2-BD59-A6C34878D82A}">
                    <a16:rowId xmlns:a16="http://schemas.microsoft.com/office/drawing/2014/main" val="10000"/>
                  </a:ext>
                </a:extLst>
              </a:tr>
              <a:tr h="903927">
                <a:tc>
                  <a:txBody>
                    <a:bodyPr/>
                    <a:lstStyle/>
                    <a:p>
                      <a:pPr marL="0" marR="0" lvl="0" indent="0" algn="ctr" rtl="0">
                        <a:spcBef>
                          <a:spcPts val="0"/>
                        </a:spcBef>
                        <a:spcAft>
                          <a:spcPts val="0"/>
                        </a:spcAft>
                        <a:buNone/>
                      </a:pPr>
                      <a:r>
                        <a:rPr lang="en-US" sz="1400" b="0" i="0">
                          <a:latin typeface="Arial Regular" panose="020B0604020202090204" charset="0"/>
                          <a:ea typeface="Helvetica Neue" panose="02000503000000020004"/>
                          <a:cs typeface="Arial Regular" panose="020B0604020202090204" charset="0"/>
                          <a:sym typeface="Helvetica Neue" panose="02000503000000020004"/>
                        </a:rPr>
                        <a:t>1.</a:t>
                      </a:r>
                    </a:p>
                  </a:txBody>
                  <a:tcPr marL="91450" marR="91450" marT="45725" marB="45725">
                    <a:solidFill>
                      <a:srgbClr val="D5D59B"/>
                    </a:solidFill>
                  </a:tcPr>
                </a:tc>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20/01/2025</a:t>
                      </a:r>
                      <a:endParaRPr lang="en-US" sz="1400" b="0" dirty="0">
                        <a:latin typeface="Arial Regular" panose="020B0604020202090204" charset="0"/>
                        <a:ea typeface="Helvetica Neue" panose="02000503000000020004"/>
                        <a:cs typeface="Arial Regular" panose="020B0604020202090204" charset="0"/>
                        <a:sym typeface="Helvetica Neue" panose="02000503000000020004"/>
                      </a:endParaRPr>
                    </a:p>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25/01/2025</a:t>
                      </a:r>
                      <a:endParaRPr lang="en-US" sz="1400" b="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rgbClr val="D5D59B"/>
                    </a:solidFill>
                  </a:tcPr>
                </a:tc>
                <a:tc>
                  <a:txBody>
                    <a:bodyPr/>
                    <a:lstStyle/>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Enhanced video preprocessing for facial expressions, gaze, and gestures.</a:t>
                      </a:r>
                    </a:p>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Verified transcript accuracy and sentiment analysis.</a:t>
                      </a:r>
                    </a:p>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Improved audio synchronization with video and text.</a:t>
                      </a:r>
                    </a:p>
                  </a:txBody>
                  <a:tcPr marL="91450" marR="91450" marT="45725" marB="45725">
                    <a:solidFill>
                      <a:srgbClr val="D5D59B"/>
                    </a:solidFill>
                  </a:tcPr>
                </a:tc>
                <a:tc>
                  <a:txBody>
                    <a:bodyPr/>
                    <a:lstStyle/>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Ye</a:t>
                      </a:r>
                      <a:r>
                        <a:rPr lang="en-US" sz="1400" b="0" dirty="0">
                          <a:latin typeface="Arial Regular" panose="020B0604020202090204" charset="0"/>
                          <a:ea typeface="Helvetica Neue" panose="02000503000000020004"/>
                          <a:cs typeface="Arial Regular" panose="020B0604020202090204" charset="0"/>
                          <a:sym typeface="Helvetica Neue" panose="02000503000000020004"/>
                        </a:rPr>
                        <a:t>s</a:t>
                      </a:r>
                    </a:p>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(Week No.12)</a:t>
                      </a:r>
                    </a:p>
                  </a:txBody>
                  <a:tcPr marL="91450" marR="91450" marT="45725" marB="45725">
                    <a:solidFill>
                      <a:srgbClr val="D5D59B"/>
                    </a:solidFill>
                  </a:tcPr>
                </a:tc>
                <a:extLst>
                  <a:ext uri="{0D108BD9-81ED-4DB2-BD59-A6C34878D82A}">
                    <a16:rowId xmlns:a16="http://schemas.microsoft.com/office/drawing/2014/main" val="10001"/>
                  </a:ext>
                </a:extLst>
              </a:tr>
              <a:tr h="903927">
                <a:tc>
                  <a:txBody>
                    <a:bodyPr/>
                    <a:lstStyle/>
                    <a:p>
                      <a:pPr marL="0" marR="0" lvl="0" indent="0" algn="ctr" rtl="0">
                        <a:spcBef>
                          <a:spcPts val="0"/>
                        </a:spcBef>
                        <a:spcAft>
                          <a:spcPts val="0"/>
                        </a:spcAft>
                        <a:buNone/>
                      </a:pPr>
                      <a:r>
                        <a:rPr lang="en-US" sz="1400" b="0" i="0">
                          <a:latin typeface="Arial Regular" panose="020B0604020202090204" charset="0"/>
                          <a:ea typeface="Helvetica Neue" panose="02000503000000020004"/>
                          <a:cs typeface="Arial Regular" panose="020B0604020202090204" charset="0"/>
                          <a:sym typeface="Helvetica Neue" panose="02000503000000020004"/>
                        </a:rPr>
                        <a:t>2.</a:t>
                      </a:r>
                    </a:p>
                  </a:txBody>
                  <a:tcPr marL="91450" marR="91450" marT="45725" marB="45725">
                    <a:solidFill>
                      <a:srgbClr val="F0F0DD"/>
                    </a:solidFill>
                  </a:tcPr>
                </a:tc>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27/01/2025</a:t>
                      </a:r>
                      <a:endParaRPr lang="en-US" sz="1400" b="0" dirty="0">
                        <a:latin typeface="Arial Regular" panose="020B0604020202090204" charset="0"/>
                        <a:ea typeface="Helvetica Neue" panose="02000503000000020004"/>
                        <a:cs typeface="Arial Regular" panose="020B0604020202090204" charset="0"/>
                        <a:sym typeface="Helvetica Neue" panose="02000503000000020004"/>
                      </a:endParaRPr>
                    </a:p>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01/02/2025</a:t>
                      </a:r>
                    </a:p>
                    <a:p>
                      <a:pPr marL="0" marR="0" lvl="0" indent="0" algn="ctr" rtl="0">
                        <a:spcBef>
                          <a:spcPts val="0"/>
                        </a:spcBef>
                        <a:spcAft>
                          <a:spcPts val="0"/>
                        </a:spcAft>
                        <a:buNone/>
                      </a:pPr>
                      <a:endParaRPr lang="en-US" sz="1400" b="0" i="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rgbClr val="F0F0DD"/>
                    </a:solidFill>
                  </a:tcPr>
                </a:tc>
                <a:tc>
                  <a:txBody>
                    <a:bodyPr/>
                    <a:lstStyle/>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Refined data integration for consistency across modalities.</a:t>
                      </a:r>
                    </a:p>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Implemented missing data handling and augmentation techniques.</a:t>
                      </a:r>
                    </a:p>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Optimized feature extraction for better dataset quality.</a:t>
                      </a:r>
                      <a:endParaRPr sz="1400" b="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rgbClr val="F0F0DD"/>
                    </a:solidFill>
                  </a:tcPr>
                </a:tc>
                <a:tc>
                  <a:txBody>
                    <a:bodyPr/>
                    <a:lstStyle/>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Yes</a:t>
                      </a:r>
                    </a:p>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(Week No. 13)</a:t>
                      </a:r>
                    </a:p>
                  </a:txBody>
                  <a:tcPr marL="91450" marR="91450" marT="45725" marB="45725">
                    <a:solidFill>
                      <a:srgbClr val="F0F0DD"/>
                    </a:solidFill>
                  </a:tcPr>
                </a:tc>
                <a:extLst>
                  <a:ext uri="{0D108BD9-81ED-4DB2-BD59-A6C34878D82A}">
                    <a16:rowId xmlns:a16="http://schemas.microsoft.com/office/drawing/2014/main" val="10002"/>
                  </a:ext>
                </a:extLst>
              </a:tr>
              <a:tr h="903927">
                <a:tc>
                  <a:txBody>
                    <a:bodyPr/>
                    <a:lstStyle/>
                    <a:p>
                      <a:pPr marL="0" marR="0" lvl="0" indent="0" algn="ctr" rtl="0">
                        <a:spcBef>
                          <a:spcPts val="0"/>
                        </a:spcBef>
                        <a:spcAft>
                          <a:spcPts val="0"/>
                        </a:spcAft>
                        <a:buNone/>
                      </a:pPr>
                      <a:r>
                        <a:rPr lang="en-US" sz="1400" b="0" i="0">
                          <a:latin typeface="Arial Regular" panose="020B0604020202090204" charset="0"/>
                          <a:ea typeface="Helvetica Neue" panose="02000503000000020004"/>
                          <a:cs typeface="Arial Regular" panose="020B0604020202090204" charset="0"/>
                          <a:sym typeface="Helvetica Neue" panose="02000503000000020004"/>
                        </a:rPr>
                        <a:t>3.</a:t>
                      </a:r>
                    </a:p>
                  </a:txBody>
                  <a:tcPr marL="91450" marR="91450" marT="45725" marB="45725">
                    <a:solidFill>
                      <a:schemeClr val="accent2">
                        <a:lumMod val="60000"/>
                        <a:lumOff val="40000"/>
                      </a:schemeClr>
                    </a:solidFill>
                  </a:tcPr>
                </a:tc>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03/02/2025</a:t>
                      </a:r>
                      <a:endParaRPr lang="en-US" sz="1400" b="0" dirty="0">
                        <a:latin typeface="Arial Regular" panose="020B0604020202090204" charset="0"/>
                        <a:ea typeface="Helvetica Neue" panose="02000503000000020004"/>
                        <a:cs typeface="Arial Regular" panose="020B0604020202090204" charset="0"/>
                        <a:sym typeface="Helvetica Neue" panose="02000503000000020004"/>
                      </a:endParaRPr>
                    </a:p>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08/02/2025</a:t>
                      </a:r>
                    </a:p>
                    <a:p>
                      <a:pPr marL="0" marR="0" lvl="0" indent="0" algn="ctr" rtl="0">
                        <a:spcBef>
                          <a:spcPts val="0"/>
                        </a:spcBef>
                        <a:spcAft>
                          <a:spcPts val="0"/>
                        </a:spcAft>
                        <a:buClr>
                          <a:schemeClr val="dk1"/>
                        </a:buClr>
                        <a:buSzPts val="1400"/>
                        <a:buFont typeface="Arial" panose="020B0604020202090204"/>
                        <a:buNone/>
                      </a:pPr>
                      <a:endParaRPr lang="en-US" sz="1400" b="0" i="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chemeClr val="accent2">
                        <a:lumMod val="60000"/>
                        <a:lumOff val="40000"/>
                      </a:schemeClr>
                    </a:solidFill>
                  </a:tcPr>
                </a:tc>
                <a:tc>
                  <a:txBody>
                    <a:bodyPr/>
                    <a:lstStyle/>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Conducted initial model training using the multimodal transformer.</a:t>
                      </a:r>
                    </a:p>
                    <a:p>
                      <a:pPr marL="285750" marR="0" lvl="0" indent="-285750" algn="l" rtl="0">
                        <a:spcBef>
                          <a:spcPts val="0"/>
                        </a:spcBef>
                        <a:spcAft>
                          <a:spcPts val="0"/>
                        </a:spcAft>
                        <a:buClr>
                          <a:schemeClr val="dk1"/>
                        </a:buClr>
                        <a:buSzPts val="1400"/>
                        <a:buFont typeface="Arial" panose="020B0604020202020204" pitchFamily="34" charset="0"/>
                        <a:buChar char="•"/>
                      </a:pPr>
                      <a:r>
                        <a:rPr lang="da-DK" sz="1400" b="0" dirty="0">
                          <a:latin typeface="Arial Regular" panose="020B0604020202090204" charset="0"/>
                          <a:ea typeface="Helvetica Neue" panose="02000503000000020004"/>
                          <a:cs typeface="Arial Regular" panose="020B0604020202090204" charset="0"/>
                          <a:sym typeface="Helvetica Neue" panose="02000503000000020004"/>
                        </a:rPr>
                        <a:t>Fine-tuned hyperparameters for optimal performance.</a:t>
                      </a:r>
                    </a:p>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Evaluated early model results using confusion matrices.</a:t>
                      </a:r>
                      <a:endParaRPr sz="1400" b="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chemeClr val="accent2">
                        <a:lumMod val="60000"/>
                        <a:lumOff val="40000"/>
                      </a:schemeClr>
                    </a:solidFill>
                  </a:tcPr>
                </a:tc>
                <a:tc>
                  <a:txBody>
                    <a:bodyPr/>
                    <a:lstStyle/>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Yes</a:t>
                      </a:r>
                    </a:p>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(Week No. 14)</a:t>
                      </a:r>
                    </a:p>
                  </a:txBody>
                  <a:tcPr marL="91450" marR="91450" marT="45725" marB="45725">
                    <a:solidFill>
                      <a:schemeClr val="accent2">
                        <a:lumMod val="60000"/>
                        <a:lumOff val="40000"/>
                      </a:schemeClr>
                    </a:solidFill>
                  </a:tcPr>
                </a:tc>
                <a:extLst>
                  <a:ext uri="{0D108BD9-81ED-4DB2-BD59-A6C34878D82A}">
                    <a16:rowId xmlns:a16="http://schemas.microsoft.com/office/drawing/2014/main" val="10003"/>
                  </a:ext>
                </a:extLst>
              </a:tr>
              <a:tr h="699817">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4.</a:t>
                      </a:r>
                    </a:p>
                  </a:txBody>
                  <a:tcPr marL="91450" marR="91450" marT="45725" marB="45725">
                    <a:solidFill>
                      <a:schemeClr val="accent2">
                        <a:lumMod val="20000"/>
                        <a:lumOff val="80000"/>
                      </a:schemeClr>
                    </a:solidFill>
                  </a:tcPr>
                </a:tc>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10/02/2025</a:t>
                      </a:r>
                      <a:endParaRPr lang="en-US" sz="1400" b="0" dirty="0">
                        <a:latin typeface="Arial Regular" panose="020B0604020202090204" charset="0"/>
                        <a:ea typeface="Helvetica Neue" panose="02000503000000020004"/>
                        <a:cs typeface="Arial Regular" panose="020B0604020202090204" charset="0"/>
                        <a:sym typeface="Helvetica Neue" panose="02000503000000020004"/>
                      </a:endParaRPr>
                    </a:p>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15/02/2025</a:t>
                      </a:r>
                      <a:endParaRPr lang="en-US" sz="1400" b="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chemeClr val="accent2">
                        <a:lumMod val="20000"/>
                        <a:lumOff val="80000"/>
                      </a:schemeClr>
                    </a:solidFill>
                  </a:tcPr>
                </a:tc>
                <a:tc>
                  <a:txBody>
                    <a:bodyPr/>
                    <a:lstStyle/>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Assessed individual modality contributions to classification accuracy.</a:t>
                      </a:r>
                    </a:p>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Identified and addressed misclassification patterns.</a:t>
                      </a:r>
                      <a:endParaRPr sz="1400" b="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chemeClr val="accent2">
                        <a:lumMod val="20000"/>
                        <a:lumOff val="80000"/>
                      </a:schemeClr>
                    </a:solidFill>
                  </a:tcPr>
                </a:tc>
                <a:tc>
                  <a:txBody>
                    <a:bodyPr/>
                    <a:lstStyle/>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Yes</a:t>
                      </a:r>
                    </a:p>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(Week No. 15)</a:t>
                      </a:r>
                    </a:p>
                  </a:txBody>
                  <a:tcPr marL="91450" marR="91450" marT="45725" marB="45725">
                    <a:solidFill>
                      <a:schemeClr val="accent2">
                        <a:lumMod val="20000"/>
                        <a:lumOff val="80000"/>
                      </a:schemeClr>
                    </a:solidFill>
                  </a:tcPr>
                </a:tc>
                <a:extLst>
                  <a:ext uri="{0D108BD9-81ED-4DB2-BD59-A6C34878D82A}">
                    <a16:rowId xmlns:a16="http://schemas.microsoft.com/office/drawing/2014/main" val="10004"/>
                  </a:ext>
                </a:extLst>
              </a:tr>
              <a:tr h="699817">
                <a:tc>
                  <a:txBody>
                    <a:bodyPr/>
                    <a:lstStyle/>
                    <a:p>
                      <a:pPr marL="0" marR="0" lvl="0" indent="0" algn="ctr" rtl="0">
                        <a:spcBef>
                          <a:spcPts val="0"/>
                        </a:spcBef>
                        <a:spcAft>
                          <a:spcPts val="0"/>
                        </a:spcAft>
                        <a:buNone/>
                      </a:pPr>
                      <a:r>
                        <a:rPr lang="en-US" sz="1400" b="0" i="0">
                          <a:latin typeface="Arial Regular" panose="020B0604020202090204" charset="0"/>
                          <a:ea typeface="Helvetica Neue" panose="02000503000000020004"/>
                          <a:cs typeface="Arial Regular" panose="020B0604020202090204" charset="0"/>
                          <a:sym typeface="Helvetica Neue" panose="02000503000000020004"/>
                        </a:rPr>
                        <a:t>5.</a:t>
                      </a:r>
                    </a:p>
                  </a:txBody>
                  <a:tcPr marL="91450" marR="91450" marT="45725" marB="45725">
                    <a:solidFill>
                      <a:srgbClr val="D5D59B"/>
                    </a:solidFill>
                  </a:tcPr>
                </a:tc>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24/02/2025</a:t>
                      </a:r>
                      <a:endParaRPr lang="en-US" sz="1400" b="0" dirty="0">
                        <a:latin typeface="Arial Regular" panose="020B0604020202090204" charset="0"/>
                        <a:ea typeface="Helvetica Neue" panose="02000503000000020004"/>
                        <a:cs typeface="Arial Regular" panose="020B0604020202090204" charset="0"/>
                        <a:sym typeface="Helvetica Neue" panose="02000503000000020004"/>
                      </a:endParaRPr>
                    </a:p>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01/03/2025</a:t>
                      </a:r>
                      <a:endParaRPr lang="en-US" sz="1400" b="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rgbClr val="D5D59B"/>
                    </a:solidFill>
                  </a:tcPr>
                </a:tc>
                <a:tc>
                  <a:txBody>
                    <a:bodyPr/>
                    <a:lstStyle/>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Applied data augmentation for gesture, speech, and text variations.</a:t>
                      </a:r>
                    </a:p>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Expanded dataset with additional schizophrenia-related sources.</a:t>
                      </a:r>
                      <a:endParaRPr sz="1400" b="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rgbClr val="D5D59B"/>
                    </a:solidFill>
                  </a:tcPr>
                </a:tc>
                <a:tc>
                  <a:txBody>
                    <a:bodyPr/>
                    <a:lstStyle/>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Ye</a:t>
                      </a:r>
                      <a:r>
                        <a:rPr lang="en-US" sz="1400" b="0" dirty="0">
                          <a:latin typeface="Arial Regular" panose="020B0604020202090204" charset="0"/>
                          <a:ea typeface="Helvetica Neue" panose="02000503000000020004"/>
                          <a:cs typeface="Arial Regular" panose="020B0604020202090204" charset="0"/>
                          <a:sym typeface="Helvetica Neue" panose="02000503000000020004"/>
                        </a:rPr>
                        <a:t>s</a:t>
                      </a:r>
                    </a:p>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(Week No. 16)</a:t>
                      </a:r>
                    </a:p>
                  </a:txBody>
                  <a:tcPr marL="91450" marR="91450" marT="45725" marB="45725">
                    <a:solidFill>
                      <a:srgbClr val="D5D59B"/>
                    </a:solidFill>
                  </a:tcPr>
                </a:tc>
                <a:extLst>
                  <a:ext uri="{0D108BD9-81ED-4DB2-BD59-A6C34878D82A}">
                    <a16:rowId xmlns:a16="http://schemas.microsoft.com/office/drawing/2014/main" val="10005"/>
                  </a:ext>
                </a:extLst>
              </a:tr>
              <a:tr h="699817">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6.</a:t>
                      </a:r>
                    </a:p>
                  </a:txBody>
                  <a:tcPr marL="91450" marR="91450" marT="45725" marB="45725">
                    <a:solidFill>
                      <a:schemeClr val="accent2">
                        <a:lumMod val="20000"/>
                        <a:lumOff val="80000"/>
                      </a:schemeClr>
                    </a:solidFill>
                  </a:tcPr>
                </a:tc>
                <a:tc>
                  <a:txBody>
                    <a:bodyPr/>
                    <a:lstStyle/>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03/03/2025</a:t>
                      </a:r>
                    </a:p>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to</a:t>
                      </a:r>
                    </a:p>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08/03/2025</a:t>
                      </a:r>
                    </a:p>
                  </a:txBody>
                  <a:tcPr marL="91450" marR="91450" marT="45725" marB="45725">
                    <a:solidFill>
                      <a:schemeClr val="accent2">
                        <a:lumMod val="20000"/>
                        <a:lumOff val="80000"/>
                      </a:schemeClr>
                    </a:solidFill>
                  </a:tcPr>
                </a:tc>
                <a:tc>
                  <a:txBody>
                    <a:bodyPr/>
                    <a:lstStyle/>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Fine-tuned multimodal fusion layers in the transformer model.</a:t>
                      </a:r>
                    </a:p>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Conducted K-fold cross-validation for improved reliability.</a:t>
                      </a:r>
                    </a:p>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Optimized computational efficiency using GPU acceleration.</a:t>
                      </a:r>
                    </a:p>
                  </a:txBody>
                  <a:tcPr marL="91450" marR="91450" marT="45725" marB="45725">
                    <a:solidFill>
                      <a:schemeClr val="accent2">
                        <a:lumMod val="20000"/>
                        <a:lumOff val="80000"/>
                      </a:schemeClr>
                    </a:solidFill>
                  </a:tcPr>
                </a:tc>
                <a:tc>
                  <a:txBody>
                    <a:bodyPr/>
                    <a:lstStyle/>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Yes</a:t>
                      </a:r>
                    </a:p>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(Week No. 17)</a:t>
                      </a:r>
                    </a:p>
                  </a:txBody>
                  <a:tcPr marL="91450" marR="91450" marT="45725" marB="45725">
                    <a:solidFill>
                      <a:schemeClr val="accent2">
                        <a:lumMod val="20000"/>
                        <a:lumOff val="80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805" lvl="0" indent="0" algn="l" rtl="0">
              <a:spcBef>
                <a:spcPts val="0"/>
              </a:spcBef>
              <a:spcAft>
                <a:spcPts val="0"/>
              </a:spcAft>
              <a:buNone/>
            </a:pPr>
            <a:r>
              <a:rPr lang="en-US" sz="2400"/>
              <a:t>References</a:t>
            </a:r>
          </a:p>
        </p:txBody>
      </p:sp>
      <p:sp>
        <p:nvSpPr>
          <p:cNvPr id="201" name="Google Shape;201;p25"/>
          <p:cNvSpPr txBox="1"/>
          <p:nvPr/>
        </p:nvSpPr>
        <p:spPr>
          <a:xfrm>
            <a:off x="77118" y="804231"/>
            <a:ext cx="8956800" cy="5794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US" sz="1400">
                <a:latin typeface="+mj-lt"/>
                <a:cs typeface="+mj-lt"/>
              </a:rPr>
              <a:t>[1] G. Premananth, Y. M. Siriwardena, P. Resnik, S. Bansal, D. L. Kelly, and C. Espy-Wilson, "A Multimodal Framework for the Assessment of the Schizophrenia Spectrum," in Interspeech, 2024.</a:t>
            </a:r>
          </a:p>
          <a:p>
            <a:pPr marL="457200" lvl="0" indent="0" algn="just" rtl="0">
              <a:lnSpc>
                <a:spcPct val="115000"/>
              </a:lnSpc>
              <a:spcBef>
                <a:spcPts val="0"/>
              </a:spcBef>
              <a:spcAft>
                <a:spcPts val="0"/>
              </a:spcAft>
              <a:buClr>
                <a:schemeClr val="dk1"/>
              </a:buClr>
              <a:buSzPts val="1100"/>
              <a:buFont typeface="Arial" panose="020B0604020202090204"/>
              <a:buNone/>
            </a:pPr>
            <a:endParaRPr sz="1400">
              <a:latin typeface="+mj-lt"/>
              <a:cs typeface="+mj-lt"/>
            </a:endParaRPr>
          </a:p>
          <a:p>
            <a:pPr marL="0" lvl="0" indent="0" algn="just" rtl="0">
              <a:lnSpc>
                <a:spcPct val="115000"/>
              </a:lnSpc>
              <a:spcBef>
                <a:spcPts val="0"/>
              </a:spcBef>
              <a:spcAft>
                <a:spcPts val="0"/>
              </a:spcAft>
              <a:buNone/>
            </a:pPr>
            <a:r>
              <a:rPr lang="en-US" sz="1400">
                <a:latin typeface="+mj-lt"/>
                <a:cs typeface="+mj-lt"/>
              </a:rPr>
              <a:t>[2] H. Göker, "1D-convolutional neural network approach and feature extraction methods for automatic detection of schizophrenia," SpringerLink, 2023.</a:t>
            </a:r>
          </a:p>
          <a:p>
            <a:pPr marL="457200" lvl="0" indent="0" algn="just" rtl="0">
              <a:lnSpc>
                <a:spcPct val="115000"/>
              </a:lnSpc>
              <a:spcBef>
                <a:spcPts val="0"/>
              </a:spcBef>
              <a:spcAft>
                <a:spcPts val="0"/>
              </a:spcAft>
              <a:buClr>
                <a:schemeClr val="dk1"/>
              </a:buClr>
              <a:buSzPts val="1100"/>
              <a:buFont typeface="Arial" panose="020B0604020202090204"/>
              <a:buNone/>
            </a:pPr>
            <a:endParaRPr sz="1400">
              <a:latin typeface="+mj-lt"/>
              <a:cs typeface="+mj-lt"/>
            </a:endParaRPr>
          </a:p>
          <a:p>
            <a:pPr marL="0" lvl="0" indent="0" algn="just" rtl="0">
              <a:lnSpc>
                <a:spcPct val="115000"/>
              </a:lnSpc>
              <a:spcBef>
                <a:spcPts val="0"/>
              </a:spcBef>
              <a:spcAft>
                <a:spcPts val="0"/>
              </a:spcAft>
              <a:buNone/>
            </a:pPr>
            <a:r>
              <a:rPr lang="en-US" sz="1400">
                <a:latin typeface="+mj-lt"/>
                <a:cs typeface="+mj-lt"/>
              </a:rPr>
              <a:t>[3] S. Siuly, Y. Guo, and O. F. Alcin, "Exploring deep residual network based features for automatic schizophrenia detection from EEG," SpringerLink, 2023.</a:t>
            </a:r>
          </a:p>
          <a:p>
            <a:pPr marL="457200" lvl="0" indent="0" algn="just" rtl="0">
              <a:lnSpc>
                <a:spcPct val="115000"/>
              </a:lnSpc>
              <a:spcBef>
                <a:spcPts val="0"/>
              </a:spcBef>
              <a:spcAft>
                <a:spcPts val="0"/>
              </a:spcAft>
              <a:buClr>
                <a:schemeClr val="dk1"/>
              </a:buClr>
              <a:buSzPts val="1100"/>
              <a:buFont typeface="Arial" panose="020B0604020202090204"/>
              <a:buNone/>
            </a:pPr>
            <a:endParaRPr sz="1400">
              <a:latin typeface="+mj-lt"/>
              <a:cs typeface="+mj-lt"/>
            </a:endParaRPr>
          </a:p>
          <a:p>
            <a:pPr marL="0" lvl="0" indent="0" algn="just" rtl="0">
              <a:lnSpc>
                <a:spcPct val="115000"/>
              </a:lnSpc>
              <a:spcBef>
                <a:spcPts val="0"/>
              </a:spcBef>
              <a:spcAft>
                <a:spcPts val="0"/>
              </a:spcAft>
              <a:buNone/>
            </a:pPr>
            <a:r>
              <a:rPr lang="en-US" sz="1400">
                <a:latin typeface="+mj-lt"/>
                <a:cs typeface="+mj-lt"/>
              </a:rPr>
              <a:t>[4] C. Y. Chuang, Y. T. Lin, C. C. Liu, L. E. Lee, H. Y. Chang, A. S. Liu, S. H. Hung, and L. C. Fu, "Multimodal Assessment of Schizophrenia Symptom Severity From Linguistic, Acoustic and Visual Cues," IEEE Transactions on Neural Systems and Rehabilitation Engineering, vol. 31, pp. 987-998, 2023.</a:t>
            </a:r>
          </a:p>
          <a:p>
            <a:pPr marL="457200" lvl="0" indent="0" algn="just" rtl="0">
              <a:lnSpc>
                <a:spcPct val="115000"/>
              </a:lnSpc>
              <a:spcBef>
                <a:spcPts val="0"/>
              </a:spcBef>
              <a:spcAft>
                <a:spcPts val="0"/>
              </a:spcAft>
              <a:buClr>
                <a:schemeClr val="dk1"/>
              </a:buClr>
              <a:buSzPts val="1100"/>
              <a:buFont typeface="Arial" panose="020B0604020202090204"/>
              <a:buNone/>
            </a:pPr>
            <a:endParaRPr sz="1400">
              <a:latin typeface="+mj-lt"/>
              <a:cs typeface="+mj-lt"/>
            </a:endParaRPr>
          </a:p>
          <a:p>
            <a:pPr marL="0" lvl="0" indent="0" algn="just" rtl="0">
              <a:lnSpc>
                <a:spcPct val="115000"/>
              </a:lnSpc>
              <a:spcBef>
                <a:spcPts val="0"/>
              </a:spcBef>
              <a:spcAft>
                <a:spcPts val="0"/>
              </a:spcAft>
              <a:buNone/>
            </a:pPr>
            <a:r>
              <a:rPr lang="en-US" sz="1400">
                <a:latin typeface="+mj-lt"/>
                <a:cs typeface="+mj-lt"/>
              </a:rPr>
              <a:t>[5] A. Kanyal, S. Kandula, V. Calhoun, and D. H. Ye, "Multi-modal deep learning from imaging genomic data for schizophrenia classification," in IEEE International Conference on Acoustics, Speech, and Signal Processing Workshops (ICASSPW), 2023.</a:t>
            </a:r>
          </a:p>
          <a:p>
            <a:pPr marL="0" lvl="0" indent="0" algn="just" rtl="0">
              <a:lnSpc>
                <a:spcPct val="115000"/>
              </a:lnSpc>
              <a:spcBef>
                <a:spcPts val="0"/>
              </a:spcBef>
              <a:spcAft>
                <a:spcPts val="0"/>
              </a:spcAft>
              <a:buNone/>
            </a:pPr>
            <a:endParaRPr sz="1400">
              <a:latin typeface="+mj-lt"/>
              <a:cs typeface="+mj-lt"/>
            </a:endParaRPr>
          </a:p>
          <a:p>
            <a:pPr marL="0" lvl="0" indent="0" algn="just" rtl="0">
              <a:lnSpc>
                <a:spcPct val="115000"/>
              </a:lnSpc>
              <a:spcBef>
                <a:spcPts val="0"/>
              </a:spcBef>
              <a:spcAft>
                <a:spcPts val="0"/>
              </a:spcAft>
              <a:buNone/>
            </a:pPr>
            <a:r>
              <a:rPr lang="en-US" sz="1400">
                <a:solidFill>
                  <a:schemeClr val="dk1"/>
                </a:solidFill>
                <a:latin typeface="+mj-lt"/>
                <a:cs typeface="+mj-lt"/>
              </a:rPr>
              <a:t>[6] G. S. Chilla, L. Y. Yeow, and Q. H. Chew, "Machine learning classification of schizophrenia patients and healthy controls using diverse neuroanatomical markers and Ensemble methods," Scientific Reports, vol.12, pp. 1103-1114, 2022.</a:t>
            </a:r>
            <a:endParaRPr sz="1400">
              <a:solidFill>
                <a:schemeClr val="dk1"/>
              </a:solidFill>
              <a:latin typeface="+mj-lt"/>
              <a:cs typeface="+mj-lt"/>
            </a:endParaRPr>
          </a:p>
          <a:p>
            <a:pPr marL="457200" lvl="0" indent="0" algn="just" rtl="0">
              <a:lnSpc>
                <a:spcPct val="115000"/>
              </a:lnSpc>
              <a:spcBef>
                <a:spcPts val="0"/>
              </a:spcBef>
              <a:spcAft>
                <a:spcPts val="0"/>
              </a:spcAft>
              <a:buNone/>
            </a:pPr>
            <a:endParaRPr sz="1400">
              <a:solidFill>
                <a:schemeClr val="dk1"/>
              </a:solidFill>
              <a:latin typeface="+mj-lt"/>
              <a:cs typeface="+mj-lt"/>
            </a:endParaRPr>
          </a:p>
          <a:p>
            <a:pPr marL="0" lvl="0" indent="0" algn="just" rtl="0">
              <a:lnSpc>
                <a:spcPct val="115000"/>
              </a:lnSpc>
              <a:spcBef>
                <a:spcPts val="0"/>
              </a:spcBef>
              <a:spcAft>
                <a:spcPts val="0"/>
              </a:spcAft>
              <a:buNone/>
            </a:pPr>
            <a:r>
              <a:rPr lang="en-US" sz="1400">
                <a:solidFill>
                  <a:schemeClr val="dk1"/>
                </a:solidFill>
                <a:latin typeface="+mj-lt"/>
                <a:cs typeface="+mj-lt"/>
              </a:rPr>
              <a:t>[7] A. Das et al., "An explainable AI approach for schizophrenia detection using multimodal fusion," IEEEAccess, vol. 10, pp. 78777-78787, 2022.</a:t>
            </a:r>
          </a:p>
          <a:p>
            <a:pPr marL="457200" lvl="0" indent="0" algn="just" rtl="0">
              <a:lnSpc>
                <a:spcPct val="150000"/>
              </a:lnSpc>
              <a:spcBef>
                <a:spcPts val="0"/>
              </a:spcBef>
              <a:spcAft>
                <a:spcPts val="0"/>
              </a:spcAft>
              <a:buClr>
                <a:schemeClr val="dk1"/>
              </a:buClr>
              <a:buSzPts val="1100"/>
              <a:buFont typeface="Arial" panose="020B0604020202090204"/>
              <a:buNone/>
            </a:pPr>
            <a:endParaRPr sz="1400">
              <a:latin typeface="+mj-lt"/>
              <a:cs typeface="+mj-lt"/>
            </a:endParaRPr>
          </a:p>
          <a:p>
            <a:pPr marL="457200" marR="0" lvl="0" indent="0" algn="just" rtl="0">
              <a:lnSpc>
                <a:spcPct val="150000"/>
              </a:lnSpc>
              <a:spcBef>
                <a:spcPts val="0"/>
              </a:spcBef>
              <a:spcAft>
                <a:spcPts val="0"/>
              </a:spcAft>
              <a:buNone/>
            </a:pPr>
            <a:endParaRPr sz="1400">
              <a:latin typeface="+mj-lt"/>
              <a:cs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805" lvl="0" indent="0" algn="l" rtl="0">
              <a:spcBef>
                <a:spcPts val="0"/>
              </a:spcBef>
              <a:spcAft>
                <a:spcPts val="0"/>
              </a:spcAft>
              <a:buNone/>
            </a:pPr>
            <a:r>
              <a:rPr lang="en-US" sz="2400"/>
              <a:t>References</a:t>
            </a:r>
            <a:endParaRPr lang="en-US" sz="2400" b="0"/>
          </a:p>
        </p:txBody>
      </p:sp>
      <p:sp>
        <p:nvSpPr>
          <p:cNvPr id="207" name="Google Shape;207;p26"/>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[8] P. Srivastava et al., "Multimodal fMRI and EEG deep learning analysis for schizophrenia diagnosis," Neurocomputing, vol. 476, pp. 73-84, 2021.</a:t>
            </a:r>
            <a:endParaRPr sz="1400">
              <a:solidFill>
                <a:schemeClr val="dk1"/>
              </a:solidFill>
              <a:latin typeface="Arial Regular" panose="020B0604020202090204" charset="0"/>
              <a:cs typeface="Arial Regular" panose="020B0604020202090204" charset="0"/>
            </a:endParaRPr>
          </a:p>
          <a:p>
            <a:pPr marL="457200" lvl="0" indent="0" algn="just" rtl="0">
              <a:lnSpc>
                <a:spcPct val="115000"/>
              </a:lnSpc>
              <a:spcBef>
                <a:spcPts val="0"/>
              </a:spcBef>
              <a:spcAft>
                <a:spcPts val="0"/>
              </a:spcAft>
              <a:buClr>
                <a:schemeClr val="dk1"/>
              </a:buClr>
              <a:buSzPts val="1100"/>
              <a:buFont typeface="Arial" panose="020B0604020202090204"/>
              <a:buNone/>
            </a:pP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[9] C. R. Phang, F. Noman, H. Hussain, C. M. Ting, and H. Ombao, "A multi-domain connectome CNN for identifying schizophrenia from EEG patterns," IEEE Journal of Biomedical and Health Informatics, vol. 24, no. 6, pp. 3109-3119, 2020.</a:t>
            </a:r>
            <a:endParaRPr sz="1400">
              <a:solidFill>
                <a:schemeClr val="dk1"/>
              </a:solidFill>
              <a:latin typeface="Arial Regular" panose="020B0604020202090204" charset="0"/>
              <a:cs typeface="Arial Regular" panose="020B0604020202090204" charset="0"/>
            </a:endParaRPr>
          </a:p>
          <a:p>
            <a:pPr marL="457200" lvl="0" indent="0" algn="just" rtl="0">
              <a:lnSpc>
                <a:spcPct val="115000"/>
              </a:lnSpc>
              <a:spcBef>
                <a:spcPts val="0"/>
              </a:spcBef>
              <a:spcAft>
                <a:spcPts val="0"/>
              </a:spcAft>
              <a:buClr>
                <a:schemeClr val="dk1"/>
              </a:buClr>
              <a:buSzPts val="1100"/>
              <a:buFont typeface="Arial" panose="020B0604020202090204"/>
              <a:buNone/>
            </a:pP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[10] P. T. Krishnan, A. N. J. Raj, P. Balasubramanian, and Y. Chen, "Schizophrenia detection using Multivariate Empirical Mode Decomposition and entropy measures from multichannel EEG signal," Biocybernetics and Biomedical Engineering, vol. 40, pp. 743-754, 2020.</a:t>
            </a: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[11] D. Ahmedt-Aristizabal et al., "Identification of children at risk of schizophrenia via deep learning on EEG responses," IEEE Journal of Biomedical and Health Informatics, vol. 24, no. 8, pp. 2125-2135, 2020.</a:t>
            </a: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[12] R. Desai, P. Porob, and P. Rebelo, "EEG Data Classification for Mental State Analysis Using Wavelet Packet Transform and Gaussian Process Classifier," Wireless Personal Communications, vol. 112, no. 2, pp. 1157-1174, 2020.</a:t>
            </a: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[13] S. K. Tikka et al., "AI-based classification of schizophrenia using EEG and SVM," Indian Journal of Psychiatry, vol. 62, no. 6, pp. 704-710, 2020.</a:t>
            </a: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[14] N. Ji, L. Ma, H. Dong, and X. Zhang, "EEG feature extraction using DWT and EMD combined with approximate entropy," Brain Sciences, vol. 9, no. 8, pp. 216-225, 2019.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805" lvl="0" indent="0" algn="l" rtl="0">
              <a:spcBef>
                <a:spcPts val="0"/>
              </a:spcBef>
              <a:spcAft>
                <a:spcPts val="0"/>
              </a:spcAft>
              <a:buNone/>
            </a:pPr>
            <a:r>
              <a:rPr lang="en-US" sz="2400"/>
              <a:t>References</a:t>
            </a:r>
            <a:endParaRPr lang="en-US" sz="2400" b="0"/>
          </a:p>
        </p:txBody>
      </p:sp>
      <p:sp>
        <p:nvSpPr>
          <p:cNvPr id="213" name="Google Shape;213;p27"/>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[15] S. Liang et al., "Classification of First-Episode Schizophrenia Using Multimodal Brain Features," Schizophrenia Bulletin, vol. 45, no. 4, pp. 903-914, 2019.</a:t>
            </a: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[16] R. Salvador, "Multimodal Integration of Brain Images for MRI-Based Diagnosis in Schizophrenia,"Frontiers in Neuroscience, vol. 13, no. 456, 2019.</a:t>
            </a:r>
            <a:endParaRPr sz="1400">
              <a:solidFill>
                <a:schemeClr val="dk1"/>
              </a:solidFill>
              <a:latin typeface="Arial Regular" panose="020B0604020202090204" charset="0"/>
              <a:cs typeface="Arial Regular" panose="020B0604020202090204" charset="0"/>
            </a:endParaRPr>
          </a:p>
          <a:p>
            <a:pPr marL="0" lvl="0" indent="0" algn="just" rtl="0">
              <a:lnSpc>
                <a:spcPct val="150000"/>
              </a:lnSpc>
              <a:spcBef>
                <a:spcPts val="0"/>
              </a:spcBef>
              <a:spcAft>
                <a:spcPts val="0"/>
              </a:spcAft>
              <a:buNone/>
            </a:pPr>
            <a:endParaRPr sz="1400">
              <a:solidFill>
                <a:schemeClr val="dk1"/>
              </a:solidFill>
              <a:latin typeface="Arial Regular" panose="020B0604020202090204" charset="0"/>
              <a:cs typeface="Arial Regular" panose="020B0604020202090204" charset="0"/>
            </a:endParaRPr>
          </a:p>
          <a:p>
            <a:pPr marL="0" lvl="0" indent="0" algn="just" rtl="0">
              <a:lnSpc>
                <a:spcPct val="150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[17] M. L. Birnbaum et al., "A Collaborative Approach to Identifying Social Media Markers of Schizophrenia by Employing Machine Learning and Clinical Appraisals," Journal of Medical Internet Research, vol. 19, no. 2, pp. e84, 2017.</a:t>
            </a:r>
            <a:endParaRPr sz="1400">
              <a:solidFill>
                <a:schemeClr val="dk1"/>
              </a:solidFill>
              <a:latin typeface="Arial Regular" panose="020B0604020202090204" charset="0"/>
              <a:cs typeface="Arial Regular" panose="020B0604020202090204" charset="0"/>
            </a:endParaRPr>
          </a:p>
          <a:p>
            <a:pPr marL="0" lvl="0" indent="0" algn="just" rtl="0">
              <a:lnSpc>
                <a:spcPct val="150000"/>
              </a:lnSpc>
              <a:spcBef>
                <a:spcPts val="0"/>
              </a:spcBef>
              <a:spcAft>
                <a:spcPts val="0"/>
              </a:spcAft>
              <a:buNone/>
            </a:pPr>
            <a:endParaRPr sz="1400">
              <a:solidFill>
                <a:schemeClr val="dk1"/>
              </a:solidFill>
              <a:latin typeface="Arial Regular" panose="020B0604020202090204" charset="0"/>
              <a:cs typeface="Arial Regular" panose="020B0604020202090204" charset="0"/>
            </a:endParaRPr>
          </a:p>
          <a:p>
            <a:pPr marL="0" lvl="0" indent="0" algn="just" rtl="0">
              <a:lnSpc>
                <a:spcPct val="150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[18] E. Olejarczyk and W. Jernajczyk, "Graph-based analysis of brain connectivity in schizophrenia," PLoS ONE, vol. 12, no. 11, e0188629, 2017.</a:t>
            </a:r>
            <a:endParaRPr sz="1400">
              <a:solidFill>
                <a:schemeClr val="dk1"/>
              </a:solidFill>
              <a:latin typeface="Arial Regular" panose="020B0604020202090204" charset="0"/>
              <a:cs typeface="Arial Regular" panose="020B0604020202090204" charset="0"/>
            </a:endParaRPr>
          </a:p>
          <a:p>
            <a:pPr marL="0" lvl="0" indent="0" algn="just" rtl="0">
              <a:lnSpc>
                <a:spcPct val="150000"/>
              </a:lnSpc>
              <a:spcBef>
                <a:spcPts val="0"/>
              </a:spcBef>
              <a:spcAft>
                <a:spcPts val="0"/>
              </a:spcAft>
              <a:buNone/>
            </a:pPr>
            <a:endParaRPr sz="1400">
              <a:solidFill>
                <a:schemeClr val="dk1"/>
              </a:solidFill>
              <a:latin typeface="Arial Regular" panose="020B0604020202090204" charset="0"/>
              <a:cs typeface="Arial Regular" panose="020B0604020202090204" charset="0"/>
            </a:endParaRPr>
          </a:p>
          <a:p>
            <a:pPr marL="0" lvl="0" indent="0" algn="just" rtl="0">
              <a:lnSpc>
                <a:spcPct val="150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[19] A. Varshney, C. Prakash, N. Mittal, and P. Singh, "A Multimodal Approach for Schizophrenia Diagnosis using fMRI and sMRI Dataset," in Intelligent Systems Technologies and Applications, 2016.</a:t>
            </a:r>
            <a:endParaRPr sz="1400">
              <a:solidFill>
                <a:schemeClr val="dk1"/>
              </a:solidFill>
              <a:latin typeface="Arial Regular" panose="020B0604020202090204" charset="0"/>
              <a:cs typeface="Arial Regular" panose="020B0604020202090204" charset="0"/>
            </a:endParaRPr>
          </a:p>
          <a:p>
            <a:pPr marL="0" lvl="0" indent="0" algn="just" rtl="0">
              <a:lnSpc>
                <a:spcPct val="150000"/>
              </a:lnSpc>
              <a:spcBef>
                <a:spcPts val="0"/>
              </a:spcBef>
              <a:spcAft>
                <a:spcPts val="0"/>
              </a:spcAft>
              <a:buNone/>
            </a:pPr>
            <a:endParaRPr sz="1400">
              <a:solidFill>
                <a:schemeClr val="dk1"/>
              </a:solidFill>
              <a:latin typeface="Arial Regular" panose="020B0604020202090204" charset="0"/>
              <a:cs typeface="Arial Regular" panose="020B0604020202090204" charset="0"/>
            </a:endParaRPr>
          </a:p>
          <a:p>
            <a:pPr marL="0" lvl="0" indent="0" algn="just" rtl="0">
              <a:lnSpc>
                <a:spcPct val="150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[20]Y. Yin et al., "Analyzing the EEG Energy of Quasi Brain Death using MEMD," in APSIPA ASC, 2011.</a:t>
            </a:r>
            <a:endParaRPr sz="1400">
              <a:solidFill>
                <a:schemeClr val="dk1"/>
              </a:solidFill>
              <a:latin typeface="Arial Regular" panose="020B0604020202090204" charset="0"/>
              <a:cs typeface="Arial Regular" panose="020B0604020202090204" charset="0"/>
            </a:endParaRPr>
          </a:p>
          <a:p>
            <a:pPr marL="0" lvl="0" indent="0" algn="just" rtl="0">
              <a:lnSpc>
                <a:spcPct val="150000"/>
              </a:lnSpc>
              <a:spcBef>
                <a:spcPts val="0"/>
              </a:spcBef>
              <a:spcAft>
                <a:spcPts val="0"/>
              </a:spcAft>
              <a:buNone/>
            </a:pPr>
            <a:endParaRPr sz="14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a:p>
            <a:pPr marL="0" marR="0" lvl="0" indent="0" algn="just" rtl="0">
              <a:lnSpc>
                <a:spcPct val="150000"/>
              </a:lnSpc>
              <a:spcBef>
                <a:spcPts val="0"/>
              </a:spcBef>
              <a:spcAft>
                <a:spcPts val="0"/>
              </a:spcAft>
              <a:buNone/>
            </a:pPr>
            <a:endParaRPr sz="14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bwMode="auto">
          <a:xfrm>
            <a:off x="77118" y="804231"/>
            <a:ext cx="8956714" cy="5960125"/>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ctr">
              <a:lnSpc>
                <a:spcPct val="150000"/>
              </a:lnSpc>
              <a:buNone/>
            </a:pPr>
            <a:r>
              <a:rPr lang="en-IN" sz="2000" b="1" dirty="0">
                <a:ea typeface="Palatino" pitchFamily="2" charset="77"/>
              </a:rPr>
              <a:t>Thanks</a:t>
            </a:r>
            <a:r>
              <a:rPr lang="en-IN" sz="1400" dirty="0">
                <a:ea typeface="Palatino" pitchFamily="2" charset="77"/>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457200" lvl="0" indent="-342900" algn="just" rtl="0">
              <a:lnSpc>
                <a:spcPct val="150000"/>
              </a:lnSpc>
              <a:spcBef>
                <a:spcPts val="0"/>
              </a:spcBef>
              <a:spcAft>
                <a:spcPts val="0"/>
              </a:spcAft>
              <a:buClr>
                <a:schemeClr val="dk1"/>
              </a:buClr>
              <a:buSzPts val="1800"/>
              <a:buFont typeface="Helvetica Neue" panose="02000503000000020004"/>
              <a:buChar char="•"/>
            </a:pPr>
            <a:r>
              <a:rPr lang="en-US" dirty="0">
                <a:solidFill>
                  <a:srgbClr val="0E0E0E"/>
                </a:solidFill>
                <a:latin typeface="Helvetica Neue" panose="02000503000000020004"/>
                <a:ea typeface="Helvetica Neue" panose="02000503000000020004"/>
                <a:cs typeface="Helvetica Neue" panose="02000503000000020004"/>
                <a:sym typeface="Helvetica Neue" panose="02000503000000020004"/>
              </a:rPr>
              <a:t>Schizophrenia[1] represents one of the most challenging mental health disorders, affecting not only the individuals diagnosed but also their families and communities. Its multifaceted nature necessitates a comprehensive approach to understanding its origins and manifestations. </a:t>
            </a:r>
            <a:endParaRPr dirty="0">
              <a:solidFill>
                <a:srgbClr val="0E0E0E"/>
              </a:solidFill>
              <a:latin typeface="Helvetica Neue" panose="02000503000000020004"/>
              <a:ea typeface="Helvetica Neue" panose="02000503000000020004"/>
              <a:cs typeface="Helvetica Neue" panose="02000503000000020004"/>
              <a:sym typeface="Helvetica Neue" panose="02000503000000020004"/>
            </a:endParaRPr>
          </a:p>
          <a:p>
            <a:pPr marL="457200" lvl="0" indent="-342900" algn="just" rtl="0">
              <a:lnSpc>
                <a:spcPct val="150000"/>
              </a:lnSpc>
              <a:spcBef>
                <a:spcPts val="0"/>
              </a:spcBef>
              <a:spcAft>
                <a:spcPts val="0"/>
              </a:spcAft>
              <a:buClr>
                <a:schemeClr val="dk1"/>
              </a:buClr>
              <a:buSzPts val="1800"/>
              <a:buFont typeface="Helvetica Neue" panose="02000503000000020004"/>
              <a:buChar char="•"/>
            </a:pPr>
            <a:r>
              <a:rPr lang="en-US" dirty="0">
                <a:solidFill>
                  <a:srgbClr val="0E0E0E"/>
                </a:solidFill>
                <a:latin typeface="Helvetica Neue" panose="02000503000000020004"/>
                <a:ea typeface="Helvetica Neue" panose="02000503000000020004"/>
                <a:cs typeface="Helvetica Neue" panose="02000503000000020004"/>
                <a:sym typeface="Helvetica Neue" panose="02000503000000020004"/>
              </a:rPr>
              <a:t>While conventional research has provided insights into various aspects of schizophrenia, many questions remain unanswered due to the disorder inherent complexity.</a:t>
            </a:r>
            <a:endParaRPr dirty="0">
              <a:solidFill>
                <a:srgbClr val="0E0E0E"/>
              </a:solidFill>
              <a:latin typeface="Helvetica Neue" panose="02000503000000020004"/>
              <a:ea typeface="Helvetica Neue" panose="02000503000000020004"/>
              <a:cs typeface="Helvetica Neue" panose="02000503000000020004"/>
              <a:sym typeface="Helvetica Neue" panose="02000503000000020004"/>
            </a:endParaRPr>
          </a:p>
          <a:p>
            <a:pPr marL="457200" lvl="0" indent="-342900" algn="just" rtl="0">
              <a:lnSpc>
                <a:spcPct val="150000"/>
              </a:lnSpc>
              <a:spcBef>
                <a:spcPts val="0"/>
              </a:spcBef>
              <a:spcAft>
                <a:spcPts val="0"/>
              </a:spcAft>
              <a:buClr>
                <a:schemeClr val="dk1"/>
              </a:buClr>
              <a:buSzPts val="1800"/>
              <a:buFont typeface="Helvetica Neue" panose="02000503000000020004"/>
              <a:buChar char="•"/>
            </a:pPr>
            <a:r>
              <a:rPr lang="en-US" dirty="0">
                <a:solidFill>
                  <a:srgbClr val="0E0E0E"/>
                </a:solidFill>
                <a:latin typeface="Helvetica Neue" panose="02000503000000020004"/>
                <a:ea typeface="Helvetica Neue" panose="02000503000000020004"/>
                <a:cs typeface="Helvetica Neue" panose="02000503000000020004"/>
                <a:sym typeface="Helvetica Neue" panose="02000503000000020004"/>
              </a:rPr>
              <a:t>In recent years, the integration of various data modalities has emerged as a promising avenue for advancing mental health research. By combining visual, auditory, and textual data, researchers can create a more nuanced perspective on the disorder. </a:t>
            </a:r>
            <a:endParaRPr dirty="0">
              <a:solidFill>
                <a:srgbClr val="0E0E0E"/>
              </a:solidFill>
              <a:latin typeface="Helvetica Neue" panose="02000503000000020004"/>
              <a:ea typeface="Helvetica Neue" panose="02000503000000020004"/>
              <a:cs typeface="Helvetica Neue" panose="02000503000000020004"/>
              <a:sym typeface="Helvetica Neue" panose="02000503000000020004"/>
            </a:endParaRPr>
          </a:p>
          <a:p>
            <a:pPr marL="457200" lvl="0" indent="-342900" algn="just" rtl="0">
              <a:lnSpc>
                <a:spcPct val="150000"/>
              </a:lnSpc>
              <a:spcBef>
                <a:spcPts val="0"/>
              </a:spcBef>
              <a:spcAft>
                <a:spcPts val="0"/>
              </a:spcAft>
              <a:buClr>
                <a:schemeClr val="dk1"/>
              </a:buClr>
              <a:buSzPts val="1800"/>
              <a:buFont typeface="Helvetica Neue" panose="02000503000000020004"/>
              <a:buChar char="•"/>
            </a:pPr>
            <a:r>
              <a:rPr lang="en-US" dirty="0">
                <a:solidFill>
                  <a:srgbClr val="0E0E0E"/>
                </a:solidFill>
                <a:latin typeface="Helvetica Neue" panose="02000503000000020004"/>
                <a:ea typeface="Helvetica Neue" panose="02000503000000020004"/>
                <a:cs typeface="Helvetica Neue" panose="02000503000000020004"/>
                <a:sym typeface="Helvetica Neue" panose="02000503000000020004"/>
              </a:rPr>
              <a:t>Our project, </a:t>
            </a:r>
            <a:r>
              <a:rPr lang="en-US" i="1" dirty="0">
                <a:solidFill>
                  <a:srgbClr val="0E0E0E"/>
                </a:solidFill>
                <a:latin typeface="Helvetica Neue" panose="02000503000000020004"/>
                <a:ea typeface="Helvetica Neue" panose="02000503000000020004"/>
                <a:cs typeface="Helvetica Neue" panose="02000503000000020004"/>
                <a:sym typeface="Helvetica Neue" panose="02000503000000020004"/>
              </a:rPr>
              <a:t>Integrative Multimodal Analysis for Schizophrenia Cause Identification</a:t>
            </a:r>
            <a:r>
              <a:rPr lang="en-US" dirty="0">
                <a:solidFill>
                  <a:srgbClr val="0E0E0E"/>
                </a:solidFill>
                <a:latin typeface="Helvetica Neue" panose="02000503000000020004"/>
                <a:ea typeface="Helvetica Neue" panose="02000503000000020004"/>
                <a:cs typeface="Helvetica Neue" panose="02000503000000020004"/>
                <a:sym typeface="Helvetica Neue" panose="02000503000000020004"/>
              </a:rPr>
              <a:t>, aims to harness the power of deep learning and multimodal data integration to unravel the complexities of schizophrenia. </a:t>
            </a:r>
            <a:endParaRPr lang="en-IN" sz="1800" dirty="0">
              <a:ea typeface="Palatino" pitchFamily="2" charset="7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4" name="Content Placeholder 2"/>
          <p:cNvSpPr txBox="1"/>
          <p:nvPr/>
        </p:nvSpPr>
        <p:spPr bwMode="auto">
          <a:xfrm>
            <a:off x="77118" y="804232"/>
            <a:ext cx="8956714" cy="5761822"/>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457200" lvl="0" indent="-371475" algn="just" rtl="0">
              <a:lnSpc>
                <a:spcPct val="150000"/>
              </a:lnSpc>
              <a:spcBef>
                <a:spcPts val="0"/>
              </a:spcBef>
              <a:spcAft>
                <a:spcPts val="0"/>
              </a:spcAft>
              <a:buClr>
                <a:schemeClr val="dk1"/>
              </a:buClr>
              <a:buSzPts val="2250"/>
              <a:buChar char="•"/>
            </a:pPr>
            <a:r>
              <a:rPr lang="en-US">
                <a:solidFill>
                  <a:schemeClr val="dk1"/>
                </a:solidFill>
                <a:latin typeface="Helvetica Neue" panose="02000503000000020004"/>
                <a:ea typeface="Helvetica Neue" panose="02000503000000020004"/>
                <a:cs typeface="Helvetica Neue" panose="02000503000000020004"/>
                <a:sym typeface="Helvetica Neue" panose="02000503000000020004"/>
              </a:rPr>
              <a:t>Schizophrenia[1] is a complex mental health condition marked by significant disruptions in cognition, perception, emotional responses, and social behavior. Despite considerable research efforts, the exact causes of schizophrenia[1] remain unclear, largely due to the intricate nature of the disorder and the limitations associated with analyzing data from a single source. </a:t>
            </a:r>
            <a:endParaRPr>
              <a:solidFill>
                <a:schemeClr val="dk1"/>
              </a:solidFill>
              <a:latin typeface="Helvetica Neue" panose="02000503000000020004"/>
              <a:ea typeface="Helvetica Neue" panose="02000503000000020004"/>
              <a:cs typeface="Helvetica Neue" panose="02000503000000020004"/>
              <a:sym typeface="Helvetica Neue" panose="02000503000000020004"/>
            </a:endParaRPr>
          </a:p>
          <a:p>
            <a:pPr marL="457200" lvl="0" indent="-371475" algn="just" rtl="0">
              <a:lnSpc>
                <a:spcPct val="150000"/>
              </a:lnSpc>
              <a:spcBef>
                <a:spcPts val="0"/>
              </a:spcBef>
              <a:spcAft>
                <a:spcPts val="0"/>
              </a:spcAft>
              <a:buClr>
                <a:schemeClr val="dk1"/>
              </a:buClr>
              <a:buSzPts val="2250"/>
              <a:buChar char="•"/>
            </a:pPr>
            <a:r>
              <a:rPr lang="en-US">
                <a:solidFill>
                  <a:schemeClr val="dk1"/>
                </a:solidFill>
                <a:latin typeface="Helvetica Neue" panose="02000503000000020004"/>
                <a:ea typeface="Helvetica Neue" panose="02000503000000020004"/>
                <a:cs typeface="Helvetica Neue" panose="02000503000000020004"/>
                <a:sym typeface="Helvetica Neue" panose="02000503000000020004"/>
              </a:rPr>
              <a:t>Conventional methods that rely on isolated modalities—such as neuroimaging, auditory, or textual data—often do not provide a complete picture of the various contributing factors.</a:t>
            </a:r>
            <a:endParaRPr>
              <a:solidFill>
                <a:schemeClr val="dk1"/>
              </a:solidFill>
              <a:latin typeface="Helvetica Neue" panose="02000503000000020004"/>
              <a:ea typeface="Helvetica Neue" panose="02000503000000020004"/>
              <a:cs typeface="Helvetica Neue" panose="02000503000000020004"/>
              <a:sym typeface="Helvetica Neue" panose="02000503000000020004"/>
            </a:endParaRPr>
          </a:p>
          <a:p>
            <a:pPr marL="457200" lvl="0" indent="-371475" algn="just" rtl="0">
              <a:lnSpc>
                <a:spcPct val="150000"/>
              </a:lnSpc>
              <a:spcBef>
                <a:spcPts val="0"/>
              </a:spcBef>
              <a:spcAft>
                <a:spcPts val="0"/>
              </a:spcAft>
              <a:buClr>
                <a:schemeClr val="dk1"/>
              </a:buClr>
              <a:buSzPts val="2250"/>
              <a:buChar char="•"/>
            </a:pPr>
            <a:r>
              <a:rPr lang="en-US">
                <a:solidFill>
                  <a:schemeClr val="dk1"/>
                </a:solidFill>
                <a:latin typeface="Helvetica Neue" panose="02000503000000020004"/>
                <a:ea typeface="Helvetica Neue" panose="02000503000000020004"/>
                <a:cs typeface="Helvetica Neue" panose="02000503000000020004"/>
                <a:sym typeface="Helvetica Neue" panose="02000503000000020004"/>
              </a:rPr>
              <a:t>This project seeks to overcome the challenges posed by single-modal analyses by employing a multimodal approach that combines data from diverse sources, including video, audio, and textual information from patient interviews. </a:t>
            </a:r>
            <a:endParaRPr>
              <a:solidFill>
                <a:schemeClr val="dk1"/>
              </a:solidFill>
              <a:latin typeface="Helvetica Neue" panose="02000503000000020004"/>
              <a:ea typeface="Helvetica Neue" panose="02000503000000020004"/>
              <a:cs typeface="Helvetica Neue" panose="02000503000000020004"/>
              <a:sym typeface="Helvetica Neue" panose="02000503000000020004"/>
            </a:endParaRPr>
          </a:p>
          <a:p>
            <a:pPr marL="457200" lvl="0" indent="-371475" algn="just" rtl="0">
              <a:lnSpc>
                <a:spcPct val="150000"/>
              </a:lnSpc>
              <a:spcBef>
                <a:spcPts val="0"/>
              </a:spcBef>
              <a:spcAft>
                <a:spcPts val="0"/>
              </a:spcAft>
              <a:buClr>
                <a:schemeClr val="dk1"/>
              </a:buClr>
              <a:buSzPts val="2250"/>
              <a:buChar char="•"/>
            </a:pPr>
            <a:r>
              <a:rPr lang="en-US">
                <a:solidFill>
                  <a:schemeClr val="dk1"/>
                </a:solidFill>
                <a:latin typeface="Helvetica Neue" panose="02000503000000020004"/>
                <a:ea typeface="Helvetica Neue" panose="02000503000000020004"/>
                <a:cs typeface="Helvetica Neue" panose="02000503000000020004"/>
                <a:sym typeface="Helvetica Neue" panose="02000503000000020004"/>
              </a:rPr>
              <a:t>By utilizing advanced deep learning techniques, we aim to uncover new patterns and relationships within these different modalities.</a:t>
            </a:r>
            <a:endParaRPr lang="en-IN" sz="1800" dirty="0">
              <a:ea typeface="Palatino" pitchFamily="2" charset="7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Content Placeholder 2"/>
          <p:cNvSpPr txBox="1"/>
          <p:nvPr/>
        </p:nvSpPr>
        <p:spPr bwMode="auto">
          <a:xfrm>
            <a:off x="77118" y="804232"/>
            <a:ext cx="8956714" cy="5761822"/>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457200" marR="0" lvl="0" indent="-342900" algn="just" rtl="0">
              <a:lnSpc>
                <a:spcPct val="150000"/>
              </a:lnSpc>
              <a:spcBef>
                <a:spcPts val="0"/>
              </a:spcBef>
              <a:spcAft>
                <a:spcPts val="0"/>
              </a:spcAft>
              <a:buClr>
                <a:srgbClr val="0E0E0E"/>
              </a:buClr>
              <a:buSzPts val="1800"/>
              <a:buFont typeface="Helvetica Neue" panose="02000503000000020004"/>
              <a:buChar char="●"/>
            </a:pPr>
            <a:r>
              <a:rPr lang="en-US">
                <a:solidFill>
                  <a:srgbClr val="0E0E0E"/>
                </a:solidFill>
                <a:latin typeface="Helvetica Neue" panose="02000503000000020004"/>
                <a:ea typeface="Helvetica Neue" panose="02000503000000020004"/>
                <a:cs typeface="Helvetica Neue" panose="02000503000000020004"/>
                <a:sym typeface="Helvetica Neue" panose="02000503000000020004"/>
              </a:rPr>
              <a:t>The primary objective focuses on creating a robust analytical framework that incorporates audio, visual images, and voice data. By integrating these diverse modalities, we aim to capture a comprehensive view of the factors influencing schizophrenia.</a:t>
            </a:r>
            <a:endParaRPr b="1" u="sng">
              <a:solidFill>
                <a:schemeClr val="dk1"/>
              </a:solidFill>
              <a:latin typeface="Helvetica Neue" panose="02000503000000020004"/>
              <a:ea typeface="Helvetica Neue" panose="02000503000000020004"/>
              <a:cs typeface="Helvetica Neue" panose="02000503000000020004"/>
              <a:sym typeface="Helvetica Neue" panose="02000503000000020004"/>
            </a:endParaRPr>
          </a:p>
          <a:p>
            <a:pPr marL="457200" marR="0" lvl="0" indent="-342900" algn="just" rtl="0">
              <a:lnSpc>
                <a:spcPct val="150000"/>
              </a:lnSpc>
              <a:spcBef>
                <a:spcPts val="0"/>
              </a:spcBef>
              <a:spcAft>
                <a:spcPts val="0"/>
              </a:spcAft>
              <a:buClr>
                <a:schemeClr val="dk1"/>
              </a:buClr>
              <a:buSzPts val="1800"/>
              <a:buFont typeface="Helvetica Neue" panose="02000503000000020004"/>
              <a:buChar char="●"/>
            </a:pPr>
            <a:r>
              <a:rPr lang="en-US">
                <a:solidFill>
                  <a:schemeClr val="dk1"/>
                </a:solidFill>
                <a:latin typeface="Helvetica Neue" panose="02000503000000020004"/>
                <a:ea typeface="Helvetica Neue" panose="02000503000000020004"/>
                <a:cs typeface="Helvetica Neue" panose="02000503000000020004"/>
                <a:sym typeface="Helvetica Neue" panose="02000503000000020004"/>
              </a:rPr>
              <a:t>Next, we aim to improve diagnosis accuracy for schizophrenia by utilization of multiple modalities and comparing it with the accuracy of single modality analysis. This enhanced accuracy ensures the appropriate and timely interventions for individuals affected by disorder.</a:t>
            </a:r>
            <a:endParaRPr>
              <a:solidFill>
                <a:schemeClr val="dk1"/>
              </a:solidFill>
              <a:latin typeface="Helvetica Neue" panose="02000503000000020004"/>
              <a:ea typeface="Helvetica Neue" panose="02000503000000020004"/>
              <a:cs typeface="Helvetica Neue" panose="02000503000000020004"/>
              <a:sym typeface="Helvetica Neue" panose="02000503000000020004"/>
            </a:endParaRPr>
          </a:p>
          <a:p>
            <a:pPr marL="457200" marR="0" lvl="0" indent="-342900" algn="just" rtl="0">
              <a:lnSpc>
                <a:spcPct val="150000"/>
              </a:lnSpc>
              <a:spcBef>
                <a:spcPts val="0"/>
              </a:spcBef>
              <a:spcAft>
                <a:spcPts val="0"/>
              </a:spcAft>
              <a:buClr>
                <a:schemeClr val="dk1"/>
              </a:buClr>
              <a:buSzPts val="1800"/>
              <a:buFont typeface="Helvetica Neue" panose="02000503000000020004"/>
              <a:buChar char="●"/>
            </a:pPr>
            <a:r>
              <a:rPr lang="en-US">
                <a:solidFill>
                  <a:schemeClr val="dk1"/>
                </a:solidFill>
                <a:latin typeface="Helvetica Neue" panose="02000503000000020004"/>
                <a:ea typeface="Helvetica Neue" panose="02000503000000020004"/>
                <a:cs typeface="Helvetica Neue" panose="02000503000000020004"/>
                <a:sym typeface="Helvetica Neue" panose="02000503000000020004"/>
              </a:rPr>
              <a:t>Finally, we aim to uncover the potential biomarkers and causal factors linked to schizophrenia. We hope to pave way for personalized treatment approaches tailored to individual patient profiles.</a:t>
            </a:r>
            <a:endParaRPr lang="en-IN" sz="1800" dirty="0">
              <a:ea typeface="Palatino" pitchFamily="2" charset="7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Work Done </a:t>
            </a:r>
            <a:r>
              <a:rPr lang="en-IN" sz="2400" b="0" dirty="0">
                <a:ea typeface="Palatino" pitchFamily="2" charset="77"/>
              </a:rPr>
              <a:t>(after </a:t>
            </a:r>
            <a:r>
              <a:rPr lang="en-IN" b="0" dirty="0">
                <a:ea typeface="Palatino" pitchFamily="2" charset="77"/>
              </a:rPr>
              <a:t>Major Project - I</a:t>
            </a:r>
            <a:r>
              <a:rPr lang="en-IN" sz="2400" b="0" dirty="0">
                <a:ea typeface="Palatino" pitchFamily="2" charset="77"/>
              </a:rPr>
              <a:t>)</a:t>
            </a:r>
            <a:endParaRPr lang="en-US" b="0" dirty="0"/>
          </a:p>
        </p:txBody>
      </p:sp>
      <p:sp>
        <p:nvSpPr>
          <p:cNvPr id="4" name="Content Placeholder 2"/>
          <p:cNvSpPr txBox="1"/>
          <p:nvPr/>
        </p:nvSpPr>
        <p:spPr bwMode="auto">
          <a:xfrm>
            <a:off x="77118" y="804231"/>
            <a:ext cx="88414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95250" indent="0">
              <a:buNone/>
            </a:pPr>
            <a:r>
              <a:rPr lang="en-US" altLang="en-IN" sz="1600" dirty="0">
                <a:latin typeface="Arial Regular" panose="020B0604020202090204" charset="0"/>
                <a:ea typeface="Palatino" pitchFamily="2" charset="77"/>
                <a:cs typeface="Arial Regular" panose="020B0604020202090204" charset="0"/>
              </a:rPr>
              <a:t>After the Major Project - I evaluation, the project progressed </a:t>
            </a:r>
            <a:r>
              <a:rPr lang="en-US" sz="1600" b="0" i="0" dirty="0">
                <a:solidFill>
                  <a:srgbClr val="202124"/>
                </a:solidFill>
                <a:effectLst/>
                <a:latin typeface="Arial Regular" panose="020B0604020202090204"/>
              </a:rPr>
              <a:t>towards</a:t>
            </a:r>
            <a:r>
              <a:rPr lang="en-US" sz="1600" b="0" i="0" dirty="0">
                <a:solidFill>
                  <a:srgbClr val="202124"/>
                </a:solidFill>
                <a:effectLst/>
                <a:latin typeface="Google Sans"/>
              </a:rPr>
              <a:t> </a:t>
            </a:r>
            <a:r>
              <a:rPr lang="en-US" sz="1600" b="0" i="0" dirty="0">
                <a:solidFill>
                  <a:srgbClr val="202124"/>
                </a:solidFill>
                <a:effectLst/>
                <a:latin typeface="Arial Regular" panose="020B0604020202090204"/>
              </a:rPr>
              <a:t>refining preprocessing for video, audio, and text modalities and structuring the data into a unified dataset for model training and analysis.</a:t>
            </a:r>
            <a:endParaRPr lang="en-US" altLang="en-IN" sz="1600" dirty="0">
              <a:latin typeface="Arial Regular" panose="020B0604020202090204"/>
              <a:ea typeface="Palatino" pitchFamily="2" charset="77"/>
              <a:cs typeface="Arial Regular" panose="020B0604020202090204" charset="0"/>
            </a:endParaRPr>
          </a:p>
          <a:p>
            <a:pPr marL="901700" indent="-349250">
              <a:buNone/>
            </a:pPr>
            <a:r>
              <a:rPr lang="en-US" altLang="en-IN" sz="1600" dirty="0">
                <a:latin typeface="Arial Regular" panose="020B0604020202090204" charset="0"/>
                <a:ea typeface="Palatino" pitchFamily="2" charset="77"/>
                <a:cs typeface="Arial Regular" panose="020B0604020202090204" charset="0"/>
              </a:rPr>
              <a:t>•	</a:t>
            </a:r>
            <a:r>
              <a:rPr lang="en-IN" sz="1600" b="1" i="0" dirty="0">
                <a:solidFill>
                  <a:srgbClr val="202124"/>
                </a:solidFill>
                <a:effectLst/>
                <a:latin typeface="Arial Regular" panose="020B0604020202090204"/>
              </a:rPr>
              <a:t>Data Integration and Synchronization</a:t>
            </a:r>
            <a:r>
              <a:rPr lang="en-US" altLang="en-IN" sz="1600" b="1" dirty="0">
                <a:latin typeface="Arial Regular" panose="020B0604020202090204" charset="0"/>
                <a:ea typeface="Palatino" pitchFamily="2" charset="77"/>
                <a:cs typeface="Arial Regular" panose="020B0604020202090204" charset="0"/>
              </a:rPr>
              <a:t>: </a:t>
            </a:r>
            <a:r>
              <a:rPr lang="en-US" altLang="en-IN" sz="1600" dirty="0">
                <a:latin typeface="Arial Regular" panose="020B0604020202090204" charset="0"/>
                <a:ea typeface="Palatino" pitchFamily="2" charset="77"/>
                <a:cs typeface="Arial Regular" panose="020B0604020202090204" charset="0"/>
              </a:rPr>
              <a:t>Ensured precise alignment of video, audio, and text features using timestamp synchronization to maintain consistency across modalities.</a:t>
            </a:r>
          </a:p>
          <a:p>
            <a:pPr marL="901700" indent="-349250">
              <a:buNone/>
            </a:pPr>
            <a:r>
              <a:rPr lang="en-US" altLang="en-IN" sz="1600" dirty="0">
                <a:latin typeface="Arial Regular" panose="020B0604020202090204" charset="0"/>
                <a:ea typeface="Palatino" pitchFamily="2" charset="77"/>
                <a:cs typeface="Arial Regular" panose="020B0604020202090204" charset="0"/>
              </a:rPr>
              <a:t>•	</a:t>
            </a:r>
            <a:r>
              <a:rPr lang="en-US" altLang="en-IN" sz="1600" b="1" dirty="0">
                <a:latin typeface="Arial Regular" panose="020B0604020202090204" charset="0"/>
                <a:ea typeface="Palatino" pitchFamily="2" charset="77"/>
                <a:cs typeface="Arial Regular" panose="020B0604020202090204" charset="0"/>
              </a:rPr>
              <a:t>Quality Assurance and Data Augmentation: </a:t>
            </a:r>
            <a:r>
              <a:rPr lang="en-US" altLang="en-IN" sz="1600" dirty="0">
                <a:latin typeface="Arial Regular" panose="020B0604020202090204" charset="0"/>
                <a:ea typeface="Palatino" pitchFamily="2" charset="77"/>
                <a:cs typeface="Arial Regular" panose="020B0604020202090204" charset="0"/>
              </a:rPr>
              <a:t>Conducted thorough quality checks to validate data integrity and applied augmentation techniques such as synthetic speech variations, gesture modifications, and text paraphrasing to enhance dataset robustness.</a:t>
            </a:r>
          </a:p>
          <a:p>
            <a:pPr marL="901700" indent="-349250">
              <a:buNone/>
            </a:pPr>
            <a:r>
              <a:rPr lang="en-US" altLang="en-IN" sz="1600" dirty="0">
                <a:latin typeface="Arial Regular" panose="020B0604020202090204" charset="0"/>
                <a:ea typeface="Palatino" pitchFamily="2" charset="77"/>
                <a:cs typeface="Arial Regular" panose="020B0604020202090204" charset="0"/>
              </a:rPr>
              <a:t>•	</a:t>
            </a:r>
            <a:r>
              <a:rPr lang="en-US" altLang="en-IN" sz="1600" b="1" dirty="0">
                <a:latin typeface="Arial Regular" panose="020B0604020202090204" charset="0"/>
                <a:ea typeface="Palatino" pitchFamily="2" charset="77"/>
                <a:cs typeface="Arial Regular" panose="020B0604020202090204" charset="0"/>
              </a:rPr>
              <a:t>Error Handling and Optimization: </a:t>
            </a:r>
            <a:r>
              <a:rPr lang="en-US" altLang="en-IN" sz="1600" dirty="0">
                <a:latin typeface="Arial Regular" panose="020B0604020202090204" charset="0"/>
                <a:ea typeface="Palatino" pitchFamily="2" charset="77"/>
                <a:cs typeface="Arial Regular" panose="020B0604020202090204" charset="0"/>
              </a:rPr>
              <a:t>Text transcripts were processed using natural language processing (NLP) techniques to extract meaningful linguistic features. Sentiment analysis, coherence scoring, and keyword extraction were applied to understand patterns in speech content.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1"/>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805" lvl="0" indent="0" algn="l" rtl="0">
              <a:spcBef>
                <a:spcPts val="0"/>
              </a:spcBef>
              <a:spcAft>
                <a:spcPts val="0"/>
              </a:spcAft>
              <a:buNone/>
            </a:pPr>
            <a:r>
              <a:rPr lang="en-US" sz="2400"/>
              <a:t>Project Design</a:t>
            </a:r>
            <a:endParaRPr b="0"/>
          </a:p>
        </p:txBody>
      </p:sp>
      <p:sp>
        <p:nvSpPr>
          <p:cNvPr id="100" name="Google Shape;100;p11"/>
          <p:cNvSpPr txBox="1"/>
          <p:nvPr/>
        </p:nvSpPr>
        <p:spPr>
          <a:xfrm>
            <a:off x="77118" y="804231"/>
            <a:ext cx="8956800" cy="5794800"/>
          </a:xfrm>
          <a:prstGeom prst="rect">
            <a:avLst/>
          </a:prstGeom>
          <a:noFill/>
          <a:ln>
            <a:noFill/>
          </a:ln>
        </p:spPr>
        <p:txBody>
          <a:bodyPr spcFirstLastPara="1" wrap="square" lIns="91425" tIns="45700" rIns="91425" bIns="45700" anchor="t" anchorCtr="0">
            <a:noAutofit/>
          </a:bodyPr>
          <a:lstStyle/>
          <a:p>
            <a:pPr marL="457200" marR="0" lvl="0" indent="0" algn="just" rtl="0">
              <a:lnSpc>
                <a:spcPct val="150000"/>
              </a:lnSpc>
              <a:spcBef>
                <a:spcPts val="0"/>
              </a:spcBef>
              <a:spcAft>
                <a:spcPts val="0"/>
              </a:spcAft>
              <a:buNone/>
            </a:pPr>
            <a:endParaRPr/>
          </a:p>
        </p:txBody>
      </p:sp>
      <p:pic>
        <p:nvPicPr>
          <p:cNvPr id="101" name="Google Shape;101;p11"/>
          <p:cNvPicPr preferRelativeResize="0"/>
          <p:nvPr/>
        </p:nvPicPr>
        <p:blipFill>
          <a:blip r:embed="rId3"/>
          <a:stretch>
            <a:fillRect/>
          </a:stretch>
        </p:blipFill>
        <p:spPr>
          <a:xfrm>
            <a:off x="-24712" y="1400175"/>
            <a:ext cx="9160474" cy="3942824"/>
          </a:xfrm>
          <a:prstGeom prst="rect">
            <a:avLst/>
          </a:prstGeom>
          <a:noFill/>
          <a:ln>
            <a:noFill/>
          </a:ln>
        </p:spPr>
      </p:pic>
      <p:sp>
        <p:nvSpPr>
          <p:cNvPr id="102" name="Google Shape;102;p11"/>
          <p:cNvSpPr txBox="1"/>
          <p:nvPr/>
        </p:nvSpPr>
        <p:spPr>
          <a:xfrm>
            <a:off x="2034325" y="5422275"/>
            <a:ext cx="5465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a:solidFill>
                  <a:schemeClr val="dk1"/>
                </a:solidFill>
                <a:latin typeface="Helvetica Neue" panose="02000503000000020004"/>
                <a:ea typeface="Helvetica Neue" panose="02000503000000020004"/>
                <a:cs typeface="Helvetica Neue" panose="02000503000000020004"/>
                <a:sym typeface="Helvetica Neue" panose="02000503000000020004"/>
              </a:rPr>
              <a:t>Figure 1. </a:t>
            </a:r>
            <a:r>
              <a:rPr lang="en-US" sz="1800" u="sng">
                <a:solidFill>
                  <a:schemeClr val="dk1"/>
                </a:solidFill>
                <a:latin typeface="Helvetica Neue" panose="02000503000000020004"/>
                <a:ea typeface="Helvetica Neue" panose="02000503000000020004"/>
                <a:cs typeface="Helvetica Neue" panose="02000503000000020004"/>
                <a:sym typeface="Helvetica Neue" panose="02000503000000020004"/>
              </a:rPr>
              <a:t>Multimodal Transformer Architecture</a:t>
            </a:r>
            <a:endParaRPr sz="1800" u="sng">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2"/>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805" lvl="0" indent="0" algn="l" rtl="0">
              <a:spcBef>
                <a:spcPts val="0"/>
              </a:spcBef>
              <a:spcAft>
                <a:spcPts val="0"/>
              </a:spcAft>
              <a:buNone/>
            </a:pPr>
            <a:r>
              <a:rPr lang="en-US" sz="2400"/>
              <a:t>Project Design</a:t>
            </a:r>
            <a:endParaRPr b="0"/>
          </a:p>
        </p:txBody>
      </p:sp>
      <p:sp>
        <p:nvSpPr>
          <p:cNvPr id="108" name="Google Shape;108;p12"/>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panose="020B0604020202090204"/>
              <a:buNone/>
            </a:pPr>
            <a:endParaRPr sz="1800" u="sng">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pic>
        <p:nvPicPr>
          <p:cNvPr id="109" name="Google Shape;109;p12"/>
          <p:cNvPicPr preferRelativeResize="0"/>
          <p:nvPr/>
        </p:nvPicPr>
        <p:blipFill rotWithShape="1">
          <a:blip r:embed="rId3"/>
          <a:srcRect b="13073"/>
          <a:stretch>
            <a:fillRect/>
          </a:stretch>
        </p:blipFill>
        <p:spPr>
          <a:xfrm>
            <a:off x="0" y="1540050"/>
            <a:ext cx="9144000" cy="3942825"/>
          </a:xfrm>
          <a:prstGeom prst="rect">
            <a:avLst/>
          </a:prstGeom>
          <a:noFill/>
          <a:ln>
            <a:noFill/>
          </a:ln>
        </p:spPr>
      </p:pic>
      <p:sp>
        <p:nvSpPr>
          <p:cNvPr id="110" name="Google Shape;110;p12"/>
          <p:cNvSpPr txBox="1"/>
          <p:nvPr/>
        </p:nvSpPr>
        <p:spPr>
          <a:xfrm>
            <a:off x="131200" y="5808425"/>
            <a:ext cx="89094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500">
                <a:solidFill>
                  <a:schemeClr val="dk1"/>
                </a:solidFill>
                <a:latin typeface="Helvetica Neue" panose="02000503000000020004"/>
                <a:ea typeface="Helvetica Neue" panose="02000503000000020004"/>
                <a:cs typeface="Helvetica Neue" panose="02000503000000020004"/>
                <a:sym typeface="Helvetica Neue" panose="02000503000000020004"/>
              </a:rPr>
              <a:t>Figure 2. (a) </a:t>
            </a:r>
            <a:r>
              <a:rPr lang="en-US" sz="1500" u="sng">
                <a:solidFill>
                  <a:schemeClr val="dk1"/>
                </a:solidFill>
                <a:latin typeface="Helvetica Neue" panose="02000503000000020004"/>
                <a:ea typeface="Helvetica Neue" panose="02000503000000020004"/>
                <a:cs typeface="Helvetica Neue" panose="02000503000000020004"/>
                <a:sym typeface="Helvetica Neue" panose="02000503000000020004"/>
              </a:rPr>
              <a:t>Multimodal Framework with mGMU</a:t>
            </a:r>
            <a:r>
              <a:rPr lang="en-US" sz="1500">
                <a:solidFill>
                  <a:schemeClr val="dk1"/>
                </a:solidFill>
                <a:latin typeface="Helvetica Neue" panose="02000503000000020004"/>
                <a:ea typeface="Helvetica Neue" panose="02000503000000020004"/>
                <a:cs typeface="Helvetica Neue" panose="02000503000000020004"/>
                <a:sym typeface="Helvetica Neue" panose="02000503000000020004"/>
              </a:rPr>
              <a:t>  (b) </a:t>
            </a:r>
            <a:r>
              <a:rPr lang="en-US" sz="1500" u="sng">
                <a:solidFill>
                  <a:schemeClr val="dk1"/>
                </a:solidFill>
                <a:latin typeface="Helvetica Neue" panose="02000503000000020004"/>
                <a:ea typeface="Helvetica Neue" panose="02000503000000020004"/>
                <a:cs typeface="Helvetica Neue" panose="02000503000000020004"/>
                <a:sym typeface="Helvetica Neue" panose="02000503000000020004"/>
              </a:rPr>
              <a:t>Schematic Diagram of Gated Multimodal Unit</a:t>
            </a:r>
            <a:endParaRPr sz="1500" u="sng">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805" lvl="0" indent="0" algn="l" rtl="0">
              <a:spcBef>
                <a:spcPts val="0"/>
              </a:spcBef>
              <a:spcAft>
                <a:spcPts val="0"/>
              </a:spcAft>
              <a:buNone/>
            </a:pPr>
            <a:r>
              <a:rPr lang="en-US" sz="2400"/>
              <a:t>Project Design</a:t>
            </a:r>
            <a:endParaRPr b="0"/>
          </a:p>
        </p:txBody>
      </p:sp>
      <p:sp>
        <p:nvSpPr>
          <p:cNvPr id="116" name="Google Shape;116;p13"/>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457200" marR="0" lvl="0" indent="0" algn="just" rtl="0">
              <a:lnSpc>
                <a:spcPct val="150000"/>
              </a:lnSpc>
              <a:spcBef>
                <a:spcPts val="0"/>
              </a:spcBef>
              <a:spcAft>
                <a:spcPts val="0"/>
              </a:spcAft>
              <a:buNone/>
            </a:pPr>
            <a:endParaRPr/>
          </a:p>
        </p:txBody>
      </p:sp>
      <p:pic>
        <p:nvPicPr>
          <p:cNvPr id="117" name="Google Shape;117;p13"/>
          <p:cNvPicPr preferRelativeResize="0"/>
          <p:nvPr/>
        </p:nvPicPr>
        <p:blipFill rotWithShape="1">
          <a:blip r:embed="rId3"/>
          <a:srcRect t="7244"/>
          <a:stretch>
            <a:fillRect/>
          </a:stretch>
        </p:blipFill>
        <p:spPr>
          <a:xfrm>
            <a:off x="0" y="1551950"/>
            <a:ext cx="9091576" cy="3754075"/>
          </a:xfrm>
          <a:prstGeom prst="rect">
            <a:avLst/>
          </a:prstGeom>
          <a:noFill/>
          <a:ln>
            <a:noFill/>
          </a:ln>
        </p:spPr>
      </p:pic>
      <p:sp>
        <p:nvSpPr>
          <p:cNvPr id="118" name="Google Shape;118;p13"/>
          <p:cNvSpPr/>
          <p:nvPr/>
        </p:nvSpPr>
        <p:spPr>
          <a:xfrm>
            <a:off x="4603450" y="3261225"/>
            <a:ext cx="1960800" cy="304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lvetica Neue" panose="02000503000000020004"/>
              <a:ea typeface="Helvetica Neue" panose="02000503000000020004"/>
              <a:cs typeface="Helvetica Neue" panose="02000503000000020004"/>
              <a:sym typeface="Helvetica Neue" panose="02000503000000020004"/>
            </a:endParaRPr>
          </a:p>
        </p:txBody>
      </p:sp>
      <p:sp>
        <p:nvSpPr>
          <p:cNvPr id="119" name="Google Shape;119;p13"/>
          <p:cNvSpPr txBox="1"/>
          <p:nvPr/>
        </p:nvSpPr>
        <p:spPr>
          <a:xfrm>
            <a:off x="2199875" y="5453275"/>
            <a:ext cx="4711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a:solidFill>
                  <a:schemeClr val="dk1"/>
                </a:solidFill>
                <a:latin typeface="Helvetica Neue" panose="02000503000000020004"/>
                <a:ea typeface="Helvetica Neue" panose="02000503000000020004"/>
                <a:cs typeface="Helvetica Neue" panose="02000503000000020004"/>
                <a:sym typeface="Helvetica Neue" panose="02000503000000020004"/>
              </a:rPr>
              <a:t>Figure 3. </a:t>
            </a:r>
            <a:r>
              <a:rPr lang="en-US" sz="1800" u="sng">
                <a:solidFill>
                  <a:schemeClr val="dk1"/>
                </a:solidFill>
                <a:latin typeface="Helvetica Neue" panose="02000503000000020004"/>
                <a:ea typeface="Helvetica Neue" panose="02000503000000020004"/>
                <a:cs typeface="Helvetica Neue" panose="02000503000000020004"/>
                <a:sym typeface="Helvetica Neue" panose="02000503000000020004"/>
              </a:rPr>
              <a:t>Model Analysis Architecture</a:t>
            </a:r>
            <a:endParaRPr sz="1800" u="sng">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sld>
</file>

<file path=ppt/theme/theme1.xml><?xml version="1.0" encoding="utf-8"?>
<a:theme xmlns:a="http://schemas.openxmlformats.org/drawingml/2006/main" name="1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1_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8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804030504040204" pitchFamily="34" charset="0"/>
          </a:defRPr>
        </a:defPPr>
      </a:lstStyle>
    </a:lnDef>
  </a:objectDefaults>
  <a:extraClrSchemeLst>
    <a:extraClrScheme>
      <a:clrScheme name="1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1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1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1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1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1_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8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804030504040204" pitchFamily="34" charset="0"/>
          </a:defRPr>
        </a:defPPr>
      </a:lstStyle>
    </a:lnDef>
  </a:objectDefaults>
  <a:extraClrSchemeLst>
    <a:extraClrScheme>
      <a:clrScheme name="1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1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1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1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1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2804</Words>
  <Application>Microsoft Office PowerPoint</Application>
  <PresentationFormat>On-screen Show (4:3)</PresentationFormat>
  <Paragraphs>225</Paragraphs>
  <Slides>27</Slides>
  <Notes>10</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27</vt:i4>
      </vt:variant>
    </vt:vector>
  </HeadingPairs>
  <TitlesOfParts>
    <vt:vector size="46" baseType="lpstr">
      <vt:lpstr>MS PGothic</vt:lpstr>
      <vt:lpstr>Arial</vt:lpstr>
      <vt:lpstr>Arial Bold</vt:lpstr>
      <vt:lpstr>Arial Regular</vt:lpstr>
      <vt:lpstr>Calibri</vt:lpstr>
      <vt:lpstr>Calibri Light</vt:lpstr>
      <vt:lpstr>Courier New</vt:lpstr>
      <vt:lpstr>Google Sans</vt:lpstr>
      <vt:lpstr>Helvetica</vt:lpstr>
      <vt:lpstr>Helvetica Bold</vt:lpstr>
      <vt:lpstr>Helvetica Neue</vt:lpstr>
      <vt:lpstr>Palatino</vt:lpstr>
      <vt:lpstr>Tahoma</vt:lpstr>
      <vt:lpstr>Times New Roman</vt:lpstr>
      <vt:lpstr>Verdana</vt:lpstr>
      <vt:lpstr>Webdings</vt:lpstr>
      <vt:lpstr>1_os-8</vt:lpstr>
      <vt:lpstr>2_os-8</vt:lpstr>
      <vt:lpstr>Custom Design</vt:lpstr>
      <vt:lpstr>Integrative Multimodal Analysis for Schizophrenia  Cause Identification</vt:lpstr>
      <vt:lpstr>Outline</vt:lpstr>
      <vt:lpstr>Introduction</vt:lpstr>
      <vt:lpstr>Problem Statement</vt:lpstr>
      <vt:lpstr>Objectives</vt:lpstr>
      <vt:lpstr>Work Done (after Major Project - I)</vt:lpstr>
      <vt:lpstr>Project Design</vt:lpstr>
      <vt:lpstr>Project Design</vt:lpstr>
      <vt:lpstr>Project Design</vt:lpstr>
      <vt:lpstr>Project Design</vt:lpstr>
      <vt:lpstr>Implementation</vt:lpstr>
      <vt:lpstr>Implementation</vt:lpstr>
      <vt:lpstr>Implementation</vt:lpstr>
      <vt:lpstr>Implementation</vt:lpstr>
      <vt:lpstr>Implementation</vt:lpstr>
      <vt:lpstr>Experimental Results and Evaluation</vt:lpstr>
      <vt:lpstr>Experimental Results and Evaluation</vt:lpstr>
      <vt:lpstr>Experimental Results and Evaluation (cont…)</vt:lpstr>
      <vt:lpstr>Experimental Results and Evaluation (cont…)</vt:lpstr>
      <vt:lpstr>Key Learnings</vt:lpstr>
      <vt:lpstr>Work Plan (till End-Term Evaluation)</vt:lpstr>
      <vt:lpstr>Work Contribution and Attendance</vt:lpstr>
      <vt:lpstr>Supervisor Interactions (as mentioned in weekly log)</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Sarthak Kurothe</cp:lastModifiedBy>
  <cp:revision>7</cp:revision>
  <dcterms:modified xsi:type="dcterms:W3CDTF">2025-03-15T16:55:08Z</dcterms:modified>
</cp:coreProperties>
</file>