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72" r:id="rId4"/>
    <p:sldId id="258" r:id="rId5"/>
    <p:sldId id="259" r:id="rId6"/>
    <p:sldId id="268" r:id="rId7"/>
    <p:sldId id="271" r:id="rId8"/>
    <p:sldId id="260" r:id="rId9"/>
    <p:sldId id="261" r:id="rId10"/>
    <p:sldId id="262" r:id="rId11"/>
    <p:sldId id="263" r:id="rId12"/>
    <p:sldId id="270" r:id="rId13"/>
    <p:sldId id="264" r:id="rId14"/>
    <p:sldId id="265"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74" autoAdjust="0"/>
    <p:restoredTop sz="94660"/>
  </p:normalViewPr>
  <p:slideViewPr>
    <p:cSldViewPr>
      <p:cViewPr varScale="1">
        <p:scale>
          <a:sx n="67" d="100"/>
          <a:sy n="67" d="100"/>
        </p:scale>
        <p:origin x="1348"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oleObject" Target="file:///C:\Users\TEJAS\Documents\FOREST%20PROJECT.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TEJAS\Documents\FOREST%20PROJECT%202021.xlsx" TargetMode="External"/><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invertIfNegative val="0"/>
          <c:val>
            <c:numRef>
              <c:f>'GRAPH 1'!$D$5:$D$18</c:f>
              <c:numCache>
                <c:formatCode>General</c:formatCode>
                <c:ptCount val="14"/>
                <c:pt idx="0">
                  <c:v>0</c:v>
                </c:pt>
                <c:pt idx="2">
                  <c:v>0</c:v>
                </c:pt>
                <c:pt idx="4">
                  <c:v>0</c:v>
                </c:pt>
                <c:pt idx="6">
                  <c:v>0</c:v>
                </c:pt>
                <c:pt idx="8">
                  <c:v>0</c:v>
                </c:pt>
                <c:pt idx="10">
                  <c:v>0</c:v>
                </c:pt>
                <c:pt idx="12">
                  <c:v>0</c:v>
                </c:pt>
              </c:numCache>
            </c:numRef>
          </c:val>
          <c:extLst>
            <c:ext xmlns:c16="http://schemas.microsoft.com/office/drawing/2014/chart" uri="{C3380CC4-5D6E-409C-BE32-E72D297353CC}">
              <c16:uniqueId val="{00000000-94FE-4531-B81D-9236F98A1632}"/>
            </c:ext>
          </c:extLst>
        </c:ser>
        <c:ser>
          <c:idx val="1"/>
          <c:order val="1"/>
          <c:invertIfNegative val="0"/>
          <c:val>
            <c:numRef>
              <c:f>'GRAPH 1'!$E$5:$E$18</c:f>
              <c:numCache>
                <c:formatCode>General</c:formatCode>
                <c:ptCount val="14"/>
                <c:pt idx="0" formatCode="#,##0">
                  <c:v>307713</c:v>
                </c:pt>
                <c:pt idx="2" formatCode="#,##0">
                  <c:v>21081</c:v>
                </c:pt>
                <c:pt idx="4" formatCode="#,##0">
                  <c:v>83743</c:v>
                </c:pt>
                <c:pt idx="6" formatCode="#,##0">
                  <c:v>22429</c:v>
                </c:pt>
                <c:pt idx="8" formatCode="#,##0">
                  <c:v>22327</c:v>
                </c:pt>
                <c:pt idx="10" formatCode="#,##0">
                  <c:v>16579</c:v>
                </c:pt>
                <c:pt idx="12">
                  <c:v>30</c:v>
                </c:pt>
              </c:numCache>
            </c:numRef>
          </c:val>
          <c:extLst>
            <c:ext xmlns:c16="http://schemas.microsoft.com/office/drawing/2014/chart" uri="{C3380CC4-5D6E-409C-BE32-E72D297353CC}">
              <c16:uniqueId val="{00000001-94FE-4531-B81D-9236F98A1632}"/>
            </c:ext>
          </c:extLst>
        </c:ser>
        <c:ser>
          <c:idx val="2"/>
          <c:order val="2"/>
          <c:invertIfNegative val="0"/>
          <c:val>
            <c:numRef>
              <c:f>'GRAPH 1'!$F$5:$F$18</c:f>
              <c:numCache>
                <c:formatCode>General</c:formatCode>
                <c:ptCount val="14"/>
              </c:numCache>
            </c:numRef>
          </c:val>
          <c:extLst>
            <c:ext xmlns:c16="http://schemas.microsoft.com/office/drawing/2014/chart" uri="{C3380CC4-5D6E-409C-BE32-E72D297353CC}">
              <c16:uniqueId val="{00000002-94FE-4531-B81D-9236F98A1632}"/>
            </c:ext>
          </c:extLst>
        </c:ser>
        <c:ser>
          <c:idx val="3"/>
          <c:order val="3"/>
          <c:invertIfNegative val="0"/>
          <c:val>
            <c:numRef>
              <c:f>'GRAPH 1'!$G$5:$G$18</c:f>
              <c:numCache>
                <c:formatCode>General</c:formatCode>
                <c:ptCount val="14"/>
                <c:pt idx="0" formatCode="#,##0">
                  <c:v>8734</c:v>
                </c:pt>
                <c:pt idx="2">
                  <c:v>157</c:v>
                </c:pt>
                <c:pt idx="4" formatCode="#,##0">
                  <c:v>21058</c:v>
                </c:pt>
                <c:pt idx="6">
                  <c:v>560</c:v>
                </c:pt>
                <c:pt idx="8">
                  <c:v>905</c:v>
                </c:pt>
                <c:pt idx="10" formatCode="#,##0">
                  <c:v>1272</c:v>
                </c:pt>
                <c:pt idx="12">
                  <c:v>0</c:v>
                </c:pt>
              </c:numCache>
            </c:numRef>
          </c:val>
          <c:extLst>
            <c:ext xmlns:c16="http://schemas.microsoft.com/office/drawing/2014/chart" uri="{C3380CC4-5D6E-409C-BE32-E72D297353CC}">
              <c16:uniqueId val="{00000003-94FE-4531-B81D-9236F98A1632}"/>
            </c:ext>
          </c:extLst>
        </c:ser>
        <c:ser>
          <c:idx val="4"/>
          <c:order val="4"/>
          <c:invertIfNegative val="0"/>
          <c:val>
            <c:numRef>
              <c:f>'GRAPH 1'!$H$5:$H$18</c:f>
              <c:numCache>
                <c:formatCode>General</c:formatCode>
                <c:ptCount val="14"/>
              </c:numCache>
            </c:numRef>
          </c:val>
          <c:extLst>
            <c:ext xmlns:c16="http://schemas.microsoft.com/office/drawing/2014/chart" uri="{C3380CC4-5D6E-409C-BE32-E72D297353CC}">
              <c16:uniqueId val="{00000004-94FE-4531-B81D-9236F98A1632}"/>
            </c:ext>
          </c:extLst>
        </c:ser>
        <c:ser>
          <c:idx val="5"/>
          <c:order val="5"/>
          <c:invertIfNegative val="0"/>
          <c:val>
            <c:numRef>
              <c:f>'GRAPH 1'!$I$5:$I$18</c:f>
              <c:numCache>
                <c:formatCode>General</c:formatCode>
                <c:ptCount val="14"/>
                <c:pt idx="0" formatCode="#,##0">
                  <c:v>20589</c:v>
                </c:pt>
                <c:pt idx="2" formatCode="#,##0">
                  <c:v>5715</c:v>
                </c:pt>
                <c:pt idx="4" formatCode="#,##0">
                  <c:v>30176</c:v>
                </c:pt>
                <c:pt idx="6" formatCode="#,##0">
                  <c:v>9160</c:v>
                </c:pt>
                <c:pt idx="8" formatCode="#,##0">
                  <c:v>6228</c:v>
                </c:pt>
                <c:pt idx="10" formatCode="#,##0">
                  <c:v>4449</c:v>
                </c:pt>
                <c:pt idx="12">
                  <c:v>16.09</c:v>
                </c:pt>
              </c:numCache>
            </c:numRef>
          </c:val>
          <c:extLst>
            <c:ext xmlns:c16="http://schemas.microsoft.com/office/drawing/2014/chart" uri="{C3380CC4-5D6E-409C-BE32-E72D297353CC}">
              <c16:uniqueId val="{00000005-94FE-4531-B81D-9236F98A1632}"/>
            </c:ext>
          </c:extLst>
        </c:ser>
        <c:ser>
          <c:idx val="6"/>
          <c:order val="6"/>
          <c:invertIfNegative val="0"/>
          <c:val>
            <c:numRef>
              <c:f>'GRAPH 1'!$J$5:$J$18</c:f>
              <c:numCache>
                <c:formatCode>General</c:formatCode>
                <c:ptCount val="14"/>
              </c:numCache>
            </c:numRef>
          </c:val>
          <c:extLst>
            <c:ext xmlns:c16="http://schemas.microsoft.com/office/drawing/2014/chart" uri="{C3380CC4-5D6E-409C-BE32-E72D297353CC}">
              <c16:uniqueId val="{00000006-94FE-4531-B81D-9236F98A1632}"/>
            </c:ext>
          </c:extLst>
        </c:ser>
        <c:ser>
          <c:idx val="7"/>
          <c:order val="7"/>
          <c:invertIfNegative val="0"/>
          <c:val>
            <c:numRef>
              <c:f>'GRAPH 1'!$K$5:$K$18</c:f>
              <c:numCache>
                <c:formatCode>General</c:formatCode>
                <c:ptCount val="14"/>
                <c:pt idx="0" formatCode="#,##0">
                  <c:v>21475</c:v>
                </c:pt>
                <c:pt idx="2" formatCode="#,##0">
                  <c:v>11948</c:v>
                </c:pt>
                <c:pt idx="4" formatCode="#,##0">
                  <c:v>15197</c:v>
                </c:pt>
                <c:pt idx="6" formatCode="#,##0">
                  <c:v>7326</c:v>
                </c:pt>
                <c:pt idx="8" formatCode="#,##0">
                  <c:v>9465</c:v>
                </c:pt>
                <c:pt idx="10" formatCode="#,##0">
                  <c:v>6530</c:v>
                </c:pt>
                <c:pt idx="12">
                  <c:v>11.01</c:v>
                </c:pt>
              </c:numCache>
            </c:numRef>
          </c:val>
          <c:extLst>
            <c:ext xmlns:c16="http://schemas.microsoft.com/office/drawing/2014/chart" uri="{C3380CC4-5D6E-409C-BE32-E72D297353CC}">
              <c16:uniqueId val="{00000007-94FE-4531-B81D-9236F98A1632}"/>
            </c:ext>
          </c:extLst>
        </c:ser>
        <c:ser>
          <c:idx val="8"/>
          <c:order val="8"/>
          <c:invertIfNegative val="0"/>
          <c:val>
            <c:numRef>
              <c:f>'GRAPH 1'!$L$5:$L$18</c:f>
              <c:numCache>
                <c:formatCode>General</c:formatCode>
                <c:ptCount val="14"/>
              </c:numCache>
            </c:numRef>
          </c:val>
          <c:extLst>
            <c:ext xmlns:c16="http://schemas.microsoft.com/office/drawing/2014/chart" uri="{C3380CC4-5D6E-409C-BE32-E72D297353CC}">
              <c16:uniqueId val="{00000008-94FE-4531-B81D-9236F98A1632}"/>
            </c:ext>
          </c:extLst>
        </c:ser>
        <c:ser>
          <c:idx val="9"/>
          <c:order val="9"/>
          <c:invertIfNegative val="0"/>
          <c:val>
            <c:numRef>
              <c:f>'GRAPH 1'!$M$5:$M$18</c:f>
              <c:numCache>
                <c:formatCode>General</c:formatCode>
                <c:ptCount val="14"/>
                <c:pt idx="0" formatCode="#,##0">
                  <c:v>50798</c:v>
                </c:pt>
                <c:pt idx="2" formatCode="#,##0">
                  <c:v>17820</c:v>
                </c:pt>
                <c:pt idx="4" formatCode="#,##0">
                  <c:v>66431</c:v>
                </c:pt>
                <c:pt idx="6" formatCode="#,##0">
                  <c:v>17046</c:v>
                </c:pt>
                <c:pt idx="8" formatCode="#,##0">
                  <c:v>16598</c:v>
                </c:pt>
                <c:pt idx="10" formatCode="#,##0">
                  <c:v>12251</c:v>
                </c:pt>
                <c:pt idx="12">
                  <c:v>27.1</c:v>
                </c:pt>
              </c:numCache>
            </c:numRef>
          </c:val>
          <c:extLst>
            <c:ext xmlns:c16="http://schemas.microsoft.com/office/drawing/2014/chart" uri="{C3380CC4-5D6E-409C-BE32-E72D297353CC}">
              <c16:uniqueId val="{00000009-94FE-4531-B81D-9236F98A1632}"/>
            </c:ext>
          </c:extLst>
        </c:ser>
        <c:dLbls>
          <c:showLegendKey val="0"/>
          <c:showVal val="0"/>
          <c:showCatName val="0"/>
          <c:showSerName val="0"/>
          <c:showPercent val="0"/>
          <c:showBubbleSize val="0"/>
        </c:dLbls>
        <c:gapWidth val="150"/>
        <c:axId val="80288000"/>
        <c:axId val="80302080"/>
      </c:barChart>
      <c:catAx>
        <c:axId val="80288000"/>
        <c:scaling>
          <c:orientation val="minMax"/>
        </c:scaling>
        <c:delete val="0"/>
        <c:axPos val="b"/>
        <c:majorTickMark val="out"/>
        <c:minorTickMark val="none"/>
        <c:tickLblPos val="nextTo"/>
        <c:crossAx val="80302080"/>
        <c:crosses val="autoZero"/>
        <c:auto val="1"/>
        <c:lblAlgn val="ctr"/>
        <c:lblOffset val="100"/>
        <c:noMultiLvlLbl val="0"/>
      </c:catAx>
      <c:valAx>
        <c:axId val="80302080"/>
        <c:scaling>
          <c:orientation val="minMax"/>
        </c:scaling>
        <c:delete val="0"/>
        <c:axPos val="l"/>
        <c:majorGridlines/>
        <c:numFmt formatCode="General" sourceLinked="1"/>
        <c:majorTickMark val="out"/>
        <c:minorTickMark val="none"/>
        <c:tickLblPos val="nextTo"/>
        <c:crossAx val="80288000"/>
        <c:crosses val="autoZero"/>
        <c:crossBetween val="between"/>
      </c:valAx>
    </c:plotArea>
    <c:legend>
      <c:legendPos val="r"/>
      <c:overlay val="0"/>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view3D>
      <c:rotX val="15"/>
      <c:rotY val="20"/>
      <c:rAngAx val="1"/>
    </c:view3D>
    <c:floor>
      <c:thickness val="0"/>
    </c:floor>
    <c:sideWall>
      <c:thickness val="0"/>
    </c:sideWall>
    <c:backWall>
      <c:thickness val="0"/>
    </c:backWall>
    <c:plotArea>
      <c:layout/>
      <c:bar3DChart>
        <c:barDir val="bar"/>
        <c:grouping val="percentStacked"/>
        <c:varyColors val="0"/>
        <c:ser>
          <c:idx val="0"/>
          <c:order val="0"/>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1'!$E$5:$E$17</c:f>
              <c:numCache>
                <c:formatCode>General</c:formatCode>
                <c:ptCount val="13"/>
                <c:pt idx="0" formatCode="#,##0">
                  <c:v>307713</c:v>
                </c:pt>
                <c:pt idx="2" formatCode="#,##0">
                  <c:v>21081</c:v>
                </c:pt>
                <c:pt idx="4" formatCode="#,##0">
                  <c:v>83743</c:v>
                </c:pt>
                <c:pt idx="6" formatCode="#,##0">
                  <c:v>22429</c:v>
                </c:pt>
                <c:pt idx="8" formatCode="#,##0">
                  <c:v>22327</c:v>
                </c:pt>
                <c:pt idx="10" formatCode="#,##0">
                  <c:v>16579</c:v>
                </c:pt>
                <c:pt idx="12">
                  <c:v>30</c:v>
                </c:pt>
              </c:numCache>
            </c:numRef>
          </c:val>
          <c:extLst>
            <c:ext xmlns:c16="http://schemas.microsoft.com/office/drawing/2014/chart" uri="{C3380CC4-5D6E-409C-BE32-E72D297353CC}">
              <c16:uniqueId val="{00000000-3B5F-4812-81DE-268300936107}"/>
            </c:ext>
          </c:extLst>
        </c:ser>
        <c:ser>
          <c:idx val="1"/>
          <c:order val="1"/>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1'!$F$5:$F$17</c:f>
              <c:numCache>
                <c:formatCode>General</c:formatCode>
                <c:ptCount val="13"/>
              </c:numCache>
            </c:numRef>
          </c:val>
          <c:extLst>
            <c:ext xmlns:c16="http://schemas.microsoft.com/office/drawing/2014/chart" uri="{C3380CC4-5D6E-409C-BE32-E72D297353CC}">
              <c16:uniqueId val="{00000001-3B5F-4812-81DE-268300936107}"/>
            </c:ext>
          </c:extLst>
        </c:ser>
        <c:ser>
          <c:idx val="2"/>
          <c:order val="2"/>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1'!$G$5:$G$17</c:f>
              <c:numCache>
                <c:formatCode>General</c:formatCode>
                <c:ptCount val="13"/>
                <c:pt idx="0" formatCode="#,##0">
                  <c:v>8734</c:v>
                </c:pt>
                <c:pt idx="2">
                  <c:v>157</c:v>
                </c:pt>
                <c:pt idx="4" formatCode="#,##0">
                  <c:v>21058</c:v>
                </c:pt>
                <c:pt idx="6">
                  <c:v>560</c:v>
                </c:pt>
                <c:pt idx="8">
                  <c:v>905</c:v>
                </c:pt>
                <c:pt idx="10" formatCode="#,##0">
                  <c:v>1272</c:v>
                </c:pt>
                <c:pt idx="12">
                  <c:v>0</c:v>
                </c:pt>
              </c:numCache>
            </c:numRef>
          </c:val>
          <c:extLst>
            <c:ext xmlns:c16="http://schemas.microsoft.com/office/drawing/2014/chart" uri="{C3380CC4-5D6E-409C-BE32-E72D297353CC}">
              <c16:uniqueId val="{00000002-3B5F-4812-81DE-268300936107}"/>
            </c:ext>
          </c:extLst>
        </c:ser>
        <c:ser>
          <c:idx val="3"/>
          <c:order val="3"/>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1'!$H$5:$H$17</c:f>
              <c:numCache>
                <c:formatCode>General</c:formatCode>
                <c:ptCount val="13"/>
              </c:numCache>
            </c:numRef>
          </c:val>
          <c:extLst>
            <c:ext xmlns:c16="http://schemas.microsoft.com/office/drawing/2014/chart" uri="{C3380CC4-5D6E-409C-BE32-E72D297353CC}">
              <c16:uniqueId val="{00000003-3B5F-4812-81DE-268300936107}"/>
            </c:ext>
          </c:extLst>
        </c:ser>
        <c:ser>
          <c:idx val="4"/>
          <c:order val="4"/>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1'!$I$5:$I$17</c:f>
              <c:numCache>
                <c:formatCode>General</c:formatCode>
                <c:ptCount val="13"/>
                <c:pt idx="0" formatCode="#,##0">
                  <c:v>20589</c:v>
                </c:pt>
                <c:pt idx="2" formatCode="#,##0">
                  <c:v>5715</c:v>
                </c:pt>
                <c:pt idx="4" formatCode="#,##0">
                  <c:v>30176</c:v>
                </c:pt>
                <c:pt idx="6" formatCode="#,##0">
                  <c:v>9160</c:v>
                </c:pt>
                <c:pt idx="8" formatCode="#,##0">
                  <c:v>6228</c:v>
                </c:pt>
                <c:pt idx="10" formatCode="#,##0">
                  <c:v>4449</c:v>
                </c:pt>
                <c:pt idx="12">
                  <c:v>16.09</c:v>
                </c:pt>
              </c:numCache>
            </c:numRef>
          </c:val>
          <c:extLst>
            <c:ext xmlns:c16="http://schemas.microsoft.com/office/drawing/2014/chart" uri="{C3380CC4-5D6E-409C-BE32-E72D297353CC}">
              <c16:uniqueId val="{00000004-3B5F-4812-81DE-268300936107}"/>
            </c:ext>
          </c:extLst>
        </c:ser>
        <c:ser>
          <c:idx val="5"/>
          <c:order val="5"/>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1'!$J$5:$J$17</c:f>
              <c:numCache>
                <c:formatCode>General</c:formatCode>
                <c:ptCount val="13"/>
              </c:numCache>
            </c:numRef>
          </c:val>
          <c:extLst>
            <c:ext xmlns:c16="http://schemas.microsoft.com/office/drawing/2014/chart" uri="{C3380CC4-5D6E-409C-BE32-E72D297353CC}">
              <c16:uniqueId val="{00000005-3B5F-4812-81DE-268300936107}"/>
            </c:ext>
          </c:extLst>
        </c:ser>
        <c:ser>
          <c:idx val="6"/>
          <c:order val="6"/>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1'!$K$5:$K$17</c:f>
              <c:numCache>
                <c:formatCode>General</c:formatCode>
                <c:ptCount val="13"/>
                <c:pt idx="0" formatCode="#,##0">
                  <c:v>21475</c:v>
                </c:pt>
                <c:pt idx="2" formatCode="#,##0">
                  <c:v>11948</c:v>
                </c:pt>
                <c:pt idx="4" formatCode="#,##0">
                  <c:v>15197</c:v>
                </c:pt>
                <c:pt idx="6" formatCode="#,##0">
                  <c:v>7326</c:v>
                </c:pt>
                <c:pt idx="8" formatCode="#,##0">
                  <c:v>9465</c:v>
                </c:pt>
                <c:pt idx="10" formatCode="#,##0">
                  <c:v>6530</c:v>
                </c:pt>
                <c:pt idx="12">
                  <c:v>11.01</c:v>
                </c:pt>
              </c:numCache>
            </c:numRef>
          </c:val>
          <c:extLst>
            <c:ext xmlns:c16="http://schemas.microsoft.com/office/drawing/2014/chart" uri="{C3380CC4-5D6E-409C-BE32-E72D297353CC}">
              <c16:uniqueId val="{00000006-3B5F-4812-81DE-268300936107}"/>
            </c:ext>
          </c:extLst>
        </c:ser>
        <c:ser>
          <c:idx val="7"/>
          <c:order val="7"/>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1'!$L$5:$L$17</c:f>
              <c:numCache>
                <c:formatCode>General</c:formatCode>
                <c:ptCount val="13"/>
              </c:numCache>
            </c:numRef>
          </c:val>
          <c:extLst>
            <c:ext xmlns:c16="http://schemas.microsoft.com/office/drawing/2014/chart" uri="{C3380CC4-5D6E-409C-BE32-E72D297353CC}">
              <c16:uniqueId val="{00000007-3B5F-4812-81DE-268300936107}"/>
            </c:ext>
          </c:extLst>
        </c:ser>
        <c:ser>
          <c:idx val="8"/>
          <c:order val="8"/>
          <c:invertIfNegative val="0"/>
          <c:cat>
            <c:strRef>
              <c:f>'GRAPH 1'!$D$5:$D$17</c:f>
              <c:strCache>
                <c:ptCount val="13"/>
                <c:pt idx="0">
                  <c:v>MAHARASHTRA</c:v>
                </c:pt>
                <c:pt idx="2">
                  <c:v>MIZORAM</c:v>
                </c:pt>
                <c:pt idx="4">
                  <c:v>ARUNACHAL PRADESH</c:v>
                </c:pt>
                <c:pt idx="6">
                  <c:v>MEGHALAYA</c:v>
                </c:pt>
                <c:pt idx="8">
                  <c:v>MANIPUR</c:v>
                </c:pt>
                <c:pt idx="10">
                  <c:v>NAGALAND</c:v>
                </c:pt>
                <c:pt idx="12">
                  <c:v>LAKSHADEEP</c:v>
                </c:pt>
              </c:strCache>
            </c:strRef>
          </c:cat>
          <c:val>
            <c:numRef>
              <c:f>'GRAPH 1'!$M$5:$M$17</c:f>
              <c:numCache>
                <c:formatCode>General</c:formatCode>
                <c:ptCount val="13"/>
                <c:pt idx="0" formatCode="#,##0">
                  <c:v>50798</c:v>
                </c:pt>
                <c:pt idx="2" formatCode="#,##0">
                  <c:v>17820</c:v>
                </c:pt>
                <c:pt idx="4" formatCode="#,##0">
                  <c:v>66431</c:v>
                </c:pt>
                <c:pt idx="6" formatCode="#,##0">
                  <c:v>17046</c:v>
                </c:pt>
                <c:pt idx="8" formatCode="#,##0">
                  <c:v>16598</c:v>
                </c:pt>
                <c:pt idx="10" formatCode="#,##0">
                  <c:v>12251</c:v>
                </c:pt>
                <c:pt idx="12">
                  <c:v>27.1</c:v>
                </c:pt>
              </c:numCache>
            </c:numRef>
          </c:val>
          <c:extLst>
            <c:ext xmlns:c16="http://schemas.microsoft.com/office/drawing/2014/chart" uri="{C3380CC4-5D6E-409C-BE32-E72D297353CC}">
              <c16:uniqueId val="{00000008-3B5F-4812-81DE-268300936107}"/>
            </c:ext>
          </c:extLst>
        </c:ser>
        <c:dLbls>
          <c:showLegendKey val="0"/>
          <c:showVal val="0"/>
          <c:showCatName val="0"/>
          <c:showSerName val="0"/>
          <c:showPercent val="0"/>
          <c:showBubbleSize val="0"/>
        </c:dLbls>
        <c:gapWidth val="150"/>
        <c:shape val="pyramid"/>
        <c:axId val="69906432"/>
        <c:axId val="69907968"/>
        <c:axId val="0"/>
      </c:bar3DChart>
      <c:catAx>
        <c:axId val="69906432"/>
        <c:scaling>
          <c:orientation val="minMax"/>
        </c:scaling>
        <c:delete val="0"/>
        <c:axPos val="l"/>
        <c:numFmt formatCode="General" sourceLinked="0"/>
        <c:majorTickMark val="out"/>
        <c:minorTickMark val="none"/>
        <c:tickLblPos val="nextTo"/>
        <c:crossAx val="69907968"/>
        <c:crosses val="autoZero"/>
        <c:auto val="1"/>
        <c:lblAlgn val="ctr"/>
        <c:lblOffset val="100"/>
        <c:noMultiLvlLbl val="0"/>
      </c:catAx>
      <c:valAx>
        <c:axId val="69907968"/>
        <c:scaling>
          <c:orientation val="minMax"/>
        </c:scaling>
        <c:delete val="0"/>
        <c:axPos val="b"/>
        <c:majorGridlines/>
        <c:numFmt formatCode="0%" sourceLinked="1"/>
        <c:majorTickMark val="out"/>
        <c:minorTickMark val="none"/>
        <c:tickLblPos val="nextTo"/>
        <c:crossAx val="69906432"/>
        <c:crosses val="autoZero"/>
        <c:crossBetween val="between"/>
      </c:valAx>
    </c:plotArea>
    <c:legend>
      <c:legendPos val="r"/>
      <c:overlay val="0"/>
    </c:legend>
    <c:plotVisOnly val="1"/>
    <c:dispBlanksAs val="gap"/>
    <c:showDLblsOverMax val="0"/>
  </c:chart>
  <c:externalData r:id="rId2">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69AB36-EDF3-40C2-B482-4C679BB12558}"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97A5D-93B1-4B81-A854-E2A9EF554AB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69AB36-EDF3-40C2-B482-4C679BB12558}"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97A5D-93B1-4B81-A854-E2A9EF554AB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069AB36-EDF3-40C2-B482-4C679BB12558}"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97A5D-93B1-4B81-A854-E2A9EF554ABF}"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69AB36-EDF3-40C2-B482-4C679BB12558}"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97A5D-93B1-4B81-A854-E2A9EF554ABF}"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69AB36-EDF3-40C2-B482-4C679BB12558}"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697A5D-93B1-4B81-A854-E2A9EF554AB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069AB36-EDF3-40C2-B482-4C679BB12558}"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97A5D-93B1-4B81-A854-E2A9EF554ABF}"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69AB36-EDF3-40C2-B482-4C679BB12558}"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697A5D-93B1-4B81-A854-E2A9EF554AB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69AB36-EDF3-40C2-B482-4C679BB12558}"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697A5D-93B1-4B81-A854-E2A9EF554AB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C069AB36-EDF3-40C2-B482-4C679BB12558}" type="datetimeFigureOut">
              <a:rPr lang="en-IN" smtClean="0"/>
              <a:t>24-11-2024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697A5D-93B1-4B81-A854-E2A9EF554AB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C069AB36-EDF3-40C2-B482-4C679BB12558}"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97A5D-93B1-4B81-A854-E2A9EF554ABF}"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69AB36-EDF3-40C2-B482-4C679BB12558}"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697A5D-93B1-4B81-A854-E2A9EF554ABF}"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C069AB36-EDF3-40C2-B482-4C679BB12558}" type="datetimeFigureOut">
              <a:rPr lang="en-IN" smtClean="0"/>
              <a:t>24-11-2024</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B5697A5D-93B1-4B81-A854-E2A9EF554ABF}"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Resourcesat-2" TargetMode="External"/><Relationship Id="rId2" Type="http://schemas.openxmlformats.org/officeDocument/2006/relationships/hyperlink" Target="https://en.wikipedia.org/wiki/Forest_cover_by_state_in_India#cite_note-isfr2021-2"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186" y="-671026"/>
            <a:ext cx="5842048" cy="3405602"/>
          </a:xfrm>
        </p:spPr>
        <p:txBody>
          <a:bodyPr>
            <a:normAutofit/>
          </a:bodyPr>
          <a:lstStyle/>
          <a:p>
            <a:r>
              <a:rPr lang="en-US" sz="4800" i="1" dirty="0"/>
              <a:t>New </a:t>
            </a:r>
            <a:r>
              <a:rPr lang="en-US" sz="4800" i="1" dirty="0" err="1"/>
              <a:t>Arts,Commerce</a:t>
            </a:r>
            <a:r>
              <a:rPr lang="en-US" sz="4800" i="1" dirty="0"/>
              <a:t> &amp; Science </a:t>
            </a:r>
            <a:r>
              <a:rPr lang="en-US" sz="4800" i="1" dirty="0" err="1"/>
              <a:t>College,Ahmednagar</a:t>
            </a:r>
            <a:endParaRPr lang="en-IN" sz="4800" i="1" dirty="0"/>
          </a:p>
        </p:txBody>
      </p:sp>
      <p:sp>
        <p:nvSpPr>
          <p:cNvPr id="3" name="Subtitle 2"/>
          <p:cNvSpPr>
            <a:spLocks noGrp="1"/>
          </p:cNvSpPr>
          <p:nvPr>
            <p:ph type="subTitle" idx="1"/>
          </p:nvPr>
        </p:nvSpPr>
        <p:spPr>
          <a:xfrm>
            <a:off x="1032637" y="3824581"/>
            <a:ext cx="6922492" cy="1285398"/>
          </a:xfrm>
        </p:spPr>
        <p:txBody>
          <a:bodyPr>
            <a:noAutofit/>
          </a:bodyPr>
          <a:lstStyle/>
          <a:p>
            <a:r>
              <a:rPr lang="en-IN" sz="4000" b="1" dirty="0">
                <a:solidFill>
                  <a:schemeClr val="tx1"/>
                </a:solidFill>
              </a:rPr>
              <a:t>Forest </a:t>
            </a:r>
            <a:r>
              <a:rPr lang="en-GB" sz="4000" b="1" dirty="0">
                <a:solidFill>
                  <a:schemeClr val="tx1"/>
                </a:solidFill>
              </a:rPr>
              <a:t>Cover Area</a:t>
            </a:r>
            <a:r>
              <a:rPr lang="en-IN" sz="4000" b="1" dirty="0">
                <a:solidFill>
                  <a:schemeClr val="tx1"/>
                </a:solidFill>
              </a:rPr>
              <a:t> In India</a:t>
            </a:r>
          </a:p>
          <a:p>
            <a:endParaRPr lang="en-IN" sz="4000" dirty="0">
              <a:solidFill>
                <a:srgbClr val="FFFF00"/>
              </a:solidFill>
            </a:endParaRPr>
          </a:p>
        </p:txBody>
      </p:sp>
    </p:spTree>
    <p:extLst>
      <p:ext uri="{BB962C8B-B14F-4D97-AF65-F5344CB8AC3E}">
        <p14:creationId xmlns:p14="http://schemas.microsoft.com/office/powerpoint/2010/main" val="127695175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781" y="1061219"/>
            <a:ext cx="5041900" cy="282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630" y="3986039"/>
            <a:ext cx="8928992"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616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20</a:t>
            </a:r>
            <a:r>
              <a:rPr lang="en-GB" dirty="0"/>
              <a:t>21 Forest Cover Area By State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492896"/>
            <a:ext cx="8858250" cy="377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9507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239C28-4C14-9AA4-F585-0E43B4F39169}"/>
              </a:ext>
            </a:extLst>
          </p:cNvPr>
          <p:cNvSpPr>
            <a:spLocks noGrp="1"/>
          </p:cNvSpPr>
          <p:nvPr>
            <p:ph idx="1"/>
          </p:nvPr>
        </p:nvSpPr>
        <p:spPr>
          <a:xfrm>
            <a:off x="215516" y="1873313"/>
            <a:ext cx="8712968" cy="5373216"/>
          </a:xfrm>
        </p:spPr>
        <p:txBody>
          <a:bodyPr/>
          <a:lstStyle/>
          <a:p>
            <a:pPr marL="342900" marR="95250" lvl="0" indent="-342900">
              <a:lnSpc>
                <a:spcPct val="106000"/>
              </a:lnSpc>
              <a:spcAft>
                <a:spcPts val="750"/>
              </a:spcAft>
              <a:buSzPts val="1000"/>
              <a:buFont typeface="Wingdings" panose="05000000000000000000" pitchFamily="2" charset="2"/>
              <a:buChar char=""/>
              <a:tabLst>
                <a:tab pos="457200" algn="l"/>
              </a:tabLst>
            </a:pPr>
            <a:r>
              <a:rPr lang="en-US" sz="1450" b="1"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Forest cover:</a:t>
            </a:r>
            <a:r>
              <a:rPr lang="en-US" sz="1450"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 Includes all lands having trees of more than one hectare in an area with a tree canopy density of more than 10%, irrespective of ownership, the legal status of the land, and species composition of trees.</a:t>
            </a:r>
            <a:br>
              <a:rPr lang="en-US" sz="1450"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b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742950" marR="190500" lvl="1" indent="-285750">
              <a:lnSpc>
                <a:spcPct val="106000"/>
              </a:lnSpc>
              <a:spcAft>
                <a:spcPts val="750"/>
              </a:spcAft>
              <a:buSzPts val="1000"/>
              <a:buFont typeface="Courier New" panose="02070309020205020404" pitchFamily="49" charset="0"/>
              <a:buChar char="o"/>
              <a:tabLst>
                <a:tab pos="914400" algn="l"/>
              </a:tabLst>
            </a:pP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Very Dense Forest</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All lands with tree canopy density of 70% and above. The relative composition of forest cover under this category is </a:t>
            </a: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3.04%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90500" lvl="1" indent="-285750">
              <a:lnSpc>
                <a:spcPct val="106000"/>
              </a:lnSpc>
              <a:spcAft>
                <a:spcPts val="750"/>
              </a:spcAft>
              <a:buSzPts val="1000"/>
              <a:buFont typeface="Courier New" panose="02070309020205020404" pitchFamily="49" charset="0"/>
              <a:buChar char="o"/>
              <a:tabLst>
                <a:tab pos="914400" algn="l"/>
              </a:tabLst>
            </a:pP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Moderately Dense Forest:</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All lands with tree canopy density of 40% and more but less than 70%. Forest cover under this category is</a:t>
            </a: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9.33%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90500" lvl="1" indent="-285750">
              <a:lnSpc>
                <a:spcPct val="106000"/>
              </a:lnSpc>
              <a:spcAft>
                <a:spcPts val="750"/>
              </a:spcAft>
              <a:buSzPts val="1000"/>
              <a:buFont typeface="Courier New" panose="02070309020205020404" pitchFamily="49" charset="0"/>
              <a:buChar char="o"/>
              <a:tabLst>
                <a:tab pos="914400" algn="l"/>
              </a:tabLst>
            </a:pP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Open Forest:</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All lands with tree canopy density of 10% and more but less than 40 %. The forest cover of</a:t>
            </a: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9.34%</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falls under this category.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90500" lvl="1" indent="-285750">
              <a:lnSpc>
                <a:spcPct val="106000"/>
              </a:lnSpc>
              <a:spcAft>
                <a:spcPts val="750"/>
              </a:spcAft>
              <a:buSzPts val="1000"/>
              <a:buFont typeface="Courier New" panose="02070309020205020404" pitchFamily="49" charset="0"/>
              <a:buChar char="o"/>
              <a:tabLst>
                <a:tab pos="914400" algn="l"/>
              </a:tabLst>
            </a:pP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Scrub Forest:</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Lands with canopy density less than 10%. The geographical area under this category is </a:t>
            </a: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1.42%</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190500" lvl="1" indent="-285750">
              <a:lnSpc>
                <a:spcPct val="106000"/>
              </a:lnSpc>
              <a:spcAft>
                <a:spcPts val="750"/>
              </a:spcAft>
              <a:buSzPts val="1000"/>
              <a:buFont typeface="Courier New" panose="02070309020205020404" pitchFamily="49" charset="0"/>
              <a:buChar char="o"/>
              <a:tabLst>
                <a:tab pos="914400" algn="l"/>
              </a:tabLst>
            </a:pP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Non-forest:</a:t>
            </a:r>
            <a:r>
              <a:rPr lang="en-US" sz="1450"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 Lands not included in any of the above classes (includes water). The geographical area under the non-forest category is </a:t>
            </a:r>
            <a:r>
              <a:rPr lang="en-US" sz="1450" b="1" dirty="0">
                <a:solidFill>
                  <a:srgbClr val="474747"/>
                </a:solidFill>
                <a:effectLst/>
                <a:latin typeface="Arial" panose="020B0604020202020204" pitchFamily="34" charset="0"/>
                <a:ea typeface="Times New Roman" panose="02020603050405020304" pitchFamily="18" charset="0"/>
                <a:cs typeface="Times New Roman" panose="02020603050405020304" pitchFamily="18" charset="0"/>
              </a:rPr>
              <a:t>76.87%.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Aft>
                <a:spcPts val="1500"/>
              </a:spcAft>
            </a:pPr>
            <a:r>
              <a:rPr lang="en-US" sz="1450" b="1"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Largest forest cover in India</a:t>
            </a:r>
            <a:r>
              <a:rPr lang="en-US" sz="1450" dirty="0">
                <a:solidFill>
                  <a:srgbClr val="474747"/>
                </a:solidFill>
                <a:effectLst/>
                <a:latin typeface="Arial" panose="020B0604020202020204" pitchFamily="34" charset="0"/>
                <a:ea typeface="Times New Roman" panose="02020603050405020304" pitchFamily="18" charset="0"/>
                <a:cs typeface="Mangal" panose="02040503050203030202" pitchFamily="18" charset="0"/>
              </a:rPr>
              <a:t>:</a:t>
            </a:r>
            <a:r>
              <a:rPr lang="en-US" sz="1450" dirty="0">
                <a:solidFill>
                  <a:srgbClr val="FF0000"/>
                </a:solidFill>
                <a:effectLst/>
                <a:latin typeface="Arial" panose="020B0604020202020204" pitchFamily="34" charset="0"/>
                <a:ea typeface="Times New Roman" panose="02020603050405020304" pitchFamily="18" charset="0"/>
                <a:cs typeface="Mangal" panose="02040503050203030202" pitchFamily="18" charset="0"/>
              </a:rPr>
              <a:t> Madhya Pradesh &gt; Arunachal Pradesh &gt; Chhattisgarh &gt; Odisha &gt; Maharashtra</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
        <p:nvSpPr>
          <p:cNvPr id="3" name="Title 2">
            <a:extLst>
              <a:ext uri="{FF2B5EF4-FFF2-40B4-BE49-F238E27FC236}">
                <a16:creationId xmlns:a16="http://schemas.microsoft.com/office/drawing/2014/main" id="{A7D1E809-0926-944A-9648-3068E09208EE}"/>
              </a:ext>
            </a:extLst>
          </p:cNvPr>
          <p:cNvSpPr>
            <a:spLocks noGrp="1"/>
          </p:cNvSpPr>
          <p:nvPr>
            <p:ph type="title"/>
          </p:nvPr>
        </p:nvSpPr>
        <p:spPr/>
        <p:txBody>
          <a:bodyPr/>
          <a:lstStyle/>
          <a:p>
            <a:r>
              <a:rPr lang="en-US" dirty="0"/>
              <a:t>2021 Information</a:t>
            </a:r>
            <a:endParaRPr lang="en-IN" dirty="0"/>
          </a:p>
        </p:txBody>
      </p:sp>
    </p:spTree>
    <p:extLst>
      <p:ext uri="{BB962C8B-B14F-4D97-AF65-F5344CB8AC3E}">
        <p14:creationId xmlns:p14="http://schemas.microsoft.com/office/powerpoint/2010/main" val="38342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 2021</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054225"/>
            <a:ext cx="8856984" cy="4471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35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832394839"/>
              </p:ext>
            </p:extLst>
          </p:nvPr>
        </p:nvGraphicFramePr>
        <p:xfrm>
          <a:off x="395536" y="1268760"/>
          <a:ext cx="8568952" cy="55892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872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790420"/>
            <a:ext cx="5041900" cy="2894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933056"/>
            <a:ext cx="8856984"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573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512" y="908720"/>
            <a:ext cx="2304256" cy="1800200"/>
          </a:xfrm>
          <a:prstGeom prst="rect">
            <a:avLst/>
          </a:prstGeom>
        </p:spPr>
      </p:pic>
      <p:sp>
        <p:nvSpPr>
          <p:cNvPr id="3" name="Rectangle 2"/>
          <p:cNvSpPr/>
          <p:nvPr/>
        </p:nvSpPr>
        <p:spPr>
          <a:xfrm>
            <a:off x="2130301" y="1111312"/>
            <a:ext cx="6191461" cy="923330"/>
          </a:xfrm>
          <a:prstGeom prst="rect">
            <a:avLst/>
          </a:prstGeom>
          <a:noFill/>
        </p:spPr>
        <p:txBody>
          <a:bodyPr wrap="square" lIns="91440" tIns="45720" rIns="91440" bIns="45720">
            <a:spAutoFit/>
          </a:bodyPr>
          <a:lstStyle/>
          <a:p>
            <a:pPr algn="ct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GROUP - 6</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Rectangle 3"/>
          <p:cNvSpPr/>
          <p:nvPr/>
        </p:nvSpPr>
        <p:spPr>
          <a:xfrm>
            <a:off x="3815411" y="2708920"/>
            <a:ext cx="4878010" cy="954107"/>
          </a:xfrm>
          <a:prstGeom prst="rect">
            <a:avLst/>
          </a:prstGeom>
          <a:noFill/>
        </p:spPr>
        <p:txBody>
          <a:bodyPr wrap="square" lIns="91440" tIns="45720" rIns="91440" bIns="45720">
            <a:spAutoFit/>
          </a:bodyPr>
          <a:lstStyle/>
          <a:p>
            <a:pPr algn="ct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HOD – </a:t>
            </a:r>
            <a:r>
              <a:rPr lang="en-GB" sz="2800" b="1" dirty="0" err="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Gangarde</a:t>
            </a: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Sir</a:t>
            </a:r>
          </a:p>
          <a:p>
            <a:pPr algn="ctr"/>
            <a:r>
              <a:rPr 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GUIDE BY– PROF.PATIL MAM</a:t>
            </a:r>
          </a:p>
        </p:txBody>
      </p:sp>
      <p:sp>
        <p:nvSpPr>
          <p:cNvPr id="10" name="Content Placeholder 9">
            <a:extLst>
              <a:ext uri="{FF2B5EF4-FFF2-40B4-BE49-F238E27FC236}">
                <a16:creationId xmlns:a16="http://schemas.microsoft.com/office/drawing/2014/main" id="{103899EB-90E4-0494-86CA-4242AFE39220}"/>
              </a:ext>
            </a:extLst>
          </p:cNvPr>
          <p:cNvSpPr>
            <a:spLocks noGrp="1"/>
          </p:cNvSpPr>
          <p:nvPr>
            <p:ph sz="quarter" idx="13"/>
          </p:nvPr>
        </p:nvSpPr>
        <p:spPr>
          <a:xfrm>
            <a:off x="-654175" y="3429000"/>
            <a:ext cx="5072571" cy="4351673"/>
          </a:xfrm>
        </p:spPr>
        <p:txBody>
          <a:bodyPr>
            <a:normAutofit/>
          </a:bodyPr>
          <a:lstStyle/>
          <a:p>
            <a:pPr marL="0" indent="0" algn="ctr">
              <a:buNone/>
            </a:pP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2000000000000000000" pitchFamily="2" charset="0"/>
                <a:ea typeface="Algerian" panose="02000000000000000000" pitchFamily="2" charset="0"/>
              </a:rPr>
              <a:t>KARALE TEJAS</a:t>
            </a:r>
          </a:p>
          <a:p>
            <a:pPr marL="0" indent="0" algn="ctr">
              <a:buNone/>
            </a:pP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2000000000000000000" pitchFamily="2" charset="0"/>
                <a:ea typeface="Algerian" panose="02000000000000000000" pitchFamily="2" charset="0"/>
              </a:rPr>
              <a:t>DESHMUKH SURAJ</a:t>
            </a:r>
          </a:p>
          <a:p>
            <a:pPr marL="0" indent="0" algn="ctr">
              <a:buNone/>
            </a:pP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2000000000000000000" pitchFamily="2" charset="0"/>
                <a:ea typeface="Algerian" panose="02000000000000000000" pitchFamily="2" charset="0"/>
              </a:rPr>
              <a:t>GHORAPADE TEJAS</a:t>
            </a:r>
          </a:p>
          <a:p>
            <a:pPr marL="0" indent="0" algn="ctr">
              <a:buNone/>
            </a:pP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2000000000000000000" pitchFamily="2" charset="0"/>
                <a:ea typeface="Algerian" panose="02000000000000000000" pitchFamily="2" charset="0"/>
              </a:rPr>
              <a:t>GIRAWALE SANKET</a:t>
            </a:r>
          </a:p>
          <a:p>
            <a:pPr marL="0" indent="0" algn="ctr">
              <a:buNone/>
            </a:pP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2000000000000000000" pitchFamily="2" charset="0"/>
                <a:ea typeface="Algerian" panose="02000000000000000000" pitchFamily="2" charset="0"/>
              </a:rPr>
              <a:t>LATE SARTHAK</a:t>
            </a:r>
          </a:p>
          <a:p>
            <a:pPr marL="0" indent="0" algn="ctr">
              <a:buNone/>
            </a:pPr>
            <a:r>
              <a:rPr lang="en-GB"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gerian" panose="02000000000000000000" pitchFamily="2" charset="0"/>
                <a:ea typeface="Algerian" panose="02000000000000000000" pitchFamily="2" charset="0"/>
              </a:rPr>
              <a:t>BHAPKAR ROHAN</a:t>
            </a:r>
          </a:p>
        </p:txBody>
      </p:sp>
    </p:spTree>
    <p:extLst>
      <p:ext uri="{BB962C8B-B14F-4D97-AF65-F5344CB8AC3E}">
        <p14:creationId xmlns:p14="http://schemas.microsoft.com/office/powerpoint/2010/main" val="3761959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11AAC6-A813-5E22-C917-0EF9310EE10E}"/>
              </a:ext>
            </a:extLst>
          </p:cNvPr>
          <p:cNvSpPr>
            <a:spLocks noGrp="1"/>
          </p:cNvSpPr>
          <p:nvPr>
            <p:ph idx="1"/>
          </p:nvPr>
        </p:nvSpPr>
        <p:spPr>
          <a:xfrm>
            <a:off x="107504" y="2852936"/>
            <a:ext cx="7823200" cy="2952327"/>
          </a:xfrm>
        </p:spPr>
        <p:txBody>
          <a:bodyPr/>
          <a:lstStyle/>
          <a:p>
            <a:r>
              <a:rPr lang="en-US" dirty="0"/>
              <a:t>HOME:</a:t>
            </a:r>
          </a:p>
          <a:p>
            <a:r>
              <a:rPr lang="en-US" dirty="0"/>
              <a:t>INTRODUCTION:</a:t>
            </a:r>
          </a:p>
          <a:p>
            <a:r>
              <a:rPr lang="en-US" dirty="0"/>
              <a:t>2019 DATA: INFORMATION OF FOREST TYPES</a:t>
            </a:r>
          </a:p>
          <a:p>
            <a:r>
              <a:rPr lang="en-US" dirty="0"/>
              <a:t>2019 GRAPHS</a:t>
            </a:r>
          </a:p>
          <a:p>
            <a:r>
              <a:rPr lang="en-US" dirty="0"/>
              <a:t>2021 DATA:INFORMATION OF FOREST TYPES</a:t>
            </a:r>
          </a:p>
          <a:p>
            <a:r>
              <a:rPr lang="en-US" dirty="0"/>
              <a:t>2021 GRAPHS</a:t>
            </a:r>
          </a:p>
          <a:p>
            <a:endParaRPr lang="en-US" dirty="0"/>
          </a:p>
          <a:p>
            <a:endParaRPr lang="en-US" dirty="0"/>
          </a:p>
          <a:p>
            <a:endParaRPr lang="en-IN" dirty="0"/>
          </a:p>
        </p:txBody>
      </p:sp>
      <p:sp>
        <p:nvSpPr>
          <p:cNvPr id="3" name="Title 2">
            <a:extLst>
              <a:ext uri="{FF2B5EF4-FFF2-40B4-BE49-F238E27FC236}">
                <a16:creationId xmlns:a16="http://schemas.microsoft.com/office/drawing/2014/main" id="{B5BCA437-D598-6477-4F74-6115AEC41506}"/>
              </a:ext>
            </a:extLst>
          </p:cNvPr>
          <p:cNvSpPr>
            <a:spLocks noGrp="1"/>
          </p:cNvSpPr>
          <p:nvPr>
            <p:ph type="title"/>
          </p:nvPr>
        </p:nvSpPr>
        <p:spPr/>
        <p:txBody>
          <a:bodyPr/>
          <a:lstStyle/>
          <a:p>
            <a:r>
              <a:rPr lang="en-US" dirty="0"/>
              <a:t>CONTEXT</a:t>
            </a:r>
            <a:endParaRPr lang="en-IN" dirty="0"/>
          </a:p>
        </p:txBody>
      </p:sp>
    </p:spTree>
    <p:extLst>
      <p:ext uri="{BB962C8B-B14F-4D97-AF65-F5344CB8AC3E}">
        <p14:creationId xmlns:p14="http://schemas.microsoft.com/office/powerpoint/2010/main" val="70298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Rectangle 2"/>
          <p:cNvSpPr/>
          <p:nvPr/>
        </p:nvSpPr>
        <p:spPr>
          <a:xfrm>
            <a:off x="323528" y="2564904"/>
            <a:ext cx="8496944" cy="4093428"/>
          </a:xfrm>
          <a:prstGeom prst="rect">
            <a:avLst/>
          </a:prstGeom>
        </p:spPr>
        <p:txBody>
          <a:bodyPr wrap="square">
            <a:spAutoFit/>
          </a:bodyPr>
          <a:lstStyle/>
          <a:p>
            <a:pPr marL="342900" indent="-342900">
              <a:buFont typeface="Wingdings" panose="05000000000000000000" pitchFamily="2" charset="2"/>
              <a:buChar char="v"/>
            </a:pPr>
            <a:r>
              <a:rPr lang="en-IN" sz="2000" i="1" dirty="0"/>
              <a:t>FOREST SURVEY WAS CONDUCTED IN EVERY 2 YEARS</a:t>
            </a:r>
            <a:endParaRPr lang="en-GB" sz="2000" i="1" dirty="0"/>
          </a:p>
          <a:p>
            <a:r>
              <a:rPr lang="en-GB" sz="2000" i="1" dirty="0"/>
              <a:t>We Are Taking The Data Of Year 2019 &amp; 2021</a:t>
            </a:r>
            <a:endParaRPr lang="en-IN" sz="2000" i="1" dirty="0"/>
          </a:p>
          <a:p>
            <a:r>
              <a:rPr lang="en-IN" sz="2000" i="1" dirty="0"/>
              <a:t>Forest cover is the total geographical area declared as forest by the government. As of 2021, the total forest cover in India is 80.9 million hectares , which is 24.62 percent of the total geographical area.</a:t>
            </a:r>
            <a:r>
              <a:rPr lang="en-IN" sz="2000" i="1" baseline="30000" dirty="0">
                <a:hlinkClick r:id="rId2"/>
              </a:rPr>
              <a:t>[2]</a:t>
            </a:r>
            <a:r>
              <a:rPr lang="en-IN" sz="2000" i="1" dirty="0"/>
              <a:t> There is a 1,540 sq.km increase in forest cover over 2019. Madhya Pradesh has the highest forest cover as per the area followed by the Arunachal Pradesh. Mizoram has the highest forest cover in terms of percentage of total geographical area.</a:t>
            </a:r>
          </a:p>
          <a:p>
            <a:r>
              <a:rPr lang="en-IN" sz="2000" i="1" dirty="0"/>
              <a:t>Ministry of the environment forest and climate change used the mid resolution satellite data on LISS-III data from </a:t>
            </a:r>
            <a:r>
              <a:rPr lang="en-IN" sz="2000" i="1" dirty="0">
                <a:hlinkClick r:id="rId3" tooltip="Resourcesat-2"/>
              </a:rPr>
              <a:t>Indian remote sensing satellite</a:t>
            </a:r>
            <a:r>
              <a:rPr lang="en-IN" sz="2000" i="1" dirty="0"/>
              <a:t>. Minister of environment forest and climate change </a:t>
            </a:r>
            <a:r>
              <a:rPr lang="en-IN" sz="2000" i="1" dirty="0" err="1"/>
              <a:t>Bhupendra</a:t>
            </a:r>
            <a:r>
              <a:rPr lang="en-IN" sz="2000" i="1" dirty="0"/>
              <a:t> Yadav released the Indian forest survey report 2021-22 on the 13 January 2022.</a:t>
            </a:r>
          </a:p>
          <a:p>
            <a:r>
              <a:rPr lang="en-IN" sz="2000" i="1" dirty="0"/>
              <a:t>As per the report, 17 Indian states have a forest cover over 33%.</a:t>
            </a:r>
          </a:p>
        </p:txBody>
      </p:sp>
    </p:spTree>
    <p:extLst>
      <p:ext uri="{BB962C8B-B14F-4D97-AF65-F5344CB8AC3E}">
        <p14:creationId xmlns:p14="http://schemas.microsoft.com/office/powerpoint/2010/main" val="306882512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201</a:t>
            </a:r>
            <a:r>
              <a:rPr lang="en-GB" dirty="0"/>
              <a:t>9 Forest Cover Area By State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707667951"/>
              </p:ext>
            </p:extLst>
          </p:nvPr>
        </p:nvGraphicFramePr>
        <p:xfrm>
          <a:off x="-324544" y="1628800"/>
          <a:ext cx="9144000" cy="4536496"/>
        </p:xfrm>
        <a:graphic>
          <a:graphicData uri="http://schemas.openxmlformats.org/drawingml/2006/table">
            <a:tbl>
              <a:tblPr/>
              <a:tblGrid>
                <a:gridCol w="585943">
                  <a:extLst>
                    <a:ext uri="{9D8B030D-6E8A-4147-A177-3AD203B41FA5}">
                      <a16:colId xmlns:a16="http://schemas.microsoft.com/office/drawing/2014/main" val="20000"/>
                    </a:ext>
                  </a:extLst>
                </a:gridCol>
                <a:gridCol w="585943">
                  <a:extLst>
                    <a:ext uri="{9D8B030D-6E8A-4147-A177-3AD203B41FA5}">
                      <a16:colId xmlns:a16="http://schemas.microsoft.com/office/drawing/2014/main" val="20001"/>
                    </a:ext>
                  </a:extLst>
                </a:gridCol>
                <a:gridCol w="1464859">
                  <a:extLst>
                    <a:ext uri="{9D8B030D-6E8A-4147-A177-3AD203B41FA5}">
                      <a16:colId xmlns:a16="http://schemas.microsoft.com/office/drawing/2014/main" val="20002"/>
                    </a:ext>
                  </a:extLst>
                </a:gridCol>
                <a:gridCol w="805671">
                  <a:extLst>
                    <a:ext uri="{9D8B030D-6E8A-4147-A177-3AD203B41FA5}">
                      <a16:colId xmlns:a16="http://schemas.microsoft.com/office/drawing/2014/main" val="20003"/>
                    </a:ext>
                  </a:extLst>
                </a:gridCol>
                <a:gridCol w="1562515">
                  <a:extLst>
                    <a:ext uri="{9D8B030D-6E8A-4147-A177-3AD203B41FA5}">
                      <a16:colId xmlns:a16="http://schemas.microsoft.com/office/drawing/2014/main" val="20004"/>
                    </a:ext>
                  </a:extLst>
                </a:gridCol>
                <a:gridCol w="1733416">
                  <a:extLst>
                    <a:ext uri="{9D8B030D-6E8A-4147-A177-3AD203B41FA5}">
                      <a16:colId xmlns:a16="http://schemas.microsoft.com/office/drawing/2014/main" val="20005"/>
                    </a:ext>
                  </a:extLst>
                </a:gridCol>
                <a:gridCol w="1196301">
                  <a:extLst>
                    <a:ext uri="{9D8B030D-6E8A-4147-A177-3AD203B41FA5}">
                      <a16:colId xmlns:a16="http://schemas.microsoft.com/office/drawing/2014/main" val="20006"/>
                    </a:ext>
                  </a:extLst>
                </a:gridCol>
                <a:gridCol w="49673">
                  <a:extLst>
                    <a:ext uri="{9D8B030D-6E8A-4147-A177-3AD203B41FA5}">
                      <a16:colId xmlns:a16="http://schemas.microsoft.com/office/drawing/2014/main" val="20007"/>
                    </a:ext>
                  </a:extLst>
                </a:gridCol>
                <a:gridCol w="1159679">
                  <a:extLst>
                    <a:ext uri="{9D8B030D-6E8A-4147-A177-3AD203B41FA5}">
                      <a16:colId xmlns:a16="http://schemas.microsoft.com/office/drawing/2014/main" val="20008"/>
                    </a:ext>
                  </a:extLst>
                </a:gridCol>
              </a:tblGrid>
              <a:tr h="229696">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0"/>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STATES</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G.AREA</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VERY DENSE FOREST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MOD.DENSE FOREST</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OPEN FOREST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1100" b="0" i="0" u="none" strike="noStrike">
                          <a:solidFill>
                            <a:srgbClr val="000000"/>
                          </a:solidFill>
                          <a:effectLst/>
                          <a:latin typeface="Calibri"/>
                        </a:rPr>
                        <a:t>TOTAL FOREST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10001"/>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2"/>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1</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MAHARASHTRA</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3,07,713</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Calibri"/>
                        </a:rPr>
                        <a:t>8,734</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20,589</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21,475</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50,798</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95CD7E"/>
                    </a:solidFill>
                  </a:tcPr>
                </a:tc>
                <a:extLst>
                  <a:ext uri="{0D108BD9-81ED-4DB2-BD59-A6C34878D82A}">
                    <a16:rowId xmlns:a16="http://schemas.microsoft.com/office/drawing/2014/main" val="10003"/>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4"/>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2</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MIZORAM</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21,081</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EE382"/>
                    </a:solidFill>
                  </a:tcPr>
                </a:tc>
                <a:tc>
                  <a:txBody>
                    <a:bodyPr/>
                    <a:lstStyle/>
                    <a:p>
                      <a:pPr algn="r" fontAlgn="b"/>
                      <a:r>
                        <a:rPr lang="en-IN" sz="1100" b="0" i="0" u="none" strike="noStrike">
                          <a:solidFill>
                            <a:srgbClr val="000000"/>
                          </a:solidFill>
                          <a:effectLst/>
                          <a:latin typeface="Calibri"/>
                        </a:rPr>
                        <a:t>157</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5,715</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11,948</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17,820</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DEB84"/>
                    </a:solidFill>
                  </a:tcPr>
                </a:tc>
                <a:extLst>
                  <a:ext uri="{0D108BD9-81ED-4DB2-BD59-A6C34878D82A}">
                    <a16:rowId xmlns:a16="http://schemas.microsoft.com/office/drawing/2014/main" val="10005"/>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6"/>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3</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ARUNACHAL PRADESH</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83,743</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EE283"/>
                    </a:solidFill>
                  </a:tcPr>
                </a:tc>
                <a:tc>
                  <a:txBody>
                    <a:bodyPr/>
                    <a:lstStyle/>
                    <a:p>
                      <a:pPr algn="r" fontAlgn="b"/>
                      <a:r>
                        <a:rPr lang="en-IN" sz="1100" b="0" i="0" u="none" strike="noStrike">
                          <a:solidFill>
                            <a:srgbClr val="000000"/>
                          </a:solidFill>
                          <a:effectLst/>
                          <a:latin typeface="Calibri"/>
                        </a:rPr>
                        <a:t>21,058</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30,176</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15,197</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66,431</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63BE7B"/>
                    </a:solidFill>
                  </a:tcPr>
                </a:tc>
                <a:extLst>
                  <a:ext uri="{0D108BD9-81ED-4DB2-BD59-A6C34878D82A}">
                    <a16:rowId xmlns:a16="http://schemas.microsoft.com/office/drawing/2014/main" val="10007"/>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08"/>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4</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MEGHALAYA</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22,429</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Calibri"/>
                        </a:rPr>
                        <a:t>560</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9,160</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7,326</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17,046</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EB84"/>
                    </a:solidFill>
                  </a:tcPr>
                </a:tc>
                <a:extLst>
                  <a:ext uri="{0D108BD9-81ED-4DB2-BD59-A6C34878D82A}">
                    <a16:rowId xmlns:a16="http://schemas.microsoft.com/office/drawing/2014/main" val="10009"/>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0"/>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5</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MANIPUR</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22,327</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Calibri"/>
                        </a:rPr>
                        <a:t>905</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6,228</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9,465</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16,598</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EE783"/>
                    </a:solidFill>
                  </a:tcPr>
                </a:tc>
                <a:extLst>
                  <a:ext uri="{0D108BD9-81ED-4DB2-BD59-A6C34878D82A}">
                    <a16:rowId xmlns:a16="http://schemas.microsoft.com/office/drawing/2014/main" val="10011"/>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2"/>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6</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NAGALAND</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16,579</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DC97D"/>
                    </a:solidFill>
                  </a:tcPr>
                </a:tc>
                <a:tc>
                  <a:txBody>
                    <a:bodyPr/>
                    <a:lstStyle/>
                    <a:p>
                      <a:pPr algn="r" fontAlgn="b"/>
                      <a:r>
                        <a:rPr lang="en-IN" sz="1100" b="0" i="0" u="none" strike="noStrike">
                          <a:solidFill>
                            <a:srgbClr val="000000"/>
                          </a:solidFill>
                          <a:effectLst/>
                          <a:latin typeface="Calibri"/>
                        </a:rPr>
                        <a:t>1,272</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4,449</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6,530</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12,251</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DC67C"/>
                    </a:solidFill>
                  </a:tcPr>
                </a:tc>
                <a:extLst>
                  <a:ext uri="{0D108BD9-81ED-4DB2-BD59-A6C34878D82A}">
                    <a16:rowId xmlns:a16="http://schemas.microsoft.com/office/drawing/2014/main" val="10013"/>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tcPr>
                </a:tc>
                <a:extLst>
                  <a:ext uri="{0D108BD9-81ED-4DB2-BD59-A6C34878D82A}">
                    <a16:rowId xmlns:a16="http://schemas.microsoft.com/office/drawing/2014/main" val="10014"/>
                  </a:ext>
                </a:extLst>
              </a:tr>
              <a:tr h="287120">
                <a:tc>
                  <a:txBody>
                    <a:bodyPr/>
                    <a:lstStyle/>
                    <a:p>
                      <a:pPr algn="l" fontAlgn="b"/>
                      <a:endParaRPr lang="en-IN" sz="900" b="0" i="0" u="none" strike="noStrike">
                        <a:solidFill>
                          <a:srgbClr val="000000"/>
                        </a:solidFill>
                        <a:effectLst/>
                        <a:latin typeface="Calibri"/>
                      </a:endParaRPr>
                    </a:p>
                  </a:txBody>
                  <a:tcPr marL="7439" marR="7439" marT="7439" marB="0" anchor="b">
                    <a:lnL>
                      <a:noFill/>
                    </a:lnL>
                    <a:lnR>
                      <a:noFill/>
                    </a:lnR>
                    <a:lnT>
                      <a:noFill/>
                    </a:lnT>
                    <a:lnB>
                      <a:noFill/>
                    </a:lnB>
                  </a:tcPr>
                </a:tc>
                <a:tc>
                  <a:txBody>
                    <a:bodyPr/>
                    <a:lstStyle/>
                    <a:p>
                      <a:pPr algn="r" fontAlgn="b"/>
                      <a:r>
                        <a:rPr lang="en-IN" sz="1100" b="0" i="0" u="none" strike="noStrike">
                          <a:solidFill>
                            <a:srgbClr val="000000"/>
                          </a:solidFill>
                          <a:effectLst/>
                          <a:latin typeface="Calibri"/>
                        </a:rPr>
                        <a:t>7</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LAKSHADEEP</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30</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a:rPr>
                        <a:t>0</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16.09</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a:solidFill>
                            <a:srgbClr val="000000"/>
                          </a:solidFill>
                          <a:effectLst/>
                          <a:latin typeface="Calibri"/>
                        </a:rPr>
                        <a:t>11.01</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l" fontAlgn="b"/>
                      <a:r>
                        <a:rPr lang="en-IN" sz="900" b="0" i="0" u="none" strike="noStrike">
                          <a:solidFill>
                            <a:srgbClr val="000000"/>
                          </a:solidFill>
                          <a:effectLst/>
                          <a:latin typeface="Calibri"/>
                        </a:rPr>
                        <a:t> </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0" i="0" u="none" strike="noStrike" dirty="0">
                          <a:solidFill>
                            <a:srgbClr val="000000"/>
                          </a:solidFill>
                          <a:effectLst/>
                          <a:latin typeface="Calibri"/>
                        </a:rPr>
                        <a:t>27.1</a:t>
                      </a:r>
                    </a:p>
                  </a:txBody>
                  <a:tcPr marL="7439" marR="7439" marT="7439" marB="0" anchor="b">
                    <a:lnL>
                      <a:noFill/>
                    </a:lnL>
                    <a:lnR>
                      <a:noFill/>
                    </a:lnR>
                    <a:lnT w="6350" cap="flat" cmpd="sng" algn="ctr">
                      <a:solidFill>
                        <a:srgbClr val="95B3D7"/>
                      </a:solidFill>
                      <a:prstDash val="solid"/>
                      <a:round/>
                      <a:headEnd type="none" w="med" len="med"/>
                      <a:tailEnd type="none" w="med" len="med"/>
                    </a:lnT>
                    <a:lnB w="6350" cap="flat" cmpd="sng" algn="ctr">
                      <a:solidFill>
                        <a:srgbClr val="95B3D7"/>
                      </a:solidFill>
                      <a:prstDash val="solid"/>
                      <a:round/>
                      <a:headEnd type="none" w="med" len="med"/>
                      <a:tailEnd type="none" w="med" len="med"/>
                    </a:lnB>
                    <a:solidFill>
                      <a:srgbClr val="F8696B"/>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38673473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1268760"/>
            <a:ext cx="7416824" cy="5255313"/>
          </a:xfrm>
          <a:prstGeom prst="rect">
            <a:avLst/>
          </a:prstGeom>
        </p:spPr>
      </p:pic>
    </p:spTree>
    <p:extLst>
      <p:ext uri="{BB962C8B-B14F-4D97-AF65-F5344CB8AC3E}">
        <p14:creationId xmlns:p14="http://schemas.microsoft.com/office/powerpoint/2010/main" val="17619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B5CAF8-EF26-E4C9-E92C-240FC7FC1298}"/>
              </a:ext>
            </a:extLst>
          </p:cNvPr>
          <p:cNvSpPr>
            <a:spLocks noGrp="1"/>
          </p:cNvSpPr>
          <p:nvPr>
            <p:ph idx="1"/>
          </p:nvPr>
        </p:nvSpPr>
        <p:spPr>
          <a:xfrm>
            <a:off x="35496" y="2060848"/>
            <a:ext cx="8784975" cy="4608512"/>
          </a:xfrm>
        </p:spPr>
        <p:txBody>
          <a:bodyPr/>
          <a:lstStyle/>
          <a:p>
            <a:pPr marL="342900" lvl="0" indent="-342900">
              <a:lnSpc>
                <a:spcPct val="107000"/>
              </a:lnSpc>
              <a:spcAft>
                <a:spcPts val="800"/>
              </a:spcAft>
              <a:buFont typeface="Arial" panose="020B0604020202020204" pitchFamily="34" charset="0"/>
              <a:buChar char="•"/>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Forest cover:</a:t>
            </a:r>
            <a:r>
              <a:rPr lang="en-US" sz="1400" dirty="0">
                <a:effectLst/>
                <a:latin typeface="Calibri" panose="020F0502020204030204" pitchFamily="34" charset="0"/>
                <a:ea typeface="Calibri" panose="020F0502020204030204" pitchFamily="34" charset="0"/>
                <a:cs typeface="Times New Roman" panose="02020603050405020304" pitchFamily="18" charset="0"/>
              </a:rPr>
              <a:t> Includes all lands having trees more than one hectare in area with tree canopy density of more than 10%, irrespective of ownership, legal status of the land and species composition of trees.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Very Dense Forest:</a:t>
            </a:r>
            <a:r>
              <a:rPr lang="en-US" sz="1400" dirty="0">
                <a:effectLst/>
                <a:latin typeface="Calibri" panose="020F0502020204030204" pitchFamily="34" charset="0"/>
                <a:ea typeface="Calibri" panose="020F0502020204030204" pitchFamily="34" charset="0"/>
                <a:cs typeface="Times New Roman" panose="02020603050405020304" pitchFamily="18" charset="0"/>
              </a:rPr>
              <a:t> All lands with tree canopy density of 70% and above. The relative composition of forest cover under this category is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3.02%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Moderately Dense Forest:</a:t>
            </a:r>
            <a:r>
              <a:rPr lang="en-US" sz="1400" dirty="0">
                <a:effectLst/>
                <a:latin typeface="Calibri" panose="020F0502020204030204" pitchFamily="34" charset="0"/>
                <a:ea typeface="Calibri" panose="020F0502020204030204" pitchFamily="34" charset="0"/>
                <a:cs typeface="Times New Roman" panose="02020603050405020304" pitchFamily="18" charset="0"/>
              </a:rPr>
              <a:t> All lands with tree canopy density of 40% and more but less than 70%. Forest cover under this category is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9.39%</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Open Forest:</a:t>
            </a:r>
            <a:r>
              <a:rPr lang="en-US" sz="1400" dirty="0">
                <a:effectLst/>
                <a:latin typeface="Calibri" panose="020F0502020204030204" pitchFamily="34" charset="0"/>
                <a:ea typeface="Calibri" panose="020F0502020204030204" pitchFamily="34" charset="0"/>
                <a:cs typeface="Times New Roman" panose="02020603050405020304" pitchFamily="18" charset="0"/>
              </a:rPr>
              <a:t> All lands with tree canopy density of 10% and more but less than 40 %. Forest cover of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9.26%</a:t>
            </a:r>
            <a:r>
              <a:rPr lang="en-US" sz="1400" dirty="0">
                <a:effectLst/>
                <a:latin typeface="Calibri" panose="020F0502020204030204" pitchFamily="34" charset="0"/>
                <a:ea typeface="Calibri" panose="020F0502020204030204" pitchFamily="34" charset="0"/>
                <a:cs typeface="Times New Roman" panose="02020603050405020304" pitchFamily="18" charset="0"/>
              </a:rPr>
              <a:t> falls under this category.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Scrub Forest:</a:t>
            </a:r>
            <a:r>
              <a:rPr lang="en-US" sz="1400" dirty="0">
                <a:effectLst/>
                <a:latin typeface="Calibri" panose="020F0502020204030204" pitchFamily="34" charset="0"/>
                <a:ea typeface="Calibri" panose="020F0502020204030204" pitchFamily="34" charset="0"/>
                <a:cs typeface="Times New Roman" panose="02020603050405020304" pitchFamily="18" charset="0"/>
              </a:rPr>
              <a:t> Lands with canopy density less than 10%. Geographical area under this category is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1.41%.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Arial" panose="020B0604020202020204" pitchFamily="34" charset="0"/>
              <a:buChar char="•"/>
              <a:tabLst>
                <a:tab pos="9144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Non-forest:</a:t>
            </a:r>
            <a:r>
              <a:rPr lang="en-US" sz="1400" dirty="0">
                <a:effectLst/>
                <a:latin typeface="Calibri" panose="020F0502020204030204" pitchFamily="34" charset="0"/>
                <a:ea typeface="Calibri" panose="020F0502020204030204" pitchFamily="34" charset="0"/>
                <a:cs typeface="Times New Roman" panose="02020603050405020304" pitchFamily="18" charset="0"/>
              </a:rPr>
              <a:t> Lands not included in any of the above classes (includes water). Geographical area under the non-forest category is </a:t>
            </a:r>
            <a:r>
              <a:rPr lang="en-US" sz="1400" b="1" dirty="0">
                <a:effectLst/>
                <a:latin typeface="Calibri" panose="020F0502020204030204" pitchFamily="34" charset="0"/>
                <a:ea typeface="Calibri" panose="020F0502020204030204" pitchFamily="34" charset="0"/>
                <a:cs typeface="Times New Roman" panose="02020603050405020304" pitchFamily="18" charset="0"/>
              </a:rPr>
              <a:t>76.92%.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Largest forest cover in India:</a:t>
            </a:r>
            <a:r>
              <a:rPr lang="en-US" sz="1400" dirty="0">
                <a:effectLst/>
                <a:latin typeface="Calibri" panose="020F0502020204030204" pitchFamily="34" charset="0"/>
                <a:ea typeface="Calibri" panose="020F0502020204030204" pitchFamily="34" charset="0"/>
                <a:cs typeface="Times New Roman" panose="02020603050405020304" pitchFamily="18" charset="0"/>
              </a:rPr>
              <a:t> Madhya Pradesh &gt; Arunachal Pradesh &gt; Chhattisgarh &gt; Odisha &gt; Maharashtra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Forest cover as percentage of total geographical area:</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Mizoram (85.41%) &gt; Arunachal Pradesh (79.63%) &gt; Meghalaya (76.33%) &gt; Manipur (75.46%) &gt; Nagaland (75.31%).</a:t>
            </a:r>
            <a:endParaRPr lang="en-IN"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Title 2">
            <a:extLst>
              <a:ext uri="{FF2B5EF4-FFF2-40B4-BE49-F238E27FC236}">
                <a16:creationId xmlns:a16="http://schemas.microsoft.com/office/drawing/2014/main" id="{A9E3FC5F-7B75-3FF1-2D15-D381580E27D4}"/>
              </a:ext>
            </a:extLst>
          </p:cNvPr>
          <p:cNvSpPr>
            <a:spLocks noGrp="1"/>
          </p:cNvSpPr>
          <p:nvPr>
            <p:ph type="title"/>
          </p:nvPr>
        </p:nvSpPr>
        <p:spPr>
          <a:xfrm>
            <a:off x="313183" y="261525"/>
            <a:ext cx="8229600" cy="1252728"/>
          </a:xfrm>
        </p:spPr>
        <p:txBody>
          <a:bodyPr/>
          <a:lstStyle/>
          <a:p>
            <a:r>
              <a:rPr lang="en-US" dirty="0"/>
              <a:t>2019 Information</a:t>
            </a:r>
            <a:endParaRPr lang="en-IN" dirty="0"/>
          </a:p>
        </p:txBody>
      </p:sp>
    </p:spTree>
    <p:extLst>
      <p:ext uri="{BB962C8B-B14F-4D97-AF65-F5344CB8AC3E}">
        <p14:creationId xmlns:p14="http://schemas.microsoft.com/office/powerpoint/2010/main" val="402112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252728"/>
          </a:xfrm>
        </p:spPr>
        <p:txBody>
          <a:bodyPr/>
          <a:lstStyle/>
          <a:p>
            <a:r>
              <a:rPr lang="en-IN" dirty="0"/>
              <a:t>GRAPH 2019</a:t>
            </a:r>
          </a:p>
        </p:txBody>
      </p:sp>
      <p:graphicFrame>
        <p:nvGraphicFramePr>
          <p:cNvPr id="4" name="Chart 3"/>
          <p:cNvGraphicFramePr>
            <a:graphicFrameLocks/>
          </p:cNvGraphicFramePr>
          <p:nvPr>
            <p:extLst>
              <p:ext uri="{D42A27DB-BD31-4B8C-83A1-F6EECF244321}">
                <p14:modId xmlns:p14="http://schemas.microsoft.com/office/powerpoint/2010/main" val="1219549266"/>
              </p:ext>
            </p:extLst>
          </p:nvPr>
        </p:nvGraphicFramePr>
        <p:xfrm>
          <a:off x="179512" y="1700808"/>
          <a:ext cx="8820472" cy="49685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287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68760"/>
            <a:ext cx="8424936"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3964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Waveform</Template>
  <TotalTime>107</TotalTime>
  <Words>790</Words>
  <Application>Microsoft Office PowerPoint</Application>
  <PresentationFormat>On-screen Show (4:3)</PresentationFormat>
  <Paragraphs>166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Candara</vt:lpstr>
      <vt:lpstr>Courier New</vt:lpstr>
      <vt:lpstr>Symbol</vt:lpstr>
      <vt:lpstr>Wingdings</vt:lpstr>
      <vt:lpstr>Waveform</vt:lpstr>
      <vt:lpstr>New Arts,Commerce &amp; Science College,Ahmednagar</vt:lpstr>
      <vt:lpstr>PowerPoint Presentation</vt:lpstr>
      <vt:lpstr>CONTEXT</vt:lpstr>
      <vt:lpstr>INTRODUCTION</vt:lpstr>
      <vt:lpstr>2019 Forest Cover Area By State</vt:lpstr>
      <vt:lpstr>PowerPoint Presentation</vt:lpstr>
      <vt:lpstr>2019 Information</vt:lpstr>
      <vt:lpstr>GRAPH 2019</vt:lpstr>
      <vt:lpstr>PowerPoint Presentation</vt:lpstr>
      <vt:lpstr>PowerPoint Presentation</vt:lpstr>
      <vt:lpstr>2021 Forest Cover Area By State</vt:lpstr>
      <vt:lpstr>2021 Information</vt:lpstr>
      <vt:lpstr>GRAPH 2021</vt:lpstr>
      <vt:lpstr>PowerPoint Presentation</vt:lpstr>
      <vt:lpstr>PowerPoint Presentation</vt:lpstr>
    </vt:vector>
  </TitlesOfParts>
  <Company>n0ak95</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TEJAS KARALE</dc:creator>
  <cp:lastModifiedBy>sarthak late</cp:lastModifiedBy>
  <cp:revision>12</cp:revision>
  <dcterms:created xsi:type="dcterms:W3CDTF">2023-03-20T13:24:05Z</dcterms:created>
  <dcterms:modified xsi:type="dcterms:W3CDTF">2024-11-24T03:19:01Z</dcterms:modified>
</cp:coreProperties>
</file>