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85"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86"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87"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8"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3364CF6-5876-411A-8D3E-EE5E2D94CDCA}"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685800" y="1143000"/>
            <a:ext cx="5484600" cy="3084120"/>
          </a:xfrm>
          <a:prstGeom prst="rect">
            <a:avLst/>
          </a:prstGeom>
        </p:spPr>
      </p:sp>
      <p:sp>
        <p:nvSpPr>
          <p:cNvPr id="134" name="PlaceHolder 2"/>
          <p:cNvSpPr>
            <a:spLocks noGrp="1"/>
          </p:cNvSpPr>
          <p:nvPr>
            <p:ph type="body"/>
          </p:nvPr>
        </p:nvSpPr>
        <p:spPr>
          <a:xfrm>
            <a:off x="685800" y="4400640"/>
            <a:ext cx="5484960" cy="3598920"/>
          </a:xfrm>
          <a:prstGeom prst="rect">
            <a:avLst/>
          </a:prstGeom>
        </p:spPr>
        <p:txBody>
          <a:bodyPr lIns="0" rIns="0" tIns="0" bIns="0">
            <a:noAutofit/>
          </a:bodyPr>
          <a:p>
            <a:endParaRPr b="0" lang="en-IN" sz="2000" spc="-1" strike="noStrike">
              <a:latin typeface="Arial"/>
            </a:endParaRPr>
          </a:p>
        </p:txBody>
      </p:sp>
      <p:sp>
        <p:nvSpPr>
          <p:cNvPr id="135"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3E01C46-A9BD-4622-9950-08898F818377}"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0" name="CustomShape 1" hidden="1"/>
          <p:cNvSpPr/>
          <p:nvPr/>
        </p:nvSpPr>
        <p:spPr>
          <a:xfrm>
            <a:off x="478080" y="360"/>
            <a:ext cx="227160" cy="6856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grpSp>
        <p:nvGrpSpPr>
          <p:cNvPr id="1" name="Group 2"/>
          <p:cNvGrpSpPr/>
          <p:nvPr/>
        </p:nvGrpSpPr>
        <p:grpSpPr>
          <a:xfrm>
            <a:off x="750600" y="743040"/>
            <a:ext cx="10674720" cy="5349600"/>
            <a:chOff x="750600" y="743040"/>
            <a:chExt cx="10674720" cy="5349600"/>
          </a:xfrm>
        </p:grpSpPr>
        <p:sp>
          <p:nvSpPr>
            <p:cNvPr id="2" name="CustomShape 3"/>
            <p:cNvSpPr/>
            <p:nvPr/>
          </p:nvSpPr>
          <p:spPr>
            <a:xfrm>
              <a:off x="8151840" y="1685520"/>
              <a:ext cx="3273480" cy="4407120"/>
            </a:xfrm>
            <a:custGeom>
              <a:avLst/>
              <a:gd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p:spPr>
          <p:style>
            <a:lnRef idx="0"/>
            <a:fillRef idx="0"/>
            <a:effectRef idx="0"/>
            <a:fontRef idx="minor"/>
          </p:style>
        </p:sp>
        <p:sp>
          <p:nvSpPr>
            <p:cNvPr id="3" name="CustomShape 4"/>
            <p:cNvSpPr/>
            <p:nvPr/>
          </p:nvSpPr>
          <p:spPr>
            <a:xfrm flipH="1" flipV="1">
              <a:off x="749880" y="743040"/>
              <a:ext cx="3274200" cy="4407120"/>
            </a:xfrm>
            <a:custGeom>
              <a:avLst/>
              <a:gd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p:spPr>
          <p:style>
            <a:lnRef idx="0"/>
            <a:fillRef idx="0"/>
            <a:effectRef idx="0"/>
            <a:fontRef idx="minor"/>
          </p:style>
        </p:sp>
      </p:grpSp>
      <p:sp>
        <p:nvSpPr>
          <p:cNvPr id="4"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42" name="CustomShape 1" hidden="1"/>
          <p:cNvSpPr/>
          <p:nvPr/>
        </p:nvSpPr>
        <p:spPr>
          <a:xfrm>
            <a:off x="478080" y="360"/>
            <a:ext cx="227160" cy="6856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grpSp>
        <p:nvGrpSpPr>
          <p:cNvPr id="43" name="Group 2"/>
          <p:cNvGrpSpPr/>
          <p:nvPr/>
        </p:nvGrpSpPr>
        <p:grpSpPr>
          <a:xfrm>
            <a:off x="750600" y="743040"/>
            <a:ext cx="10674720" cy="5349600"/>
            <a:chOff x="750600" y="743040"/>
            <a:chExt cx="10674720" cy="5349600"/>
          </a:xfrm>
        </p:grpSpPr>
        <p:sp>
          <p:nvSpPr>
            <p:cNvPr id="44" name="CustomShape 3"/>
            <p:cNvSpPr/>
            <p:nvPr/>
          </p:nvSpPr>
          <p:spPr>
            <a:xfrm>
              <a:off x="8151840" y="1685520"/>
              <a:ext cx="3273480" cy="4407120"/>
            </a:xfrm>
            <a:custGeom>
              <a:avLst/>
              <a:gd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p:spPr>
          <p:style>
            <a:lnRef idx="0"/>
            <a:fillRef idx="0"/>
            <a:effectRef idx="0"/>
            <a:fontRef idx="minor"/>
          </p:style>
        </p:sp>
        <p:sp>
          <p:nvSpPr>
            <p:cNvPr id="45" name="CustomShape 4"/>
            <p:cNvSpPr/>
            <p:nvPr/>
          </p:nvSpPr>
          <p:spPr>
            <a:xfrm flipH="1" flipV="1">
              <a:off x="749880" y="743040"/>
              <a:ext cx="3274200" cy="4407120"/>
            </a:xfrm>
            <a:custGeom>
              <a:avLst/>
              <a:gd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p:spPr>
          <p:style>
            <a:lnRef idx="0"/>
            <a:fillRef idx="0"/>
            <a:effectRef idx="0"/>
            <a:fontRef idx="minor"/>
          </p:style>
        </p:sp>
      </p:grpSp>
      <p:sp>
        <p:nvSpPr>
          <p:cNvPr id="46" name="PlaceHolder 5"/>
          <p:cNvSpPr>
            <a:spLocks noGrp="1"/>
          </p:cNvSpPr>
          <p:nvPr>
            <p:ph type="title"/>
          </p:nvPr>
        </p:nvSpPr>
        <p:spPr>
          <a:xfrm>
            <a:off x="1915200" y="1788480"/>
            <a:ext cx="8359920" cy="209664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926360" y="1143000"/>
            <a:ext cx="8359920" cy="1662480"/>
          </a:xfrm>
          <a:prstGeom prst="rect">
            <a:avLst/>
          </a:prstGeom>
          <a:noFill/>
          <a:ln>
            <a:noFill/>
          </a:ln>
        </p:spPr>
        <p:style>
          <a:lnRef idx="0"/>
          <a:fillRef idx="0"/>
          <a:effectRef idx="0"/>
          <a:fontRef idx="minor"/>
        </p:style>
        <p:txBody>
          <a:bodyPr lIns="90000" rIns="90000" tIns="45000" bIns="45000" anchor="b">
            <a:noAutofit/>
          </a:bodyPr>
          <a:p>
            <a:pPr>
              <a:lnSpc>
                <a:spcPct val="100000"/>
              </a:lnSpc>
            </a:pPr>
            <a:endParaRPr b="0" lang="en-IN" sz="1800" spc="-1" strike="noStrike">
              <a:latin typeface="Arial"/>
            </a:endParaRPr>
          </a:p>
          <a:p>
            <a:pPr algn="ctr">
              <a:lnSpc>
                <a:spcPct val="100000"/>
              </a:lnSpc>
            </a:pPr>
            <a:r>
              <a:rPr b="0" lang="en-US" sz="5400" spc="-1" strike="noStrike">
                <a:solidFill>
                  <a:srgbClr val="000000"/>
                </a:solidFill>
                <a:latin typeface="Times New Roman"/>
                <a:ea typeface="DejaVu Sans"/>
              </a:rPr>
              <a:t> </a:t>
            </a:r>
            <a:r>
              <a:rPr b="1" lang="en-US" sz="2400" spc="-1" strike="noStrike">
                <a:solidFill>
                  <a:srgbClr val="ff0000"/>
                </a:solidFill>
                <a:latin typeface="Times New Roman"/>
                <a:ea typeface="Times New Roman"/>
              </a:rPr>
              <a:t>INTERNSHIP  PRESENTATION</a:t>
            </a:r>
            <a:endParaRPr b="0" lang="en-IN" sz="2400" spc="-1" strike="noStrike">
              <a:latin typeface="Arial"/>
            </a:endParaRPr>
          </a:p>
          <a:p>
            <a:pPr algn="ctr">
              <a:lnSpc>
                <a:spcPct val="100000"/>
              </a:lnSpc>
            </a:pPr>
            <a:r>
              <a:rPr b="1" lang="en-US" sz="2400" spc="-1" strike="noStrike">
                <a:solidFill>
                  <a:srgbClr val="000000"/>
                </a:solidFill>
                <a:latin typeface="Times New Roman"/>
                <a:ea typeface="DejaVu Sans"/>
              </a:rPr>
              <a:t>“ </a:t>
            </a:r>
            <a:r>
              <a:rPr b="1" lang="en-US" sz="2400" spc="-1" strike="noStrike">
                <a:solidFill>
                  <a:srgbClr val="000000"/>
                </a:solidFill>
                <a:latin typeface="Times New Roman"/>
                <a:ea typeface="DejaVu Sans"/>
              </a:rPr>
              <a:t>Artificial Intelligence and Machine learning ” </a:t>
            </a:r>
            <a:endParaRPr b="0" lang="en-IN" sz="2400" spc="-1" strike="noStrike">
              <a:latin typeface="Arial"/>
            </a:endParaRPr>
          </a:p>
        </p:txBody>
      </p:sp>
      <p:sp>
        <p:nvSpPr>
          <p:cNvPr id="91" name="CustomShape 2"/>
          <p:cNvSpPr/>
          <p:nvPr/>
        </p:nvSpPr>
        <p:spPr>
          <a:xfrm>
            <a:off x="2691000" y="2806920"/>
            <a:ext cx="6830280" cy="1084680"/>
          </a:xfrm>
          <a:prstGeom prst="rect">
            <a:avLst/>
          </a:prstGeom>
          <a:noFill/>
          <a:ln>
            <a:noFill/>
          </a:ln>
        </p:spPr>
        <p:style>
          <a:lnRef idx="0"/>
          <a:fillRef idx="0"/>
          <a:effectRef idx="0"/>
          <a:fontRef idx="minor"/>
        </p:style>
        <p:txBody>
          <a:bodyPr lIns="90000" rIns="90000" tIns="45000" bIns="45000">
            <a:noAutofit/>
          </a:bodyPr>
          <a:p>
            <a:pPr algn="ctr">
              <a:lnSpc>
                <a:spcPct val="112000"/>
              </a:lnSpc>
              <a:tabLst>
                <a:tab algn="l" pos="0"/>
              </a:tabLst>
            </a:pPr>
            <a:r>
              <a:rPr b="0" lang="en-US" sz="2300" spc="-1" strike="noStrike">
                <a:solidFill>
                  <a:srgbClr val="191b0e"/>
                </a:solidFill>
                <a:latin typeface="Franklin Gothic Book"/>
                <a:ea typeface="DejaVu Sans"/>
              </a:rPr>
              <a:t>(01/09/2022-01/10/2022)</a:t>
            </a:r>
            <a:endParaRPr b="0" lang="en-IN" sz="2300" spc="-1" strike="noStrike">
              <a:latin typeface="Arial"/>
            </a:endParaRPr>
          </a:p>
          <a:p>
            <a:pPr algn="ctr">
              <a:lnSpc>
                <a:spcPct val="112000"/>
              </a:lnSpc>
              <a:tabLst>
                <a:tab algn="l" pos="0"/>
              </a:tabLst>
            </a:pPr>
            <a:r>
              <a:rPr b="0" lang="en-US" sz="2300" spc="-1" strike="noStrike">
                <a:solidFill>
                  <a:srgbClr val="638764"/>
                </a:solidFill>
                <a:latin typeface="Franklin Gothic Book"/>
                <a:ea typeface="DejaVu Sans"/>
              </a:rPr>
              <a:t>Zephyr technologies pvt ltd mangalore</a:t>
            </a:r>
            <a:endParaRPr b="0" lang="en-IN" sz="2300" spc="-1" strike="noStrike">
              <a:latin typeface="Arial"/>
            </a:endParaRPr>
          </a:p>
        </p:txBody>
      </p:sp>
      <p:sp>
        <p:nvSpPr>
          <p:cNvPr id="92" name="CustomShape 3"/>
          <p:cNvSpPr/>
          <p:nvPr/>
        </p:nvSpPr>
        <p:spPr>
          <a:xfrm>
            <a:off x="8138160" y="5316480"/>
            <a:ext cx="2768040" cy="367920"/>
          </a:xfrm>
          <a:prstGeom prst="rect">
            <a:avLst/>
          </a:prstGeom>
          <a:noFill/>
          <a:ln>
            <a:noFill/>
          </a:ln>
        </p:spPr>
        <p:style>
          <a:lnRef idx="0"/>
          <a:fillRef idx="0"/>
          <a:effectRef idx="0"/>
          <a:fontRef idx="minor"/>
        </p:style>
      </p:sp>
      <p:sp>
        <p:nvSpPr>
          <p:cNvPr id="93" name="CustomShape 4"/>
          <p:cNvSpPr/>
          <p:nvPr/>
        </p:nvSpPr>
        <p:spPr>
          <a:xfrm>
            <a:off x="7635240" y="3891960"/>
            <a:ext cx="2993040" cy="1428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u="sng">
                <a:solidFill>
                  <a:srgbClr val="7030a0"/>
                </a:solidFill>
                <a:uFillTx/>
                <a:latin typeface="Franklin Gothic Book"/>
                <a:ea typeface="DejaVu Sans"/>
              </a:rPr>
              <a:t>Under the Guidance of </a:t>
            </a:r>
            <a:endParaRPr b="0" lang="en-IN" sz="1600" spc="-1" strike="noStrike">
              <a:latin typeface="Arial"/>
            </a:endParaRPr>
          </a:p>
          <a:p>
            <a:pPr>
              <a:lnSpc>
                <a:spcPct val="100000"/>
              </a:lnSpc>
            </a:pPr>
            <a:r>
              <a:rPr b="1" lang="en-US" sz="1600" spc="-1" strike="noStrike">
                <a:solidFill>
                  <a:srgbClr val="000000"/>
                </a:solidFill>
                <a:latin typeface="Franklin Gothic Book"/>
                <a:ea typeface="DejaVu Sans"/>
              </a:rPr>
              <a:t>Prof. Mohammed Hafeez</a:t>
            </a:r>
            <a:endParaRPr b="0" lang="en-IN" sz="1600" spc="-1" strike="noStrike">
              <a:latin typeface="Arial"/>
            </a:endParaRPr>
          </a:p>
          <a:p>
            <a:pPr>
              <a:lnSpc>
                <a:spcPct val="100000"/>
              </a:lnSpc>
            </a:pPr>
            <a:r>
              <a:rPr b="1" lang="en-GB" sz="1400" spc="-1" strike="noStrike">
                <a:solidFill>
                  <a:srgbClr val="000000"/>
                </a:solidFill>
                <a:latin typeface="Franklin Gothic Book"/>
                <a:ea typeface="DejaVu Sans"/>
              </a:rPr>
              <a:t>Department of Computer Science</a:t>
            </a:r>
            <a:endParaRPr b="0" lang="en-IN" sz="1400" spc="-1" strike="noStrike">
              <a:latin typeface="Arial"/>
            </a:endParaRPr>
          </a:p>
          <a:p>
            <a:pPr>
              <a:lnSpc>
                <a:spcPct val="100000"/>
              </a:lnSpc>
            </a:pPr>
            <a:r>
              <a:rPr b="1" lang="en-GB" sz="1400" spc="-1" strike="noStrike">
                <a:solidFill>
                  <a:srgbClr val="000000"/>
                </a:solidFill>
                <a:latin typeface="Franklin Gothic Book"/>
                <a:ea typeface="DejaVu Sans"/>
              </a:rPr>
              <a:t>PA COLLEGE OF ENGINEERING</a:t>
            </a:r>
            <a:endParaRPr b="0" lang="en-IN" sz="1400" spc="-1" strike="noStrike">
              <a:latin typeface="Arial"/>
            </a:endParaRPr>
          </a:p>
        </p:txBody>
      </p:sp>
      <p:sp>
        <p:nvSpPr>
          <p:cNvPr id="94" name="CustomShape 5"/>
          <p:cNvSpPr/>
          <p:nvPr/>
        </p:nvSpPr>
        <p:spPr>
          <a:xfrm>
            <a:off x="1288080" y="3830400"/>
            <a:ext cx="5581800" cy="1550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600" spc="-1" strike="noStrike">
                <a:solidFill>
                  <a:srgbClr val="000000"/>
                </a:solidFill>
                <a:latin typeface="Franklin Gothic Book"/>
                <a:ea typeface="DejaVu Sans"/>
              </a:rPr>
              <a:t>Student Name  -  </a:t>
            </a:r>
            <a:r>
              <a:rPr b="1" lang="en-US" sz="1600" spc="-1" strike="noStrike">
                <a:solidFill>
                  <a:srgbClr val="000000"/>
                </a:solidFill>
                <a:latin typeface="Franklin Gothic Book"/>
                <a:ea typeface="DejaVu Sans"/>
              </a:rPr>
              <a:t>Sharthak</a:t>
            </a:r>
            <a:endParaRPr b="0" lang="en-IN" sz="1600" spc="-1" strike="noStrike">
              <a:latin typeface="Arial"/>
            </a:endParaRPr>
          </a:p>
          <a:p>
            <a:pPr>
              <a:lnSpc>
                <a:spcPct val="100000"/>
              </a:lnSpc>
            </a:pPr>
            <a:r>
              <a:rPr b="1" lang="en-GB" sz="1600" spc="-1" strike="noStrike">
                <a:solidFill>
                  <a:srgbClr val="000000"/>
                </a:solidFill>
                <a:latin typeface="Franklin Gothic Book"/>
                <a:ea typeface="DejaVu Sans"/>
              </a:rPr>
              <a:t>USN    -   4PA19CS089</a:t>
            </a:r>
            <a:endParaRPr b="0" lang="en-IN" sz="1600" spc="-1" strike="noStrike">
              <a:latin typeface="Arial"/>
            </a:endParaRPr>
          </a:p>
          <a:p>
            <a:pPr>
              <a:lnSpc>
                <a:spcPct val="100000"/>
              </a:lnSpc>
            </a:pPr>
            <a:r>
              <a:rPr b="1" lang="en-GB" sz="1600" spc="-1" strike="noStrike">
                <a:solidFill>
                  <a:srgbClr val="000000"/>
                </a:solidFill>
                <a:latin typeface="Franklin Gothic Book"/>
                <a:ea typeface="DejaVu Sans"/>
              </a:rPr>
              <a:t>Project Mentor -   </a:t>
            </a:r>
            <a:r>
              <a:rPr b="1" lang="en-US" sz="1600" spc="-1" strike="noStrike">
                <a:solidFill>
                  <a:srgbClr val="000000"/>
                </a:solidFill>
                <a:latin typeface="Franklin Gothic Book"/>
                <a:ea typeface="DejaVu Sans"/>
              </a:rPr>
              <a:t>Aysha sana</a:t>
            </a:r>
            <a:endParaRPr b="0" lang="en-IN" sz="1600" spc="-1" strike="noStrike">
              <a:latin typeface="Arial"/>
            </a:endParaRPr>
          </a:p>
          <a:p>
            <a:pPr>
              <a:lnSpc>
                <a:spcPct val="10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Senior Trainer in machine learning</a:t>
            </a:r>
            <a:endParaRPr b="0" lang="en-IN" sz="1600" spc="-1" strike="noStrike">
              <a:latin typeface="Arial"/>
            </a:endParaRPr>
          </a:p>
          <a:p>
            <a:pPr>
              <a:lnSpc>
                <a:spcPct val="10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Ayshasanatth@gmail.com</a:t>
            </a:r>
            <a:endParaRPr b="0" lang="en-IN" sz="1600" spc="-1" strike="noStrike">
              <a:latin typeface="Arial"/>
            </a:endParaRPr>
          </a:p>
          <a:p>
            <a:pPr>
              <a:lnSpc>
                <a:spcPct val="100000"/>
              </a:lnSpc>
            </a:pPr>
            <a:r>
              <a:rPr b="0" lang="en-IN" sz="1600" spc="-1" strike="noStrike">
                <a:solidFill>
                  <a:srgbClr val="000000"/>
                </a:solidFill>
                <a:latin typeface="Arial"/>
                <a:ea typeface="DejaVu Sans"/>
              </a:rPr>
              <a:t>                          </a:t>
            </a:r>
            <a:r>
              <a:rPr b="0" lang="en-IN" sz="1600" spc="-1" strike="noStrike">
                <a:solidFill>
                  <a:srgbClr val="000000"/>
                </a:solidFill>
                <a:latin typeface="Franklin Gothic Book"/>
                <a:ea typeface="DejaVu Sans"/>
              </a:rPr>
              <a:t>+91 1234567890</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368000" y="1296000"/>
            <a:ext cx="9360000" cy="1872000"/>
          </a:xfrm>
          <a:prstGeom prst="rect">
            <a:avLst/>
          </a:prstGeom>
          <a:noFill/>
          <a:ln>
            <a:noFill/>
          </a:ln>
        </p:spPr>
        <p:txBody>
          <a:bodyPr lIns="90000" rIns="90000" tIns="45000" bIns="45000">
            <a:noAutofit/>
          </a:bodyPr>
          <a:p>
            <a:r>
              <a:rPr b="0" lang="en-IN" sz="2300" spc="-1" strike="noStrike">
                <a:solidFill>
                  <a:srgbClr val="2a6099"/>
                </a:solidFill>
                <a:latin typeface="Times New Roman"/>
              </a:rPr>
              <a:t>Train Test Split:</a:t>
            </a:r>
            <a:endParaRPr b="0" lang="en-IN" sz="2300" spc="-1" strike="noStrike">
              <a:solidFill>
                <a:srgbClr val="2a6099"/>
              </a:solidFill>
              <a:latin typeface="Times New Roman"/>
            </a:endParaRPr>
          </a:p>
          <a:p>
            <a:r>
              <a:rPr b="0" lang="en-IN" sz="2200" spc="-1" strike="noStrike">
                <a:solidFill>
                  <a:srgbClr val="000000"/>
                </a:solidFill>
                <a:latin typeface="Times New Roman"/>
              </a:rPr>
              <a:t>The train-test split is used to estimate the performance of machine learning algorithms that are applicable for prediction-based Algorithms/Applications. This method is a fast and easy procedure to perform such that we can compare our own machine learning model results to machine results.</a:t>
            </a:r>
            <a:endParaRPr b="0" lang="en-IN" sz="2200" spc="-1" strike="noStrike">
              <a:solidFill>
                <a:srgbClr val="2a6099"/>
              </a:solidFill>
              <a:latin typeface="Times New Roman"/>
            </a:endParaRPr>
          </a:p>
        </p:txBody>
      </p:sp>
      <p:sp>
        <p:nvSpPr>
          <p:cNvPr id="111" name="TextShape 2"/>
          <p:cNvSpPr txBox="1"/>
          <p:nvPr/>
        </p:nvSpPr>
        <p:spPr>
          <a:xfrm>
            <a:off x="1368000" y="2958480"/>
            <a:ext cx="9072000" cy="2873520"/>
          </a:xfrm>
          <a:prstGeom prst="rect">
            <a:avLst/>
          </a:prstGeom>
          <a:noFill/>
          <a:ln>
            <a:noFill/>
          </a:ln>
        </p:spPr>
        <p:txBody>
          <a:bodyPr lIns="90000" rIns="90000" tIns="45000" bIns="45000">
            <a:noAutofit/>
          </a:bodyPr>
          <a:p>
            <a:r>
              <a:rPr b="0" lang="en-IN" sz="2200" spc="-1" strike="noStrike">
                <a:solidFill>
                  <a:srgbClr val="2a6099"/>
                </a:solidFill>
                <a:latin typeface="Times New Roman"/>
              </a:rPr>
              <a:t>Algorithms:</a:t>
            </a:r>
            <a:endParaRPr b="0" lang="en-IN" sz="2200" spc="-1" strike="noStrike">
              <a:solidFill>
                <a:srgbClr val="2a6099"/>
              </a:solidFill>
              <a:latin typeface="Times New Roman"/>
            </a:endParaRPr>
          </a:p>
          <a:p>
            <a:r>
              <a:rPr b="0" lang="en-IN" sz="2200" spc="-1" strike="noStrike">
                <a:solidFill>
                  <a:srgbClr val="000000"/>
                </a:solidFill>
                <a:latin typeface="Times New Roman"/>
              </a:rPr>
              <a:t>There are two main sets of machine learning algorithms: Supervised and unsupervised.</a:t>
            </a:r>
            <a:endParaRPr b="0" lang="en-IN" sz="2200" spc="-1" strike="noStrike">
              <a:solidFill>
                <a:srgbClr val="2a6099"/>
              </a:solidFill>
              <a:latin typeface="Times New Roman"/>
            </a:endParaRPr>
          </a:p>
          <a:p>
            <a:r>
              <a:rPr b="0" lang="en-IN" sz="2200" spc="-1" strike="noStrike">
                <a:solidFill>
                  <a:srgbClr val="2a6099"/>
                </a:solidFill>
                <a:latin typeface="Times New Roman"/>
              </a:rPr>
              <a:t>Supervised:</a:t>
            </a:r>
            <a:r>
              <a:rPr b="0" lang="en-IN" sz="2200" spc="-1" strike="noStrike">
                <a:solidFill>
                  <a:srgbClr val="000000"/>
                </a:solidFill>
                <a:latin typeface="Times New Roman"/>
              </a:rPr>
              <a:t>Most machine learning uses supervised learning algorithms, which are indicated by the use of labeled data (such as time and weather) that entails both input (x) and output (y) variables. You, as the “teacher,” know the correct answer(s) and supervise the algorithm as it makes predictions based on the training data. Eg: Linear regressionLogistic regressionDecision tree Random forest classification algorithm</a:t>
            </a:r>
            <a:endParaRPr b="0" lang="en-IN" sz="2200" spc="-1" strike="noStrike">
              <a:solidFill>
                <a:srgbClr val="2a6099"/>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1656000" y="2160000"/>
            <a:ext cx="8352000" cy="2579760"/>
          </a:xfrm>
          <a:prstGeom prst="rect">
            <a:avLst/>
          </a:prstGeom>
          <a:noFill/>
          <a:ln>
            <a:noFill/>
          </a:ln>
        </p:spPr>
        <p:txBody>
          <a:bodyPr lIns="90000" rIns="90000" tIns="45000" bIns="45000">
            <a:noAutofit/>
          </a:bodyPr>
          <a:p>
            <a:r>
              <a:rPr b="0" lang="en-IN" sz="2300" spc="-1" strike="noStrike">
                <a:solidFill>
                  <a:srgbClr val="2a6099"/>
                </a:solidFill>
                <a:latin typeface="Times New Roman"/>
              </a:rPr>
              <a:t>Unsupervised</a:t>
            </a:r>
            <a:r>
              <a:rPr b="0" lang="en-IN" sz="2200" spc="-1" strike="noStrike">
                <a:solidFill>
                  <a:srgbClr val="2a6099"/>
                </a:solidFill>
                <a:latin typeface="Times New Roman"/>
              </a:rPr>
              <a:t>:</a:t>
            </a:r>
            <a:endParaRPr b="0" lang="en-IN" sz="2200" spc="-1" strike="noStrike">
              <a:solidFill>
                <a:srgbClr val="2a6099"/>
              </a:solidFill>
              <a:latin typeface="Times New Roman"/>
            </a:endParaRPr>
          </a:p>
          <a:p>
            <a:r>
              <a:rPr b="0" lang="en-IN" sz="2200" spc="-1" strike="noStrike">
                <a:solidFill>
                  <a:srgbClr val="000000"/>
                </a:solidFill>
                <a:latin typeface="Times New Roman"/>
              </a:rPr>
              <a:t>Unsupervised machine learning algorithms are used for unstructured data to find common characteristics and distinct patterns in the dataset. Because this type of ML algorithm does not require prior training or labeled data, it is free to explore the structure of the information.</a:t>
            </a:r>
            <a:endParaRPr b="0" lang="en-IN" sz="2200" spc="-1" strike="noStrike">
              <a:solidFill>
                <a:srgbClr val="2a6099"/>
              </a:solidFill>
              <a:latin typeface="Times New Roman"/>
            </a:endParaRPr>
          </a:p>
          <a:p>
            <a:r>
              <a:rPr b="0" lang="en-IN" sz="2200" spc="-1" strike="noStrike">
                <a:solidFill>
                  <a:srgbClr val="2a6099"/>
                </a:solidFill>
                <a:latin typeface="Times New Roman"/>
              </a:rPr>
              <a:t>Eg:</a:t>
            </a:r>
            <a:r>
              <a:rPr b="0" lang="en-IN" sz="2200" spc="-1" strike="noStrike">
                <a:solidFill>
                  <a:srgbClr val="000000"/>
                </a:solidFill>
                <a:latin typeface="Times New Roman"/>
              </a:rPr>
              <a:t>kernel methods and k-means clustering.</a:t>
            </a:r>
            <a:r>
              <a:rPr b="0" lang="en-IN" sz="2200" spc="-1" strike="noStrike">
                <a:solidFill>
                  <a:srgbClr val="2a6099"/>
                </a:solidFill>
                <a:latin typeface="Times New Roman"/>
              </a:rPr>
              <a:t>  </a:t>
            </a:r>
            <a:endParaRPr b="0" lang="en-IN" sz="2200" spc="-1" strike="noStrike">
              <a:solidFill>
                <a:srgbClr val="2a6099"/>
              </a:solidFill>
              <a:latin typeface="Times New Roman"/>
            </a:endParaRPr>
          </a:p>
          <a:p>
            <a:endParaRPr b="0" lang="en-IN" sz="2200" spc="-1" strike="noStrike">
              <a:solidFill>
                <a:srgbClr val="2a6099"/>
              </a:solidFill>
              <a:latin typeface="Times New Roman"/>
            </a:endParaRPr>
          </a:p>
          <a:p>
            <a:endParaRPr b="0" lang="en-IN" sz="2200" spc="-1" strike="noStrike">
              <a:solidFill>
                <a:srgbClr val="2a6099"/>
              </a:solidFill>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418040" y="1307520"/>
            <a:ext cx="7056000" cy="596160"/>
          </a:xfrm>
          <a:prstGeom prst="rect">
            <a:avLst/>
          </a:prstGeom>
          <a:noFill/>
          <a:ln>
            <a:noFill/>
          </a:ln>
        </p:spPr>
        <p:txBody>
          <a:bodyPr lIns="90000" rIns="90000" tIns="45000" bIns="45000">
            <a:noAutofit/>
          </a:bodyPr>
          <a:p>
            <a:pPr>
              <a:lnSpc>
                <a:spcPct val="100000"/>
              </a:lnSpc>
            </a:pPr>
            <a:r>
              <a:rPr b="1" lang="en-US" sz="3600" spc="-1" strike="noStrike">
                <a:solidFill>
                  <a:srgbClr val="c9211e"/>
                </a:solidFill>
                <a:latin typeface="Times New Roman"/>
                <a:ea typeface="DejaVu Sans"/>
              </a:rPr>
              <a:t>Internship Project work Assigned:</a:t>
            </a:r>
            <a:endParaRPr b="0" lang="en-IN" sz="3600" spc="-1" strike="noStrike">
              <a:solidFill>
                <a:srgbClr val="c9211e"/>
              </a:solidFill>
              <a:latin typeface="Times New Roman"/>
            </a:endParaRPr>
          </a:p>
        </p:txBody>
      </p:sp>
      <p:sp>
        <p:nvSpPr>
          <p:cNvPr id="114" name="TextShape 2"/>
          <p:cNvSpPr txBox="1"/>
          <p:nvPr/>
        </p:nvSpPr>
        <p:spPr>
          <a:xfrm>
            <a:off x="1440000" y="2133000"/>
            <a:ext cx="9000000" cy="3123000"/>
          </a:xfrm>
          <a:prstGeom prst="rect">
            <a:avLst/>
          </a:prstGeom>
          <a:noFill/>
          <a:ln>
            <a:noFill/>
          </a:ln>
        </p:spPr>
        <p:txBody>
          <a:bodyPr lIns="90000" rIns="90000" tIns="45000" bIns="45000">
            <a:noAutofit/>
          </a:bodyPr>
          <a:p>
            <a:r>
              <a:rPr b="1" lang="en-IN" sz="2400" spc="-1" strike="noStrike">
                <a:latin typeface="Times New Roman"/>
              </a:rPr>
              <a:t>CAMPUS PLACEMENT PREDICTION:</a:t>
            </a:r>
            <a:endParaRPr b="0" lang="en-IN" sz="2400" spc="-1" strike="noStrike">
              <a:latin typeface="Times New Roman"/>
            </a:endParaRPr>
          </a:p>
          <a:p>
            <a:r>
              <a:rPr b="0" lang="en-IN" sz="2400" spc="-1" strike="noStrike">
                <a:latin typeface="Times New Roman"/>
              </a:rPr>
              <a:t>Placements are considered to be very important for each and</a:t>
            </a:r>
            <a:endParaRPr b="0" lang="en-IN" sz="2400" spc="-1" strike="noStrike">
              <a:latin typeface="Times New Roman"/>
            </a:endParaRPr>
          </a:p>
          <a:p>
            <a:r>
              <a:rPr b="0" lang="en-IN" sz="2400" spc="-1" strike="noStrike">
                <a:latin typeface="Times New Roman"/>
              </a:rPr>
              <a:t>every college. The basic success of the college is measured by the</a:t>
            </a:r>
            <a:endParaRPr b="0" lang="en-IN" sz="2400" spc="-1" strike="noStrike">
              <a:latin typeface="Times New Roman"/>
            </a:endParaRPr>
          </a:p>
          <a:p>
            <a:r>
              <a:rPr b="0" lang="en-IN" sz="2400" spc="-1" strike="noStrike">
                <a:latin typeface="Times New Roman"/>
              </a:rPr>
              <a:t>campus placement of the students.</a:t>
            </a:r>
            <a:endParaRPr b="0" lang="en-IN" sz="2400" spc="-1" strike="noStrike">
              <a:latin typeface="Times New Roman"/>
            </a:endParaRPr>
          </a:p>
          <a:p>
            <a:r>
              <a:rPr b="0" lang="en-IN" sz="2400" spc="-1" strike="noStrike">
                <a:latin typeface="Times New Roman"/>
              </a:rPr>
              <a:t>Hence, in this regard the approach is about the prediction</a:t>
            </a:r>
            <a:endParaRPr b="0" lang="en-IN" sz="2400" spc="-1" strike="noStrike">
              <a:latin typeface="Times New Roman"/>
            </a:endParaRPr>
          </a:p>
          <a:p>
            <a:r>
              <a:rPr b="0" lang="en-IN" sz="2400" spc="-1" strike="noStrike">
                <a:latin typeface="Times New Roman"/>
              </a:rPr>
              <a:t>and analyses for the placement necessity in the colleges that helps</a:t>
            </a:r>
            <a:endParaRPr b="0" lang="en-IN" sz="2400" spc="-1" strike="noStrike">
              <a:latin typeface="Times New Roman"/>
            </a:endParaRPr>
          </a:p>
          <a:p>
            <a:r>
              <a:rPr b="0" lang="en-IN" sz="2400" spc="-1" strike="noStrike">
                <a:latin typeface="Times New Roman"/>
              </a:rPr>
              <a:t>to build the colleges as well as students to improve their</a:t>
            </a:r>
            <a:endParaRPr b="0" lang="en-IN" sz="2400" spc="-1" strike="noStrike">
              <a:latin typeface="Times New Roman"/>
            </a:endParaRPr>
          </a:p>
          <a:p>
            <a:r>
              <a:rPr b="0" lang="en-IN" sz="2400" spc="-1" strike="noStrike">
                <a:latin typeface="Times New Roman"/>
              </a:rPr>
              <a:t>Placements.The main objective of this model is to predict whether the student he/she gets placed or not in campus recruitment.</a:t>
            </a:r>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368000" y="1368000"/>
            <a:ext cx="7488000" cy="596160"/>
          </a:xfrm>
          <a:prstGeom prst="rect">
            <a:avLst/>
          </a:prstGeom>
          <a:noFill/>
          <a:ln>
            <a:noFill/>
          </a:ln>
        </p:spPr>
        <p:txBody>
          <a:bodyPr lIns="90000" rIns="90000" tIns="45000" bIns="45000">
            <a:noAutofit/>
          </a:bodyPr>
          <a:p>
            <a:pPr>
              <a:lnSpc>
                <a:spcPct val="100000"/>
              </a:lnSpc>
            </a:pPr>
            <a:r>
              <a:rPr b="1" lang="en-US" sz="3600" spc="-1" strike="noStrike">
                <a:solidFill>
                  <a:srgbClr val="c9211e"/>
                </a:solidFill>
                <a:latin typeface="Times New Roman"/>
                <a:ea typeface="DejaVu Sans"/>
              </a:rPr>
              <a:t>System Requirements:</a:t>
            </a:r>
            <a:endParaRPr b="0" lang="en-IN" sz="3600" spc="-1" strike="noStrike">
              <a:solidFill>
                <a:srgbClr val="c9211e"/>
              </a:solidFill>
              <a:latin typeface="Arial"/>
            </a:endParaRPr>
          </a:p>
        </p:txBody>
      </p:sp>
      <p:sp>
        <p:nvSpPr>
          <p:cNvPr id="116" name="TextShape 2"/>
          <p:cNvSpPr txBox="1"/>
          <p:nvPr/>
        </p:nvSpPr>
        <p:spPr>
          <a:xfrm>
            <a:off x="1512000" y="2160000"/>
            <a:ext cx="9144000" cy="1274040"/>
          </a:xfrm>
          <a:prstGeom prst="rect">
            <a:avLst/>
          </a:prstGeom>
          <a:noFill/>
          <a:ln>
            <a:noFill/>
          </a:ln>
        </p:spPr>
        <p:txBody>
          <a:bodyPr lIns="90000" rIns="90000" tIns="45000" bIns="45000">
            <a:noAutofit/>
          </a:bodyPr>
          <a:p>
            <a:r>
              <a:rPr b="1" lang="en-IN" sz="2200" spc="-1" strike="noStrike">
                <a:latin typeface="Times New Roman"/>
              </a:rPr>
              <a:t>Operating systems:</a:t>
            </a:r>
            <a:endParaRPr b="0" lang="en-IN" sz="2200" spc="-1" strike="noStrike">
              <a:latin typeface="Arial"/>
            </a:endParaRPr>
          </a:p>
          <a:p>
            <a:endParaRPr b="0" lang="en-IN" sz="2200" spc="-1" strike="noStrike">
              <a:latin typeface="Arial"/>
            </a:endParaRPr>
          </a:p>
          <a:p>
            <a:r>
              <a:rPr b="0" lang="en-IN" sz="2200" spc="-1" strike="noStrike">
                <a:latin typeface="Times New Roman"/>
              </a:rPr>
              <a:t>Windows 10 (Intel/AMD 64-bit)</a:t>
            </a:r>
            <a:endParaRPr b="0" lang="en-IN" sz="2200" spc="-1" strike="noStrike">
              <a:latin typeface="Arial"/>
            </a:endParaRPr>
          </a:p>
          <a:p>
            <a:r>
              <a:rPr b="0" lang="en-IN" sz="2200" spc="-1" strike="noStrike">
                <a:latin typeface="Times New Roman"/>
              </a:rPr>
              <a:t>Linux (Intel/AMD 64-bit, kernel 3.10.0 or higher, glibc 2.17 or higher)</a:t>
            </a:r>
            <a:endParaRPr b="0" lang="en-IN" sz="2200" spc="-1" strike="noStrike">
              <a:latin typeface="Arial"/>
            </a:endParaRPr>
          </a:p>
        </p:txBody>
      </p:sp>
      <p:sp>
        <p:nvSpPr>
          <p:cNvPr id="117" name="TextShape 3"/>
          <p:cNvSpPr txBox="1"/>
          <p:nvPr/>
        </p:nvSpPr>
        <p:spPr>
          <a:xfrm>
            <a:off x="1512000" y="3528000"/>
            <a:ext cx="7416000" cy="399600"/>
          </a:xfrm>
          <a:prstGeom prst="rect">
            <a:avLst/>
          </a:prstGeom>
          <a:noFill/>
          <a:ln>
            <a:noFill/>
          </a:ln>
        </p:spPr>
        <p:txBody>
          <a:bodyPr lIns="90000" rIns="90000" tIns="45000" bIns="45000">
            <a:noAutofit/>
          </a:bodyPr>
          <a:p>
            <a:r>
              <a:rPr b="1" lang="en-IN" sz="2200" spc="-1" strike="noStrike">
                <a:latin typeface="Times New Roman"/>
              </a:rPr>
              <a:t>RAM</a:t>
            </a:r>
            <a:r>
              <a:rPr b="0" lang="en-IN" sz="2200" spc="-1" strike="noStrike">
                <a:latin typeface="Times New Roman"/>
              </a:rPr>
              <a:t>: 4gb or more</a:t>
            </a:r>
            <a:endParaRPr b="0" lang="en-IN" sz="2200" spc="-1" strike="noStrike">
              <a:latin typeface="Times New Roman"/>
            </a:endParaRPr>
          </a:p>
        </p:txBody>
      </p:sp>
      <p:sp>
        <p:nvSpPr>
          <p:cNvPr id="118" name="TextShape 4"/>
          <p:cNvSpPr txBox="1"/>
          <p:nvPr/>
        </p:nvSpPr>
        <p:spPr>
          <a:xfrm>
            <a:off x="1512000" y="3920400"/>
            <a:ext cx="6336000" cy="399600"/>
          </a:xfrm>
          <a:prstGeom prst="rect">
            <a:avLst/>
          </a:prstGeom>
          <a:noFill/>
          <a:ln>
            <a:noFill/>
          </a:ln>
        </p:spPr>
        <p:txBody>
          <a:bodyPr lIns="90000" rIns="90000" tIns="45000" bIns="45000">
            <a:noAutofit/>
          </a:bodyPr>
          <a:p>
            <a:r>
              <a:rPr b="1" lang="en-IN" sz="2200" spc="-1" strike="noStrike">
                <a:latin typeface="Times New Roman"/>
              </a:rPr>
              <a:t>Processor:</a:t>
            </a:r>
            <a:r>
              <a:rPr b="0" lang="en-IN" sz="2200" spc="-1" strike="noStrike">
                <a:latin typeface="Times New Roman"/>
              </a:rPr>
              <a:t> intel i3 or more</a:t>
            </a:r>
            <a:endParaRPr b="1" lang="en-IN" sz="22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368000" y="1368000"/>
            <a:ext cx="5400000" cy="596160"/>
          </a:xfrm>
          <a:prstGeom prst="rect">
            <a:avLst/>
          </a:prstGeom>
          <a:noFill/>
          <a:ln>
            <a:noFill/>
          </a:ln>
        </p:spPr>
        <p:txBody>
          <a:bodyPr lIns="90000" rIns="90000" tIns="45000" bIns="45000">
            <a:noAutofit/>
          </a:bodyPr>
          <a:p>
            <a:pPr>
              <a:lnSpc>
                <a:spcPct val="100000"/>
              </a:lnSpc>
            </a:pPr>
            <a:r>
              <a:rPr b="1" lang="en-US" sz="3600" spc="-1" strike="noStrike">
                <a:solidFill>
                  <a:srgbClr val="c9211e"/>
                </a:solidFill>
                <a:latin typeface="Times New Roman"/>
                <a:ea typeface="DejaVu Sans"/>
              </a:rPr>
              <a:t>Implementation:</a:t>
            </a:r>
            <a:endParaRPr b="0" lang="en-IN" sz="3600" spc="-1" strike="noStrike">
              <a:solidFill>
                <a:srgbClr val="c9211e"/>
              </a:solidFill>
              <a:latin typeface="Arial"/>
            </a:endParaRPr>
          </a:p>
        </p:txBody>
      </p:sp>
      <p:sp>
        <p:nvSpPr>
          <p:cNvPr id="120" name="TextShape 2"/>
          <p:cNvSpPr txBox="1"/>
          <p:nvPr/>
        </p:nvSpPr>
        <p:spPr>
          <a:xfrm>
            <a:off x="1512000" y="1964160"/>
            <a:ext cx="9288000" cy="1636560"/>
          </a:xfrm>
          <a:prstGeom prst="rect">
            <a:avLst/>
          </a:prstGeom>
          <a:noFill/>
          <a:ln>
            <a:noFill/>
          </a:ln>
        </p:spPr>
        <p:txBody>
          <a:bodyPr lIns="90000" rIns="90000" tIns="45000" bIns="45000">
            <a:noAutofit/>
          </a:bodyPr>
          <a:p>
            <a:r>
              <a:rPr b="1" lang="en-IN" sz="2200" spc="-1" strike="noStrike">
                <a:latin typeface="Times New Roman"/>
              </a:rPr>
              <a:t>Importing Libraries:</a:t>
            </a:r>
            <a:endParaRPr b="1" lang="en-IN" sz="2200" spc="-1" strike="noStrike">
              <a:latin typeface="Times New Roman"/>
            </a:endParaRPr>
          </a:p>
          <a:p>
            <a:r>
              <a:rPr b="0" lang="en-IN" sz="2200" spc="-1" strike="noStrike">
                <a:latin typeface="Times New Roman"/>
              </a:rPr>
              <a:t>Python Libraries are a set of useful functions that eliminate the need for writing codes from scratch. There are over 137,000 python libraries present today and they play a vital role in developing machine learning, data science, data visualization, image and data manipulation applications, and more.</a:t>
            </a:r>
            <a:endParaRPr b="1" lang="en-IN" sz="2200" spc="-1" strike="noStrike">
              <a:latin typeface="Times New Roman"/>
            </a:endParaRPr>
          </a:p>
        </p:txBody>
      </p:sp>
      <p:sp>
        <p:nvSpPr>
          <p:cNvPr id="121" name="TextShape 3"/>
          <p:cNvSpPr txBox="1"/>
          <p:nvPr/>
        </p:nvSpPr>
        <p:spPr>
          <a:xfrm>
            <a:off x="1512000" y="3744000"/>
            <a:ext cx="8784000" cy="1636560"/>
          </a:xfrm>
          <a:prstGeom prst="rect">
            <a:avLst/>
          </a:prstGeom>
          <a:noFill/>
          <a:ln>
            <a:noFill/>
          </a:ln>
        </p:spPr>
        <p:txBody>
          <a:bodyPr lIns="90000" rIns="90000" tIns="45000" bIns="45000">
            <a:noAutofit/>
          </a:bodyPr>
          <a:p>
            <a:r>
              <a:rPr b="1" lang="en-IN" sz="2200" spc="-1" strike="noStrike">
                <a:latin typeface="Times New Roman"/>
              </a:rPr>
              <a:t>Importing dataset(Reading CSV file):</a:t>
            </a:r>
            <a:endParaRPr b="1" lang="en-IN" sz="2200" spc="-1" strike="noStrike">
              <a:latin typeface="Times New Roman"/>
            </a:endParaRPr>
          </a:p>
          <a:p>
            <a:r>
              <a:rPr b="0" lang="en-IN" sz="2200" spc="-1" strike="noStrike">
                <a:latin typeface="Times New Roman"/>
              </a:rPr>
              <a:t>The CSV module implements classes to </a:t>
            </a:r>
            <a:r>
              <a:rPr b="0" lang="en-IN" sz="2200" spc="-1" strike="noStrike">
                <a:latin typeface="Times New Roman"/>
              </a:rPr>
              <a:t>read and write tabular data in CSV</a:t>
            </a:r>
            <a:endParaRPr b="1" lang="en-IN" sz="2200" spc="-1" strike="noStrike">
              <a:latin typeface="Times New Roman"/>
            </a:endParaRPr>
          </a:p>
          <a:p>
            <a:r>
              <a:rPr b="0" lang="en-IN" sz="2200" spc="-1" strike="noStrike">
                <a:latin typeface="Times New Roman"/>
              </a:rPr>
              <a:t>format.it is the data that we need to load for </a:t>
            </a:r>
            <a:r>
              <a:rPr b="0" lang="en-IN" sz="2200" spc="-1" strike="noStrike">
                <a:latin typeface="Times New Roman"/>
              </a:rPr>
              <a:t>starting any of the ML project with respect </a:t>
            </a:r>
            <a:r>
              <a:rPr b="0" lang="en-IN" sz="2200" spc="-1" strike="noStrike">
                <a:latin typeface="Times New Roman"/>
              </a:rPr>
              <a:t>to data, the most common format of data of </a:t>
            </a:r>
            <a:r>
              <a:rPr b="0" lang="en-IN" sz="2200" spc="-1" strike="noStrike">
                <a:latin typeface="Times New Roman"/>
              </a:rPr>
              <a:t>data for ML projects is CSV.</a:t>
            </a:r>
            <a:endParaRPr b="1" lang="en-IN" sz="2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879200" y="1368000"/>
            <a:ext cx="5104800" cy="864000"/>
          </a:xfrm>
          <a:prstGeom prst="rect">
            <a:avLst/>
          </a:prstGeom>
          <a:noFill/>
          <a:ln>
            <a:noFill/>
          </a:ln>
        </p:spPr>
        <p:txBody>
          <a:bodyPr lIns="90000" rIns="90000" tIns="45000" bIns="45000">
            <a:noAutofit/>
          </a:bodyPr>
          <a:p>
            <a:r>
              <a:rPr b="1" lang="en-IN" sz="2400" spc="-1" strike="noStrike">
                <a:latin typeface="Times New Roman"/>
              </a:rPr>
              <a:t>Checking for NAN values</a:t>
            </a:r>
            <a:endParaRPr b="1" lang="en-IN" sz="2400" spc="-1" strike="noStrike">
              <a:latin typeface="Times New Roman"/>
            </a:endParaRPr>
          </a:p>
        </p:txBody>
      </p:sp>
      <p:sp>
        <p:nvSpPr>
          <p:cNvPr id="123" name="TextShape 2"/>
          <p:cNvSpPr txBox="1"/>
          <p:nvPr/>
        </p:nvSpPr>
        <p:spPr>
          <a:xfrm>
            <a:off x="1872000" y="1872000"/>
            <a:ext cx="6696000" cy="427320"/>
          </a:xfrm>
          <a:prstGeom prst="rect">
            <a:avLst/>
          </a:prstGeom>
          <a:noFill/>
          <a:ln>
            <a:noFill/>
          </a:ln>
        </p:spPr>
        <p:txBody>
          <a:bodyPr lIns="90000" rIns="90000" tIns="45000" bIns="45000">
            <a:noAutofit/>
          </a:bodyPr>
          <a:p>
            <a:r>
              <a:rPr b="1" lang="en-IN" sz="2400" spc="-1" strike="noStrike">
                <a:latin typeface="Times New Roman"/>
              </a:rPr>
              <a:t>Data visualisation</a:t>
            </a:r>
            <a:endParaRPr b="1" lang="en-IN" sz="2400" spc="-1" strike="noStrike">
              <a:latin typeface="Times New Roman"/>
            </a:endParaRPr>
          </a:p>
        </p:txBody>
      </p:sp>
      <p:sp>
        <p:nvSpPr>
          <p:cNvPr id="124" name="TextShape 3"/>
          <p:cNvSpPr txBox="1"/>
          <p:nvPr/>
        </p:nvSpPr>
        <p:spPr>
          <a:xfrm>
            <a:off x="1872000" y="2448000"/>
            <a:ext cx="5256000" cy="764280"/>
          </a:xfrm>
          <a:prstGeom prst="rect">
            <a:avLst/>
          </a:prstGeom>
          <a:noFill/>
          <a:ln>
            <a:noFill/>
          </a:ln>
        </p:spPr>
        <p:txBody>
          <a:bodyPr lIns="90000" rIns="90000" tIns="45000" bIns="45000">
            <a:noAutofit/>
          </a:bodyPr>
          <a:p>
            <a:r>
              <a:rPr b="1" lang="en-IN" sz="2400" spc="-1" strike="noStrike">
                <a:latin typeface="Times New Roman"/>
              </a:rPr>
              <a:t>Correlation between features</a:t>
            </a:r>
            <a:endParaRPr b="1" lang="en-IN" sz="2400" spc="-1" strike="noStrike">
              <a:latin typeface="Times New Roman"/>
            </a:endParaRPr>
          </a:p>
        </p:txBody>
      </p:sp>
      <p:sp>
        <p:nvSpPr>
          <p:cNvPr id="125" name="TextShape 4"/>
          <p:cNvSpPr txBox="1"/>
          <p:nvPr/>
        </p:nvSpPr>
        <p:spPr>
          <a:xfrm>
            <a:off x="1872000" y="3024000"/>
            <a:ext cx="4464000" cy="427320"/>
          </a:xfrm>
          <a:prstGeom prst="rect">
            <a:avLst/>
          </a:prstGeom>
          <a:noFill/>
          <a:ln>
            <a:noFill/>
          </a:ln>
        </p:spPr>
        <p:txBody>
          <a:bodyPr lIns="90000" rIns="90000" tIns="45000" bIns="45000">
            <a:noAutofit/>
          </a:bodyPr>
          <a:p>
            <a:r>
              <a:rPr b="1" lang="en-IN" sz="2400" spc="-1" strike="noStrike">
                <a:latin typeface="Times New Roman"/>
              </a:rPr>
              <a:t>Encoding</a:t>
            </a:r>
            <a:endParaRPr b="1" lang="en-IN" sz="2400" spc="-1" strike="noStrike">
              <a:latin typeface="Times New Roman"/>
            </a:endParaRPr>
          </a:p>
        </p:txBody>
      </p:sp>
      <p:sp>
        <p:nvSpPr>
          <p:cNvPr id="126" name="TextShape 5"/>
          <p:cNvSpPr txBox="1"/>
          <p:nvPr/>
        </p:nvSpPr>
        <p:spPr>
          <a:xfrm>
            <a:off x="1888560" y="3588480"/>
            <a:ext cx="5112000" cy="427320"/>
          </a:xfrm>
          <a:prstGeom prst="rect">
            <a:avLst/>
          </a:prstGeom>
          <a:noFill/>
          <a:ln>
            <a:noFill/>
          </a:ln>
        </p:spPr>
        <p:txBody>
          <a:bodyPr lIns="90000" rIns="90000" tIns="45000" bIns="45000">
            <a:noAutofit/>
          </a:bodyPr>
          <a:p>
            <a:r>
              <a:rPr b="1" lang="en-IN" sz="2400" spc="-1" strike="noStrike">
                <a:latin typeface="Times New Roman"/>
              </a:rPr>
              <a:t>Splitting data into Train and Test</a:t>
            </a:r>
            <a:endParaRPr b="1" lang="en-IN" sz="2400" spc="-1" strike="noStrike">
              <a:latin typeface="Times New Roman"/>
            </a:endParaRPr>
          </a:p>
        </p:txBody>
      </p:sp>
      <p:sp>
        <p:nvSpPr>
          <p:cNvPr id="127" name="TextShape 6"/>
          <p:cNvSpPr txBox="1"/>
          <p:nvPr/>
        </p:nvSpPr>
        <p:spPr>
          <a:xfrm>
            <a:off x="1872000" y="4180680"/>
            <a:ext cx="5040000" cy="427320"/>
          </a:xfrm>
          <a:prstGeom prst="rect">
            <a:avLst/>
          </a:prstGeom>
          <a:noFill/>
          <a:ln>
            <a:noFill/>
          </a:ln>
        </p:spPr>
        <p:txBody>
          <a:bodyPr lIns="90000" rIns="90000" tIns="45000" bIns="45000">
            <a:noAutofit/>
          </a:bodyPr>
          <a:p>
            <a:r>
              <a:rPr b="1" lang="en-IN" sz="2400" spc="-1" strike="noStrike">
                <a:latin typeface="Times New Roman"/>
              </a:rPr>
              <a:t>Classification models</a:t>
            </a:r>
            <a:endParaRPr b="1" lang="en-IN" sz="2400" spc="-1" strike="noStrike">
              <a:latin typeface="Times New Roman"/>
            </a:endParaRPr>
          </a:p>
        </p:txBody>
      </p:sp>
      <p:sp>
        <p:nvSpPr>
          <p:cNvPr id="128" name="TextShape 7"/>
          <p:cNvSpPr txBox="1"/>
          <p:nvPr/>
        </p:nvSpPr>
        <p:spPr>
          <a:xfrm>
            <a:off x="1872000" y="4752000"/>
            <a:ext cx="3672000" cy="764280"/>
          </a:xfrm>
          <a:prstGeom prst="rect">
            <a:avLst/>
          </a:prstGeom>
          <a:noFill/>
          <a:ln>
            <a:noFill/>
          </a:ln>
        </p:spPr>
        <p:txBody>
          <a:bodyPr lIns="90000" rIns="90000" tIns="45000" bIns="45000">
            <a:noAutofit/>
          </a:bodyPr>
          <a:p>
            <a:r>
              <a:rPr b="1" lang="en-IN" sz="2400" spc="-1" strike="noStrike">
                <a:latin typeface="Times New Roman"/>
              </a:rPr>
              <a:t>Evaluating accuracy of model</a:t>
            </a:r>
            <a:endParaRPr b="1"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 descr=""/>
          <p:cNvPicPr/>
          <p:nvPr/>
        </p:nvPicPr>
        <p:blipFill>
          <a:blip r:embed="rId1"/>
          <a:stretch/>
        </p:blipFill>
        <p:spPr>
          <a:xfrm>
            <a:off x="4320000" y="943560"/>
            <a:ext cx="3675600" cy="5104440"/>
          </a:xfrm>
          <a:prstGeom prst="rect">
            <a:avLst/>
          </a:prstGeom>
          <a:ln>
            <a:noFill/>
          </a:ln>
        </p:spPr>
      </p:pic>
      <p:pic>
        <p:nvPicPr>
          <p:cNvPr id="130" name="" descr=""/>
          <p:cNvPicPr/>
          <p:nvPr/>
        </p:nvPicPr>
        <p:blipFill>
          <a:blip r:embed="rId2"/>
          <a:stretch/>
        </p:blipFill>
        <p:spPr>
          <a:xfrm>
            <a:off x="4176000" y="820440"/>
            <a:ext cx="3816000" cy="52995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915200" y="1603440"/>
            <a:ext cx="8359920" cy="2096640"/>
          </a:xfrm>
          <a:prstGeom prst="rect">
            <a:avLst/>
          </a:prstGeom>
          <a:noFill/>
          <a:ln>
            <a:noFill/>
          </a:ln>
        </p:spPr>
        <p:style>
          <a:lnRef idx="0"/>
          <a:fillRef idx="0"/>
          <a:effectRef idx="0"/>
          <a:fontRef idx="minor"/>
        </p:style>
        <p:txBody>
          <a:bodyPr lIns="90000" rIns="90000" tIns="45000" bIns="45000" anchor="b">
            <a:noAutofit/>
          </a:bodyPr>
          <a:p>
            <a:pPr algn="ctr">
              <a:lnSpc>
                <a:spcPct val="89000"/>
              </a:lnSpc>
            </a:pPr>
            <a:r>
              <a:rPr b="0" lang="en-GB" sz="7200" spc="-1" strike="noStrike" cap="all">
                <a:solidFill>
                  <a:srgbClr val="191b0e"/>
                </a:solidFill>
                <a:latin typeface="Franklin Gothic Book"/>
                <a:ea typeface="DejaVu Sans"/>
              </a:rPr>
              <a:t>Thank you</a:t>
            </a:r>
            <a:endParaRPr b="0" lang="en-IN" sz="7200" spc="-1" strike="noStrike">
              <a:latin typeface="Arial"/>
            </a:endParaRPr>
          </a:p>
        </p:txBody>
      </p:sp>
      <p:sp>
        <p:nvSpPr>
          <p:cNvPr id="132" name="CustomShape 2"/>
          <p:cNvSpPr/>
          <p:nvPr/>
        </p:nvSpPr>
        <p:spPr>
          <a:xfrm>
            <a:off x="2679840" y="3956400"/>
            <a:ext cx="6830280" cy="10846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371600" y="1295280"/>
            <a:ext cx="8359920" cy="725760"/>
          </a:xfrm>
          <a:prstGeom prst="rect">
            <a:avLst/>
          </a:prstGeom>
          <a:noFill/>
          <a:ln>
            <a:noFill/>
          </a:ln>
        </p:spPr>
        <p:txBody>
          <a:bodyPr lIns="0" rIns="0" tIns="0" bIns="0" anchor="ctr">
            <a:noAutofit/>
          </a:bodyPr>
          <a:p>
            <a:pPr>
              <a:lnSpc>
                <a:spcPct val="100000"/>
              </a:lnSpc>
            </a:pPr>
            <a:r>
              <a:rPr b="1" lang="en-US" sz="2800" spc="-1" strike="noStrike">
                <a:solidFill>
                  <a:srgbClr val="000000"/>
                </a:solidFill>
                <a:latin typeface="Times New Roman"/>
              </a:rPr>
              <a:t>Table of Contents</a:t>
            </a:r>
            <a:br/>
            <a:endParaRPr b="0" lang="en-US" sz="2800" spc="-1" strike="noStrike">
              <a:solidFill>
                <a:srgbClr val="000000"/>
              </a:solidFill>
              <a:latin typeface="Arial"/>
            </a:endParaRPr>
          </a:p>
        </p:txBody>
      </p:sp>
      <p:sp>
        <p:nvSpPr>
          <p:cNvPr id="96" name="CustomShape 2"/>
          <p:cNvSpPr/>
          <p:nvPr/>
        </p:nvSpPr>
        <p:spPr>
          <a:xfrm>
            <a:off x="1676520" y="2021400"/>
            <a:ext cx="8055000" cy="3236040"/>
          </a:xfrm>
          <a:prstGeom prst="rect">
            <a:avLst/>
          </a:prstGeom>
          <a:noFill/>
          <a:ln>
            <a:noFill/>
          </a:ln>
        </p:spPr>
        <p:style>
          <a:lnRef idx="0"/>
          <a:fillRef idx="0"/>
          <a:effectRef idx="0"/>
          <a:fontRef idx="minor"/>
        </p:style>
        <p:txBody>
          <a:bodyPr lIns="0" rIns="0" tIns="0" bIns="0" anchor="ctr">
            <a:noAutofit/>
          </a:bodyPr>
          <a:p>
            <a:pPr marL="343080" indent="-342720">
              <a:lnSpc>
                <a:spcPct val="100000"/>
              </a:lnSpc>
              <a:buClr>
                <a:srgbClr val="000000"/>
              </a:buClr>
              <a:buFont typeface="Wingdings" charset="2"/>
              <a:buChar char=""/>
            </a:pPr>
            <a:r>
              <a:rPr b="1" lang="en-US" sz="2000" spc="-1" strike="noStrike">
                <a:solidFill>
                  <a:srgbClr val="000000"/>
                </a:solidFill>
                <a:latin typeface="Times New Roman"/>
                <a:ea typeface="DejaVu Sans"/>
              </a:rPr>
              <a:t>About the Company </a:t>
            </a:r>
            <a:endParaRPr b="0" lang="en-IN" sz="2000" spc="-1" strike="noStrike">
              <a:latin typeface="Arial"/>
            </a:endParaRPr>
          </a:p>
          <a:p>
            <a:pPr marL="343080" indent="-342720">
              <a:lnSpc>
                <a:spcPct val="100000"/>
              </a:lnSpc>
              <a:buClr>
                <a:srgbClr val="000000"/>
              </a:buClr>
              <a:buFont typeface="Wingdings" charset="2"/>
              <a:buChar char=""/>
            </a:pPr>
            <a:r>
              <a:rPr b="1" lang="en-US" sz="2000" spc="-1" strike="noStrike">
                <a:solidFill>
                  <a:srgbClr val="000000"/>
                </a:solidFill>
                <a:latin typeface="Times New Roman"/>
                <a:ea typeface="DejaVu Sans"/>
              </a:rPr>
              <a:t>Introduction </a:t>
            </a:r>
            <a:endParaRPr b="0" lang="en-IN" sz="2000" spc="-1" strike="noStrike">
              <a:latin typeface="Arial"/>
            </a:endParaRPr>
          </a:p>
          <a:p>
            <a:pPr marL="343080" indent="-342720">
              <a:lnSpc>
                <a:spcPct val="100000"/>
              </a:lnSpc>
              <a:buClr>
                <a:srgbClr val="000000"/>
              </a:buClr>
              <a:buFont typeface="Wingdings" charset="2"/>
              <a:buChar char=""/>
            </a:pPr>
            <a:r>
              <a:rPr b="1" lang="en-US" sz="2000" spc="-1" strike="noStrike">
                <a:solidFill>
                  <a:srgbClr val="000000"/>
                </a:solidFill>
                <a:latin typeface="Times New Roman"/>
                <a:ea typeface="DejaVu Sans"/>
              </a:rPr>
              <a:t>About the Technologies learnt with schedule</a:t>
            </a:r>
            <a:endParaRPr b="0" lang="en-IN" sz="2000" spc="-1" strike="noStrike">
              <a:latin typeface="Arial"/>
            </a:endParaRPr>
          </a:p>
          <a:p>
            <a:pPr marL="343080" indent="-342720">
              <a:lnSpc>
                <a:spcPct val="100000"/>
              </a:lnSpc>
              <a:buClr>
                <a:srgbClr val="000000"/>
              </a:buClr>
              <a:buFont typeface="Wingdings" charset="2"/>
              <a:buChar char=""/>
            </a:pPr>
            <a:r>
              <a:rPr b="1" lang="en-US" sz="2000" spc="-1" strike="noStrike">
                <a:solidFill>
                  <a:srgbClr val="000000"/>
                </a:solidFill>
                <a:latin typeface="Times New Roman"/>
                <a:ea typeface="DejaVu Sans"/>
              </a:rPr>
              <a:t>Internship Project work Assigned </a:t>
            </a:r>
            <a:endParaRPr b="0" lang="en-IN" sz="2000" spc="-1" strike="noStrike">
              <a:latin typeface="Arial"/>
            </a:endParaRPr>
          </a:p>
          <a:p>
            <a:pPr marL="343080" indent="-342720">
              <a:lnSpc>
                <a:spcPct val="100000"/>
              </a:lnSpc>
              <a:buClr>
                <a:srgbClr val="000000"/>
              </a:buClr>
              <a:buFont typeface="Wingdings" charset="2"/>
              <a:buChar char=""/>
            </a:pPr>
            <a:r>
              <a:rPr b="1" lang="en-US" sz="2000" spc="-1" strike="noStrike">
                <a:solidFill>
                  <a:srgbClr val="000000"/>
                </a:solidFill>
                <a:latin typeface="Times New Roman"/>
                <a:ea typeface="DejaVu Sans"/>
              </a:rPr>
              <a:t>System Requirements </a:t>
            </a:r>
            <a:endParaRPr b="0" lang="en-IN" sz="2000" spc="-1" strike="noStrike">
              <a:latin typeface="Arial"/>
            </a:endParaRPr>
          </a:p>
          <a:p>
            <a:pPr marL="343080" indent="-342720">
              <a:lnSpc>
                <a:spcPct val="100000"/>
              </a:lnSpc>
              <a:buClr>
                <a:srgbClr val="000000"/>
              </a:buClr>
              <a:buFont typeface="Wingdings" charset="2"/>
              <a:buChar char=""/>
            </a:pPr>
            <a:r>
              <a:rPr b="1" lang="en-US" sz="2000" spc="-1" strike="noStrike">
                <a:solidFill>
                  <a:srgbClr val="000000"/>
                </a:solidFill>
                <a:latin typeface="Times New Roman"/>
                <a:ea typeface="DejaVu Sans"/>
              </a:rPr>
              <a:t>Implementation </a:t>
            </a:r>
            <a:endParaRPr b="0" lang="en-IN" sz="2000" spc="-1" strike="noStrike">
              <a:latin typeface="Arial"/>
            </a:endParaRPr>
          </a:p>
          <a:p>
            <a:pPr marL="343080" indent="-342720">
              <a:lnSpc>
                <a:spcPct val="100000"/>
              </a:lnSpc>
              <a:buClr>
                <a:srgbClr val="000000"/>
              </a:buClr>
              <a:buFont typeface="Wingdings" charset="2"/>
              <a:buChar char=""/>
            </a:pPr>
            <a:r>
              <a:rPr b="1" lang="en-US" sz="2000" spc="-1" strike="noStrike">
                <a:solidFill>
                  <a:srgbClr val="000000"/>
                </a:solidFill>
                <a:latin typeface="Times New Roman"/>
                <a:ea typeface="DejaVu Sans"/>
              </a:rPr>
              <a:t>Internship Certificate</a:t>
            </a:r>
            <a:br/>
            <a:r>
              <a:rPr b="1" lang="en-US" sz="2800" spc="-1" strike="noStrike">
                <a:solidFill>
                  <a:srgbClr val="000000"/>
                </a:solidFill>
                <a:latin typeface="Times New Roman"/>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440000" y="1080000"/>
            <a:ext cx="5932440" cy="936000"/>
          </a:xfrm>
          <a:prstGeom prst="rect">
            <a:avLst/>
          </a:prstGeom>
          <a:noFill/>
          <a:ln>
            <a:noFill/>
          </a:ln>
        </p:spPr>
        <p:txBody>
          <a:bodyPr lIns="0" rIns="0" tIns="0" bIns="0" anchor="ctr">
            <a:noAutofit/>
          </a:bodyPr>
          <a:p>
            <a:r>
              <a:rPr b="1" lang="en-US" sz="3600" spc="-1" strike="noStrike">
                <a:solidFill>
                  <a:srgbClr val="c9211e"/>
                </a:solidFill>
                <a:latin typeface="Times New Roman"/>
              </a:rPr>
              <a:t>About the company</a:t>
            </a:r>
            <a:endParaRPr b="1" lang="en-US" sz="3600" spc="-1" strike="noStrike">
              <a:solidFill>
                <a:srgbClr val="c9211e"/>
              </a:solidFill>
              <a:latin typeface="Times New Roman"/>
            </a:endParaRPr>
          </a:p>
        </p:txBody>
      </p:sp>
      <p:sp>
        <p:nvSpPr>
          <p:cNvPr id="98" name="TextShape 2"/>
          <p:cNvSpPr txBox="1"/>
          <p:nvPr/>
        </p:nvSpPr>
        <p:spPr>
          <a:xfrm>
            <a:off x="1440000" y="2088000"/>
            <a:ext cx="9288000" cy="3123000"/>
          </a:xfrm>
          <a:prstGeom prst="rect">
            <a:avLst/>
          </a:prstGeom>
          <a:noFill/>
          <a:ln>
            <a:noFill/>
          </a:ln>
        </p:spPr>
        <p:txBody>
          <a:bodyPr lIns="90000" rIns="90000" tIns="45000" bIns="45000">
            <a:noAutofit/>
          </a:bodyPr>
          <a:p>
            <a:r>
              <a:rPr b="0" lang="en-IN" sz="2400" spc="-1" strike="noStrike">
                <a:latin typeface="Times New Roman"/>
              </a:rPr>
              <a:t>ZEPHYR TECHNOLOGIES is a software company delivering high</a:t>
            </a:r>
            <a:endParaRPr b="0" lang="en-IN" sz="2400" spc="-1" strike="noStrike">
              <a:latin typeface="Times New Roman"/>
            </a:endParaRPr>
          </a:p>
          <a:p>
            <a:r>
              <a:rPr b="0" lang="en-IN" sz="2400" spc="-1" strike="noStrike">
                <a:latin typeface="Times New Roman"/>
              </a:rPr>
              <a:t>quality, cost effective, reliable result-oriented web and e-commerce</a:t>
            </a:r>
            <a:endParaRPr b="0" lang="en-IN" sz="2400" spc="-1" strike="noStrike">
              <a:latin typeface="Times New Roman"/>
            </a:endParaRPr>
          </a:p>
          <a:p>
            <a:r>
              <a:rPr b="0" lang="en-IN" sz="2400" spc="-1" strike="noStrike">
                <a:latin typeface="Times New Roman"/>
              </a:rPr>
              <a:t>solutions on time for a global clientele. Professionalism, Skill and</a:t>
            </a:r>
            <a:endParaRPr b="0" lang="en-IN" sz="2400" spc="-1" strike="noStrike">
              <a:latin typeface="Times New Roman"/>
            </a:endParaRPr>
          </a:p>
          <a:p>
            <a:r>
              <a:rPr b="0" lang="en-IN" sz="2400" spc="-1" strike="noStrike">
                <a:latin typeface="Times New Roman"/>
              </a:rPr>
              <a:t>Expertise are the tools we use to make the web work for your business</a:t>
            </a:r>
            <a:endParaRPr b="0" lang="en-IN" sz="2400" spc="-1" strike="noStrike">
              <a:latin typeface="Times New Roman"/>
            </a:endParaRPr>
          </a:p>
          <a:p>
            <a:r>
              <a:rPr b="0" lang="en-IN" sz="2400" spc="-1" strike="noStrike">
                <a:latin typeface="Times New Roman"/>
              </a:rPr>
              <a:t>bringing in maximum return on your investment in shortest possible time.</a:t>
            </a:r>
            <a:endParaRPr b="0" lang="en-IN" sz="2400" spc="-1" strike="noStrike">
              <a:latin typeface="Times New Roman"/>
            </a:endParaRPr>
          </a:p>
          <a:p>
            <a:r>
              <a:rPr b="0" lang="en-IN" sz="2400" spc="-1" strike="noStrike">
                <a:latin typeface="Times New Roman"/>
              </a:rPr>
              <a:t>We have delivered on IT projects of varying complexities for their very</a:t>
            </a:r>
            <a:endParaRPr b="0" lang="en-IN" sz="2400" spc="-1" strike="noStrike">
              <a:latin typeface="Times New Roman"/>
            </a:endParaRPr>
          </a:p>
          <a:p>
            <a:r>
              <a:rPr b="0" lang="en-IN" sz="2400" spc="-1" strike="noStrike">
                <a:latin typeface="Times New Roman"/>
              </a:rPr>
              <a:t>demanding and internet clients spread across the globe. They develop</a:t>
            </a:r>
            <a:endParaRPr b="0" lang="en-IN" sz="2400" spc="-1" strike="noStrike">
              <a:latin typeface="Times New Roman"/>
            </a:endParaRPr>
          </a:p>
          <a:p>
            <a:r>
              <a:rPr b="0" lang="en-IN" sz="2400" spc="-1" strike="noStrike">
                <a:latin typeface="Times New Roman"/>
              </a:rPr>
              <a:t>unique web solutions which ensures increased efficiency and competitive</a:t>
            </a:r>
            <a:endParaRPr b="0" lang="en-IN" sz="2400" spc="-1" strike="noStrike">
              <a:latin typeface="Times New Roman"/>
            </a:endParaRPr>
          </a:p>
          <a:p>
            <a:r>
              <a:rPr b="0" lang="en-IN" sz="2400" spc="-1" strike="noStrike">
                <a:latin typeface="Times New Roman"/>
              </a:rPr>
              <a:t>advantage for your business and thus to your end users.</a:t>
            </a:r>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368000" y="2016000"/>
            <a:ext cx="9288000" cy="3600000"/>
          </a:xfrm>
          <a:prstGeom prst="rect">
            <a:avLst/>
          </a:prstGeom>
          <a:noFill/>
          <a:ln>
            <a:noFill/>
          </a:ln>
        </p:spPr>
        <p:txBody>
          <a:bodyPr lIns="90000" rIns="90000" tIns="45000" bIns="45000">
            <a:noAutofit/>
          </a:bodyPr>
          <a:p>
            <a:r>
              <a:rPr b="0" lang="en-IN" sz="2600" spc="-1" strike="noStrike">
                <a:latin typeface="Times New Roman"/>
              </a:rPr>
              <a:t>Their tools are professionalism, skills and expertise that translate into delivering quality work at every step for any project we undertake. </a:t>
            </a:r>
            <a:endParaRPr b="0" lang="en-IN" sz="2600" spc="-1" strike="noStrike">
              <a:latin typeface="Times New Roman"/>
            </a:endParaRPr>
          </a:p>
          <a:p>
            <a:r>
              <a:rPr b="0" lang="en-IN" sz="2600" spc="-1" strike="noStrike">
                <a:latin typeface="Times New Roman"/>
              </a:rPr>
              <a:t>Theywork towards getting better than the best out of every team member at ZEPHYR TECHNOLOGIES, which means when you hire them all round quality is assured off as you want it.</a:t>
            </a:r>
            <a:endParaRPr b="0" lang="en-IN" sz="26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440000" y="1585800"/>
            <a:ext cx="9360000" cy="3382200"/>
          </a:xfrm>
          <a:prstGeom prst="rect">
            <a:avLst/>
          </a:prstGeom>
          <a:noFill/>
          <a:ln>
            <a:noFill/>
          </a:ln>
        </p:spPr>
        <p:txBody>
          <a:bodyPr lIns="90000" rIns="90000" tIns="45000" bIns="45000">
            <a:noAutofit/>
          </a:bodyPr>
          <a:p>
            <a:r>
              <a:rPr b="0" lang="en-IN" sz="2600" spc="-1" strike="noStrike">
                <a:latin typeface="Times New Roman"/>
              </a:rPr>
              <a:t>Their Advantage Quality includes protection of intellectual for the source codes developed specifically for your business. They do not sell the source codes to the third parties and all elements that they create for your web solution belongs to you.</a:t>
            </a:r>
            <a:endParaRPr b="0" lang="en-IN" sz="2600" spc="-1" strike="noStrike">
              <a:latin typeface="Times New Roman"/>
            </a:endParaRPr>
          </a:p>
          <a:p>
            <a:endParaRPr b="0" lang="en-IN" sz="2600" spc="-1" strike="noStrike">
              <a:latin typeface="Times New Roman"/>
            </a:endParaRPr>
          </a:p>
          <a:p>
            <a:r>
              <a:rPr b="0" lang="en-IN" sz="2600" spc="-1" strike="noStrike">
                <a:latin typeface="Times New Roman"/>
              </a:rPr>
              <a:t>ZEPHYR TECHNOLOGIES project managers and business analysts place great value for building a clean communication link with you as they consider it the key ingredient for the success of any project at hand.</a:t>
            </a:r>
            <a:endParaRPr b="0" lang="en-IN" sz="26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296000" y="1296000"/>
            <a:ext cx="5184000" cy="596160"/>
          </a:xfrm>
          <a:prstGeom prst="rect">
            <a:avLst/>
          </a:prstGeom>
          <a:noFill/>
          <a:ln>
            <a:noFill/>
          </a:ln>
        </p:spPr>
        <p:txBody>
          <a:bodyPr lIns="90000" rIns="90000" tIns="45000" bIns="45000">
            <a:noAutofit/>
          </a:bodyPr>
          <a:p>
            <a:r>
              <a:rPr b="1" lang="en-IN" sz="3600" spc="-1" strike="noStrike">
                <a:solidFill>
                  <a:srgbClr val="c9211e"/>
                </a:solidFill>
                <a:latin typeface="Times New Roman"/>
              </a:rPr>
              <a:t>INTRODUCTION</a:t>
            </a:r>
            <a:endParaRPr b="1" lang="en-IN" sz="3600" spc="-1" strike="noStrike">
              <a:solidFill>
                <a:srgbClr val="c9211e"/>
              </a:solidFill>
              <a:latin typeface="Times New Roman"/>
            </a:endParaRPr>
          </a:p>
        </p:txBody>
      </p:sp>
      <p:sp>
        <p:nvSpPr>
          <p:cNvPr id="102" name="TextShape 2"/>
          <p:cNvSpPr txBox="1"/>
          <p:nvPr/>
        </p:nvSpPr>
        <p:spPr>
          <a:xfrm>
            <a:off x="1440000" y="1944000"/>
            <a:ext cx="9216000" cy="3382200"/>
          </a:xfrm>
          <a:prstGeom prst="rect">
            <a:avLst/>
          </a:prstGeom>
          <a:noFill/>
          <a:ln>
            <a:noFill/>
          </a:ln>
        </p:spPr>
        <p:txBody>
          <a:bodyPr lIns="90000" rIns="90000" tIns="45000" bIns="45000">
            <a:noAutofit/>
          </a:bodyPr>
          <a:p>
            <a:r>
              <a:rPr b="0" lang="en-IN" sz="2600" spc="-1" strike="noStrike">
                <a:latin typeface="Times New Roman"/>
              </a:rPr>
              <a:t>Machine Learning Internship is a great way for you to start your data science career. It is designed to, both, test your knowledge and to give you the feel and experience of a real-world data science problem. </a:t>
            </a:r>
            <a:endParaRPr b="0" lang="en-IN" sz="2600" spc="-1" strike="noStrike">
              <a:latin typeface="Times New Roman"/>
            </a:endParaRPr>
          </a:p>
          <a:p>
            <a:r>
              <a:rPr b="0" lang="en-IN" sz="2600" spc="-1" strike="noStrike">
                <a:latin typeface="Times New Roman"/>
              </a:rPr>
              <a:t>Internships also provide you to experience real world corperate culture.</a:t>
            </a:r>
            <a:endParaRPr b="0" lang="en-IN" sz="2600" spc="-1" strike="noStrike">
              <a:latin typeface="Times New Roman"/>
            </a:endParaRPr>
          </a:p>
          <a:p>
            <a:r>
              <a:rPr b="0" lang="en-IN" sz="2600" spc="-1" strike="noStrike">
                <a:latin typeface="Times New Roman"/>
              </a:rPr>
              <a:t>An internship gives a student the opportunity for career exploration and development, and to learn new skills.</a:t>
            </a:r>
            <a:endParaRPr b="0" lang="en-IN" sz="2600" spc="-1" strike="noStrike">
              <a:latin typeface="Times New Roman"/>
            </a:endParaRPr>
          </a:p>
          <a:p>
            <a:endParaRPr b="0" lang="en-IN" sz="26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1339560" y="1015200"/>
            <a:ext cx="10972440" cy="1144800"/>
          </a:xfrm>
          <a:prstGeom prst="rect">
            <a:avLst/>
          </a:prstGeom>
          <a:noFill/>
          <a:ln>
            <a:noFill/>
          </a:ln>
        </p:spPr>
        <p:txBody>
          <a:bodyPr lIns="0" rIns="0" tIns="0" bIns="0" anchor="ctr">
            <a:noAutofit/>
          </a:bodyPr>
          <a:p>
            <a:r>
              <a:rPr b="1" lang="en-US" sz="3200" spc="-1" strike="noStrike">
                <a:solidFill>
                  <a:srgbClr val="c9211e"/>
                </a:solidFill>
                <a:latin typeface="Times New Roman"/>
              </a:rPr>
              <a:t>Technologies learnt:</a:t>
            </a:r>
            <a:endParaRPr b="1" lang="en-US" sz="3200" spc="-1" strike="noStrike">
              <a:solidFill>
                <a:srgbClr val="c9211e"/>
              </a:solidFill>
              <a:latin typeface="Times New Roman"/>
            </a:endParaRPr>
          </a:p>
        </p:txBody>
      </p:sp>
      <p:sp>
        <p:nvSpPr>
          <p:cNvPr id="104" name="TextShape 2"/>
          <p:cNvSpPr txBox="1"/>
          <p:nvPr/>
        </p:nvSpPr>
        <p:spPr>
          <a:xfrm>
            <a:off x="1339560" y="1944000"/>
            <a:ext cx="9388440" cy="2814840"/>
          </a:xfrm>
          <a:prstGeom prst="rect">
            <a:avLst/>
          </a:prstGeom>
          <a:noFill/>
          <a:ln>
            <a:noFill/>
          </a:ln>
        </p:spPr>
        <p:txBody>
          <a:bodyPr lIns="90000" rIns="90000" tIns="45000" bIns="45000">
            <a:noAutofit/>
          </a:bodyPr>
          <a:p>
            <a:r>
              <a:rPr b="1" lang="en-IN" sz="2600" spc="-1" strike="noStrike">
                <a:solidFill>
                  <a:srgbClr val="0002bf"/>
                </a:solidFill>
                <a:latin typeface="Times New Roman"/>
              </a:rPr>
              <a:t>Python (01/09/2022-07/09/2022):  </a:t>
            </a:r>
            <a:r>
              <a:rPr b="0" lang="en-IN" sz="2400" spc="-1" strike="noStrike">
                <a:solidFill>
                  <a:srgbClr val="000000"/>
                </a:solidFill>
                <a:latin typeface="Times New Roman"/>
              </a:rPr>
              <a:t>Python is a widely used general-purpose, high level programming language. It was created by Guido van Rossum in 1991 and further developed by the Python Software Foundation. It was designed with an emphasis on code readability, and its syntax allows programmers to express their concepts in fewer lines of code.</a:t>
            </a:r>
            <a:endParaRPr b="1" lang="en-IN" sz="2400" spc="-1" strike="noStrike">
              <a:solidFill>
                <a:srgbClr val="0002bf"/>
              </a:solidFill>
              <a:latin typeface="Times New Roman"/>
            </a:endParaRPr>
          </a:p>
          <a:p>
            <a:r>
              <a:rPr b="0" lang="en-IN" sz="2400" spc="-1" strike="noStrike">
                <a:solidFill>
                  <a:srgbClr val="000000"/>
                </a:solidFill>
                <a:latin typeface="Times New Roman"/>
              </a:rPr>
              <a:t>Python is a programming language that lets you work quickly and integrate systems more efficiently.</a:t>
            </a:r>
            <a:endParaRPr b="1" lang="en-IN" sz="2400" spc="-1" strike="noStrike">
              <a:solidFill>
                <a:srgbClr val="0002bf"/>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368000" y="1440000"/>
            <a:ext cx="6696000" cy="821880"/>
          </a:xfrm>
          <a:prstGeom prst="rect">
            <a:avLst/>
          </a:prstGeom>
          <a:noFill/>
          <a:ln>
            <a:noFill/>
          </a:ln>
        </p:spPr>
        <p:txBody>
          <a:bodyPr lIns="90000" rIns="90000" tIns="45000" bIns="45000">
            <a:noAutofit/>
          </a:bodyPr>
          <a:p>
            <a:r>
              <a:rPr b="1" lang="en-IN" sz="2600" spc="-1" strike="noStrike">
                <a:solidFill>
                  <a:srgbClr val="0002bf"/>
                </a:solidFill>
                <a:latin typeface="Times New Roman"/>
              </a:rPr>
              <a:t>Python libraries(08/09/2022-16/09/2022):</a:t>
            </a:r>
            <a:endParaRPr b="1" lang="en-IN" sz="2600" spc="-1" strike="noStrike">
              <a:solidFill>
                <a:srgbClr val="0002bf"/>
              </a:solidFill>
              <a:latin typeface="Times New Roman"/>
            </a:endParaRPr>
          </a:p>
        </p:txBody>
      </p:sp>
      <p:sp>
        <p:nvSpPr>
          <p:cNvPr id="106" name="TextShape 2"/>
          <p:cNvSpPr txBox="1"/>
          <p:nvPr/>
        </p:nvSpPr>
        <p:spPr>
          <a:xfrm>
            <a:off x="1351080" y="2169360"/>
            <a:ext cx="9360000" cy="2449080"/>
          </a:xfrm>
          <a:prstGeom prst="rect">
            <a:avLst/>
          </a:prstGeom>
          <a:noFill/>
          <a:ln>
            <a:noFill/>
          </a:ln>
        </p:spPr>
        <p:txBody>
          <a:bodyPr lIns="90000" rIns="90000" tIns="45000" bIns="45000">
            <a:noAutofit/>
          </a:bodyPr>
          <a:p>
            <a:r>
              <a:rPr b="0" lang="en-IN" sz="2400" spc="-1" strike="noStrike">
                <a:solidFill>
                  <a:srgbClr val="000000"/>
                </a:solidFill>
                <a:latin typeface="Times New Roman"/>
              </a:rPr>
              <a:t>A Python library is a collection of related modules. It contains bundles of code that can be used repeatedly in different programs. It makes Python Programming simpler and convenient for the programmer. As we don't need to write the same code again and again for different programs.</a:t>
            </a:r>
            <a:endParaRPr b="0" lang="en-IN" sz="2400" spc="-1" strike="noStrike">
              <a:solidFill>
                <a:srgbClr val="000000"/>
              </a:solidFill>
              <a:latin typeface="Times New Roman"/>
            </a:endParaRPr>
          </a:p>
          <a:p>
            <a:r>
              <a:rPr b="0" lang="en-IN" sz="2400" spc="-1" strike="noStrike">
                <a:solidFill>
                  <a:srgbClr val="000000"/>
                </a:solidFill>
                <a:latin typeface="Times New Roman"/>
              </a:rPr>
              <a:t>Python libraries play a very vital role in fields of Machine Learning, Data Science, Data Visualization, etc.</a:t>
            </a:r>
            <a:endParaRPr b="0" lang="en-IN" sz="2400" spc="-1" strike="noStrike">
              <a:solidFill>
                <a:srgbClr val="000000"/>
              </a:solidFill>
              <a:latin typeface="Times New Roman"/>
            </a:endParaRPr>
          </a:p>
          <a:p>
            <a:r>
              <a:rPr b="0" lang="en-IN" sz="2400" spc="-1" strike="noStrike">
                <a:solidFill>
                  <a:srgbClr val="000000"/>
                </a:solidFill>
                <a:latin typeface="Times New Roman"/>
              </a:rPr>
              <a:t>Eg: Matplotlib,Pandas,Numpy,Scikit-learn etc. </a:t>
            </a:r>
            <a:endParaRPr b="0" lang="en-IN"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1296000" y="1296000"/>
            <a:ext cx="6768000" cy="821880"/>
          </a:xfrm>
          <a:prstGeom prst="rect">
            <a:avLst/>
          </a:prstGeom>
          <a:noFill/>
          <a:ln>
            <a:noFill/>
          </a:ln>
        </p:spPr>
        <p:txBody>
          <a:bodyPr lIns="90000" rIns="90000" tIns="45000" bIns="45000">
            <a:noAutofit/>
          </a:bodyPr>
          <a:p>
            <a:r>
              <a:rPr b="1" lang="en-IN" sz="2600" spc="-1" strike="noStrike">
                <a:solidFill>
                  <a:srgbClr val="0002bf"/>
                </a:solidFill>
                <a:latin typeface="Times New Roman"/>
              </a:rPr>
              <a:t>Machine </a:t>
            </a:r>
            <a:r>
              <a:rPr b="1" lang="en-IN" sz="2600" spc="-1" strike="noStrike">
                <a:solidFill>
                  <a:srgbClr val="0002bf"/>
                </a:solidFill>
                <a:latin typeface="Times New Roman"/>
              </a:rPr>
              <a:t>learning(18/09/2022-</a:t>
            </a:r>
            <a:r>
              <a:rPr b="1" lang="en-IN" sz="2600" spc="-1" strike="noStrike">
                <a:solidFill>
                  <a:srgbClr val="0002bf"/>
                </a:solidFill>
                <a:latin typeface="Times New Roman"/>
              </a:rPr>
              <a:t>24/09/2022):</a:t>
            </a:r>
            <a:endParaRPr b="1" lang="en-IN" sz="2600" spc="-1" strike="noStrike">
              <a:solidFill>
                <a:srgbClr val="0002bf"/>
              </a:solidFill>
              <a:latin typeface="Times New Roman"/>
            </a:endParaRPr>
          </a:p>
          <a:p>
            <a:endParaRPr b="1" lang="en-IN" sz="2600" spc="-1" strike="noStrike">
              <a:solidFill>
                <a:srgbClr val="0002bf"/>
              </a:solidFill>
              <a:latin typeface="Times New Roman"/>
            </a:endParaRPr>
          </a:p>
        </p:txBody>
      </p:sp>
      <p:sp>
        <p:nvSpPr>
          <p:cNvPr id="108" name="TextShape 2"/>
          <p:cNvSpPr txBox="1"/>
          <p:nvPr/>
        </p:nvSpPr>
        <p:spPr>
          <a:xfrm>
            <a:off x="1368000" y="1944000"/>
            <a:ext cx="9360000" cy="1342800"/>
          </a:xfrm>
          <a:prstGeom prst="rect">
            <a:avLst/>
          </a:prstGeom>
          <a:noFill/>
          <a:ln>
            <a:noFill/>
          </a:ln>
        </p:spPr>
        <p:txBody>
          <a:bodyPr lIns="90000" rIns="90000" tIns="45000" bIns="45000">
            <a:noAutofit/>
          </a:bodyPr>
          <a:p>
            <a:r>
              <a:rPr b="0" lang="en-IN" sz="2300" spc="-1" strike="noStrike">
                <a:solidFill>
                  <a:srgbClr val="2a6099"/>
                </a:solidFill>
                <a:latin typeface="Times New Roman"/>
              </a:rPr>
              <a:t>Data analysis:</a:t>
            </a:r>
            <a:endParaRPr b="0" lang="en-IN" sz="2300" spc="-1" strike="noStrike">
              <a:solidFill>
                <a:srgbClr val="2a6099"/>
              </a:solidFill>
              <a:latin typeface="Arial"/>
            </a:endParaRPr>
          </a:p>
          <a:p>
            <a:r>
              <a:rPr b="0" lang="en-IN" sz="2200" spc="-1" strike="noStrike">
                <a:solidFill>
                  <a:srgbClr val="000000"/>
                </a:solidFill>
                <a:latin typeface="Times New Roman"/>
              </a:rPr>
              <a:t>Data analysis is a process of inspecting, cleansing, transforming, and modelling data with the goal of discovering useful information, informing conclusions, and supporting decision-making.</a:t>
            </a:r>
            <a:endParaRPr b="0" lang="en-IN" sz="2200" spc="-1" strike="noStrike">
              <a:solidFill>
                <a:srgbClr val="2a6099"/>
              </a:solidFill>
              <a:latin typeface="Arial"/>
            </a:endParaRPr>
          </a:p>
        </p:txBody>
      </p:sp>
      <p:sp>
        <p:nvSpPr>
          <p:cNvPr id="109" name="TextShape 3"/>
          <p:cNvSpPr txBox="1"/>
          <p:nvPr/>
        </p:nvSpPr>
        <p:spPr>
          <a:xfrm>
            <a:off x="1368000" y="3465720"/>
            <a:ext cx="9072000" cy="1358280"/>
          </a:xfrm>
          <a:prstGeom prst="rect">
            <a:avLst/>
          </a:prstGeom>
          <a:noFill/>
          <a:ln>
            <a:noFill/>
          </a:ln>
        </p:spPr>
        <p:txBody>
          <a:bodyPr lIns="90000" rIns="90000" tIns="45000" bIns="45000">
            <a:noAutofit/>
          </a:bodyPr>
          <a:p>
            <a:r>
              <a:rPr b="0" lang="en-IN" sz="2300" spc="-1" strike="noStrike">
                <a:solidFill>
                  <a:srgbClr val="2a6099"/>
                </a:solidFill>
                <a:latin typeface="Times New Roman"/>
              </a:rPr>
              <a:t>Encoding techniques:</a:t>
            </a:r>
            <a:r>
              <a:rPr b="0" lang="en-IN" sz="2200" spc="-1" strike="noStrike">
                <a:solidFill>
                  <a:srgbClr val="000000"/>
                </a:solidFill>
                <a:latin typeface="Times New Roman"/>
              </a:rPr>
              <a:t>Encoding is a technique of converting categorical variables into numerical values so that it could be easily fitted to a machine learning model.</a:t>
            </a:r>
            <a:endParaRPr b="0" lang="en-IN" sz="2200" spc="-1" strike="noStrike">
              <a:solidFill>
                <a:srgbClr val="2a6099"/>
              </a:solidFill>
              <a:latin typeface="Times New Roman"/>
            </a:endParaRPr>
          </a:p>
          <a:p>
            <a:r>
              <a:rPr b="0" lang="en-IN" sz="2300" spc="-1" strike="noStrike">
                <a:solidFill>
                  <a:srgbClr val="000000"/>
                </a:solidFill>
                <a:latin typeface="Times New Roman"/>
              </a:rPr>
              <a:t>Eg: One-hot encoding,ordinal encoding.</a:t>
            </a:r>
            <a:endParaRPr b="0" lang="en-IN" sz="2300" spc="-1" strike="noStrike">
              <a:solidFill>
                <a:srgbClr val="2a6099"/>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TM10001105[[fn=Crop]]</Template>
  <TotalTime>1700</TotalTime>
  <Application>LibreOffice/6.4.7.2$Linux_X86_64 LibreOffice_project/40$Build-2</Application>
  <Words>113</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2020-02-15T16:36:07Z</dcterms:created>
  <dc:creator>SAIFUL ASEEM</dc:creator>
  <dc:description/>
  <dc:language>en-IN</dc:language>
  <cp:lastModifiedBy/>
  <dcterms:modified xsi:type="dcterms:W3CDTF">2022-10-17T23:08:38Z</dcterms:modified>
  <cp:revision>46</cp:revision>
  <dc:subject/>
  <dc:title>CRICUNITED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