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Lst>
  <p:sldSz cy="6858000" cx="12192000"/>
  <p:notesSz cx="6858000" cy="9144000"/>
  <p:custDataLst>
    <p:tags r:id="rId14"/>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1907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90777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15945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5993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22993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249F-E5CB-4CC2-9CF4-8DB032A4D8D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51378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249F-E5CB-4CC2-9CF4-8DB032A4D8D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601766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008965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27237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2C-02CD-2BF6-BD86-04E2166290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6590208-B8DE-1DBA-0051-FE0AC6540C8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0CB-44ED-64CB-2998-BD38C01458F9}"/>
              </a:ext>
            </a:extLst>
          </p:cNvPr>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a:extLst>
              <a:ext uri="{FF2B5EF4-FFF2-40B4-BE49-F238E27FC236}">
                <a16:creationId xmlns:a16="http://schemas.microsoft.com/office/drawing/2014/main" id="{3A9F2351-E77F-2DCF-0E23-CDE06CA71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59588-EACA-7C7A-A1E1-BDDAC519D5BF}"/>
              </a:ext>
            </a:extLst>
          </p:cNvPr>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54830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61568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19750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53755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9249F-E5CB-4CC2-9CF4-8DB032A4D8D9}"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3516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99249F-E5CB-4CC2-9CF4-8DB032A4D8D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6018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249F-E5CB-4CC2-9CF4-8DB032A4D8D9}"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87512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65901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65678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99249F-E5CB-4CC2-9CF4-8DB032A4D8D9}" type="datetimeFigureOut">
              <a:rPr lang="en-US" smtClean="0"/>
              <a:t>3/16/2025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5A6894-AA4D-47D7-B037-F169C1012327}" type="slidenum">
              <a:rPr lang="en-US" smtClean="0"/>
              <a:t>‹#›</a:t>
            </a:fld>
            <a:endParaRPr lang="en-US"/>
          </a:p>
        </p:txBody>
      </p:sp>
    </p:spTree>
    <p:extLst>
      <p:ext uri="{BB962C8B-B14F-4D97-AF65-F5344CB8AC3E}">
        <p14:creationId xmlns:p14="http://schemas.microsoft.com/office/powerpoint/2010/main" val="3660166978"/>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drive.google.com/file/d/15eAKNxqK7cnh99nPFVxHescaDB0FxW1/view?usp=driv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9450-8BAF-EC20-B3E0-B28FB4DAB97F}"/>
              </a:ext>
            </a:extLst>
          </p:cNvPr>
          <p:cNvSpPr>
            <a:spLocks noGrp="1"/>
          </p:cNvSpPr>
          <p:nvPr>
            <p:ph type="title"/>
          </p:nvPr>
        </p:nvSpPr>
        <p:spPr>
          <a:xfrm>
            <a:off x="2289654" y="1702965"/>
            <a:ext cx="6762067" cy="3124201"/>
          </a:xfrm>
        </p:spPr>
        <p:txBody>
          <a:bodyPr/>
          <a:lstStyle/>
          <a:p>
            <a:pPr marR="0" algn="l" rtl="0"/>
            <a:r>
              <a:rPr lang="en-IN" b="0" i="0" u="none" strike="noStrike" baseline="0" dirty="0">
                <a:solidFill>
                  <a:srgbClr val="2E74B5"/>
                </a:solidFill>
                <a:latin typeface="Calibri Light" panose="020F0302020204030204" pitchFamily="34" charset="0"/>
              </a:rPr>
              <a:t>                      </a:t>
            </a:r>
            <a:r>
              <a:rPr lang="en-IN" b="1" i="0" u="none" strike="noStrike" baseline="0" dirty="0">
                <a:solidFill>
                  <a:schemeClr val="accent1">
                    <a:lumMod val="75000"/>
                  </a:schemeClr>
                </a:solidFill>
                <a:latin typeface="Calibri Light" panose="020F0302020204030204" pitchFamily="34" charset="0"/>
              </a:rPr>
              <a:t>AI Hiring Chatbot</a:t>
            </a:r>
          </a:p>
        </p:txBody>
      </p:sp>
      <p:sp>
        <p:nvSpPr>
          <p:cNvPr id="5" name="Text Placeholder 4">
            <a:extLst>
              <a:ext uri="{FF2B5EF4-FFF2-40B4-BE49-F238E27FC236}">
                <a16:creationId xmlns:a16="http://schemas.microsoft.com/office/drawing/2014/main" id="{767F0461-7710-2035-CAB8-EAA6541E9224}"/>
              </a:ext>
            </a:extLst>
          </p:cNvPr>
          <p:cNvSpPr>
            <a:spLocks noGrp="1"/>
          </p:cNvSpPr>
          <p:nvPr>
            <p:ph type="body" idx="1"/>
          </p:nvPr>
        </p:nvSpPr>
        <p:spPr/>
        <p:txBody>
          <a:bodyPr/>
          <a:lstStyle/>
          <a:p>
            <a:pPr marL="0" indent="0" algn="ctr">
              <a:buNone/>
            </a:pPr>
            <a:endParaRPr lang="en-US" dirty="0"/>
          </a:p>
        </p:txBody>
      </p:sp>
    </p:spTree>
    <p:extLst>
      <p:ext uri="{BB962C8B-B14F-4D97-AF65-F5344CB8AC3E}">
        <p14:creationId xmlns:p14="http://schemas.microsoft.com/office/powerpoint/2010/main" val="134549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B24A-35C5-45D2-AFDC-FDA67EFEDB91}"/>
              </a:ext>
            </a:extLst>
          </p:cNvPr>
          <p:cNvSpPr>
            <a:spLocks noGrp="1"/>
          </p:cNvSpPr>
          <p:nvPr>
            <p:ph type="title"/>
          </p:nvPr>
        </p:nvSpPr>
        <p:spPr/>
        <p:txBody>
          <a:bodyPr/>
          <a:lstStyle/>
          <a:p>
            <a:pPr marR="0" rtl="0"/>
            <a:r>
              <a:rPr lang="en-IN" b="0" i="0" u="none" strike="noStrike" baseline="0">
                <a:solidFill>
                  <a:srgbClr val="2E74B5"/>
                </a:solidFill>
                <a:latin typeface="Calibri Light" panose="020F0302020204030204" pitchFamily="34" charset="0"/>
              </a:rPr>
              <a:t>Conclusion</a:t>
            </a:r>
            <a:endParaRPr lang="en-IN" b="0" i="0" u="none" strike="noStrike" baseline="0">
              <a:solidFill>
                <a:srgbClr val="2E74B5"/>
              </a:solidFill>
              <a:latin typeface="Vrinda" panose="020B0502040204020203" pitchFamily="34" charset="0"/>
            </a:endParaRPr>
          </a:p>
        </p:txBody>
      </p:sp>
      <p:sp>
        <p:nvSpPr>
          <p:cNvPr id="3" name="Text Placeholder 2">
            <a:extLst>
              <a:ext uri="{FF2B5EF4-FFF2-40B4-BE49-F238E27FC236}">
                <a16:creationId xmlns:a16="http://schemas.microsoft.com/office/drawing/2014/main" id="{1DDA9230-0920-5ED6-1BF7-6135E92F3C7F}"/>
              </a:ext>
            </a:extLst>
          </p:cNvPr>
          <p:cNvSpPr>
            <a:spLocks noGrp="1"/>
          </p:cNvSpPr>
          <p:nvPr>
            <p:ph type="body" idx="1"/>
          </p:nvPr>
        </p:nvSpPr>
        <p:spPr/>
        <p:txBody>
          <a:bodyPr/>
          <a:lstStyle/>
          <a:p>
            <a:pPr marR="0" lvl="0" rtl="0"/>
            <a:r>
              <a:rPr lang="en-IN" b="1" i="0" u="none" strike="noStrike" baseline="0">
                <a:latin typeface="Times New Roman" panose="02020603050405020304" pitchFamily="18" charset="0"/>
              </a:rPr>
              <a:t>This topic covers Python-based technologies for scheduling and AI applications. It includes Streamlit, Pandas, and Matplotlib for data handling and visualization, along with Google and Microsoft Calendar APIs for integration. AI models like SpaCy and Transformers enhance NLP, while algorithms such as Hopcroft-Karp and Greedy Scheduling optimize scheduling. DataFrames, Bipartite Graphs, and graph theory concepts further support efficient data processing and decision-making.</a:t>
            </a:r>
          </a:p>
        </p:txBody>
      </p:sp>
    </p:spTree>
    <p:extLst>
      <p:ext uri="{BB962C8B-B14F-4D97-AF65-F5344CB8AC3E}">
        <p14:creationId xmlns:p14="http://schemas.microsoft.com/office/powerpoint/2010/main" val="28193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1C5-B978-B1A4-072D-402C22B95463}"/>
              </a:ext>
            </a:extLst>
          </p:cNvPr>
          <p:cNvSpPr>
            <a:spLocks noGrp="1"/>
          </p:cNvSpPr>
          <p:nvPr>
            <p:ph type="title"/>
          </p:nvPr>
        </p:nvSpPr>
        <p:spPr/>
        <p:txBody>
          <a:bodyPr/>
          <a:lstStyle/>
          <a:p>
            <a:pPr marR="0" rtl="0"/>
            <a:r>
              <a:rPr lang="en-IN" b="0" i="0" u="none" strike="noStrike" baseline="0" dirty="0">
                <a:solidFill>
                  <a:srgbClr val="2E74B5"/>
                </a:solidFill>
                <a:latin typeface="Times New Roman" panose="02020603050405020304" pitchFamily="18" charset="0"/>
              </a:rPr>
              <a:t>Team Introduction</a:t>
            </a:r>
          </a:p>
        </p:txBody>
      </p:sp>
      <p:sp>
        <p:nvSpPr>
          <p:cNvPr id="3" name="Text Placeholder 2">
            <a:extLst>
              <a:ext uri="{FF2B5EF4-FFF2-40B4-BE49-F238E27FC236}">
                <a16:creationId xmlns:a16="http://schemas.microsoft.com/office/drawing/2014/main" id="{98C6CDB3-58C3-8031-F69A-0F12A8C7F9BF}"/>
              </a:ext>
            </a:extLst>
          </p:cNvPr>
          <p:cNvSpPr>
            <a:spLocks noGrp="1"/>
          </p:cNvSpPr>
          <p:nvPr>
            <p:ph type="body" idx="1"/>
          </p:nvPr>
        </p:nvSpPr>
        <p:spPr/>
        <p:txBody>
          <a:bodyPr/>
          <a:lstStyle/>
          <a:p>
            <a:pPr marR="0" lvl="0" rtl="0"/>
            <a:r>
              <a:rPr lang="en-US" b="1" i="0" u="none" strike="noStrike" baseline="0" dirty="0">
                <a:latin typeface="Times New Roman" panose="02020603050405020304" pitchFamily="18" charset="0"/>
              </a:rPr>
              <a:t>We are Sarthak Mallik, Debasish Chandra Dey, and Kundan Krishna, final-year </a:t>
            </a:r>
            <a:r>
              <a:rPr lang="en-US" b="1" i="0" u="none" strike="noStrike" baseline="0" dirty="0" err="1">
                <a:latin typeface="Times New Roman" panose="02020603050405020304" pitchFamily="18" charset="0"/>
              </a:rPr>
              <a:t>B.Tech</a:t>
            </a:r>
            <a:r>
              <a:rPr lang="en-US" b="1" i="0" u="none" strike="noStrike" baseline="0" dirty="0">
                <a:latin typeface="Times New Roman" panose="02020603050405020304" pitchFamily="18" charset="0"/>
              </a:rPr>
              <a:t> CSE students from Lovely Professional University. Our expertise spans AI, Machine Learning, and Software Development, and we are passionate about building AI-powered solutions that enhance automation and efficiency.</a:t>
            </a:r>
          </a:p>
        </p:txBody>
      </p:sp>
    </p:spTree>
    <p:extLst>
      <p:ext uri="{BB962C8B-B14F-4D97-AF65-F5344CB8AC3E}">
        <p14:creationId xmlns:p14="http://schemas.microsoft.com/office/powerpoint/2010/main" val="30118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25A-45D1-7D53-716A-C6E71B48DEB3}"/>
              </a:ext>
            </a:extLst>
          </p:cNvPr>
          <p:cNvSpPr>
            <a:spLocks noGrp="1"/>
          </p:cNvSpPr>
          <p:nvPr>
            <p:ph type="title"/>
          </p:nvPr>
        </p:nvSpPr>
        <p:spPr/>
        <p:txBody>
          <a:bodyPr/>
          <a:lstStyle/>
          <a:p>
            <a:pPr marR="0" rtl="0"/>
            <a:r>
              <a:rPr lang="en-IN" b="0" i="0" u="none" strike="noStrike" baseline="0">
                <a:solidFill>
                  <a:srgbClr val="2E74B5"/>
                </a:solidFill>
                <a:latin typeface="Times New Roman" panose="02020603050405020304" pitchFamily="18" charset="0"/>
              </a:rPr>
              <a:t>Solution Overview </a:t>
            </a:r>
          </a:p>
        </p:txBody>
      </p:sp>
      <p:sp>
        <p:nvSpPr>
          <p:cNvPr id="3" name="Text Placeholder 2">
            <a:extLst>
              <a:ext uri="{FF2B5EF4-FFF2-40B4-BE49-F238E27FC236}">
                <a16:creationId xmlns:a16="http://schemas.microsoft.com/office/drawing/2014/main" id="{F325E99D-34A0-B16B-7CBD-EFDC4EC76B5D}"/>
              </a:ext>
            </a:extLst>
          </p:cNvPr>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Our project is an AI-driven recruiter and candidate email collector and scheduler that automates the process of collecting emails, parsing availability, and scheduling interviews. It integrates with Google Calendar to fetch real-time availability and streamlines scheduling through Natural Language Processing (NLP) and automation logic.</a:t>
            </a:r>
          </a:p>
          <a:p>
            <a:pPr marR="0" lvl="0" rtl="0"/>
            <a:r>
              <a:rPr lang="en-US" b="1" i="0" u="none" strike="noStrike" baseline="0">
                <a:latin typeface="Times New Roman" panose="02020603050405020304" pitchFamily="18" charset="0"/>
              </a:rPr>
              <a:t>The problem we address is the time-consuming and error-prone nature of manual scheduling. By leveraging AI and automation, our solution ensures efficient, conflict-free scheduling while minimizing human intervention.</a:t>
            </a:r>
          </a:p>
        </p:txBody>
      </p:sp>
    </p:spTree>
    <p:extLst>
      <p:ext uri="{BB962C8B-B14F-4D97-AF65-F5344CB8AC3E}">
        <p14:creationId xmlns:p14="http://schemas.microsoft.com/office/powerpoint/2010/main" val="356773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91F0-0E6C-CC07-CF90-D134BDEC1DC9}"/>
              </a:ext>
            </a:extLst>
          </p:cNvPr>
          <p:cNvSpPr>
            <a:spLocks noGrp="1"/>
          </p:cNvSpPr>
          <p:nvPr>
            <p:ph type="title"/>
          </p:nvPr>
        </p:nvSpPr>
        <p:spPr/>
        <p:txBody>
          <a:bodyPr>
            <a:normAutofit/>
          </a:bodyPr>
          <a:lstStyle/>
          <a:p>
            <a:pPr marR="0" rtl="0"/>
            <a:r>
              <a:rPr lang="en-US" b="0" i="0" u="none" strike="noStrike" baseline="0">
                <a:solidFill>
                  <a:srgbClr val="2E74B5"/>
                </a:solidFill>
                <a:latin typeface="Times New Roman" panose="02020603050405020304" pitchFamily="18" charset="0"/>
              </a:rPr>
              <a:t>Key Functionality and How It Addresses the Problem</a:t>
            </a:r>
          </a:p>
        </p:txBody>
      </p:sp>
      <p:sp>
        <p:nvSpPr>
          <p:cNvPr id="3" name="Text Placeholder 2">
            <a:extLst>
              <a:ext uri="{FF2B5EF4-FFF2-40B4-BE49-F238E27FC236}">
                <a16:creationId xmlns:a16="http://schemas.microsoft.com/office/drawing/2014/main" id="{6D8F5E9F-45EF-9D8F-9A74-3687BD891E24}"/>
              </a:ext>
            </a:extLst>
          </p:cNvPr>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Automated Email Collection: Recruiters and candidates enter their emails, and our system structures them for easy management.</a:t>
            </a:r>
          </a:p>
          <a:p>
            <a:pPr marR="0" lvl="0" rtl="0"/>
            <a:r>
              <a:rPr lang="en-US" b="1" i="0" u="none" strike="noStrike" baseline="0">
                <a:latin typeface="Times New Roman" panose="02020603050405020304" pitchFamily="18" charset="0"/>
              </a:rPr>
              <a:t>Real-Time Calendar Integration: The system pulls today’s schedule from Google Calendar to avoid conflicts.</a:t>
            </a:r>
          </a:p>
          <a:p>
            <a:pPr marR="0" lvl="0" rtl="0"/>
            <a:r>
              <a:rPr lang="en-US" b="1" i="0" u="none" strike="noStrike" baseline="0">
                <a:latin typeface="Times New Roman" panose="02020603050405020304" pitchFamily="18" charset="0"/>
              </a:rPr>
              <a:t>NLP-Based Availability Parsing: Extracts time slots from user inputs, eliminating manual coordination.</a:t>
            </a:r>
          </a:p>
          <a:p>
            <a:pPr marR="0" lvl="0" rtl="0"/>
            <a:r>
              <a:rPr lang="en-US" b="1" i="0" u="none" strike="noStrike" baseline="0">
                <a:latin typeface="Times New Roman" panose="02020603050405020304" pitchFamily="18" charset="0"/>
              </a:rPr>
              <a:t>Automated Scheduling: Matches recruiters with candidates based on available slots and predefined rules.</a:t>
            </a:r>
          </a:p>
          <a:p>
            <a:pPr marR="0" lvl="0" rtl="0"/>
            <a:r>
              <a:rPr lang="en-US" b="1" i="0" u="none" strike="noStrike" baseline="0">
                <a:latin typeface="Times New Roman" panose="02020603050405020304" pitchFamily="18" charset="0"/>
              </a:rPr>
              <a:t>User-Friendly Interface: Simple Streamlit UI for seamless interaction.</a:t>
            </a:r>
          </a:p>
        </p:txBody>
      </p:sp>
    </p:spTree>
    <p:extLst>
      <p:ext uri="{BB962C8B-B14F-4D97-AF65-F5344CB8AC3E}">
        <p14:creationId xmlns:p14="http://schemas.microsoft.com/office/powerpoint/2010/main" val="51541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F943-26CD-8A32-02A8-0EB79AEFB9BB}"/>
              </a:ext>
            </a:extLst>
          </p:cNvPr>
          <p:cNvSpPr>
            <a:spLocks noGrp="1"/>
          </p:cNvSpPr>
          <p:nvPr>
            <p:ph type="title"/>
          </p:nvPr>
        </p:nvSpPr>
        <p:spPr/>
        <p:txBody>
          <a:bodyPr/>
          <a:lstStyle/>
          <a:p>
            <a:pPr marR="0" rtl="0"/>
            <a:r>
              <a:rPr lang="en-IN" b="0" i="0" u="none" strike="noStrike" baseline="0" dirty="0">
                <a:solidFill>
                  <a:srgbClr val="2E74B5"/>
                </a:solidFill>
                <a:latin typeface="Times New Roman" panose="02020603050405020304" pitchFamily="18" charset="0"/>
              </a:rPr>
              <a:t>High-Level Architecture</a:t>
            </a:r>
          </a:p>
        </p:txBody>
      </p:sp>
      <p:sp>
        <p:nvSpPr>
          <p:cNvPr id="3" name="Text Placeholder 2">
            <a:extLst>
              <a:ext uri="{FF2B5EF4-FFF2-40B4-BE49-F238E27FC236}">
                <a16:creationId xmlns:a16="http://schemas.microsoft.com/office/drawing/2014/main" id="{09E51367-C6F3-2DA2-6B20-79FD361AA1BF}"/>
              </a:ext>
            </a:extLst>
          </p:cNvPr>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Our solution consists of the following core components:</a:t>
            </a:r>
          </a:p>
          <a:p>
            <a:pPr marR="0" lvl="0" rtl="0"/>
            <a:r>
              <a:rPr lang="en-US" b="1" i="0" u="none" strike="noStrike" baseline="0">
                <a:latin typeface="Times New Roman" panose="02020603050405020304" pitchFamily="18" charset="0"/>
              </a:rPr>
              <a:t>Frontend: Built using Streamlit for an intuitive and lightweight UI.</a:t>
            </a:r>
          </a:p>
          <a:p>
            <a:pPr marR="0" lvl="0" rtl="0"/>
            <a:r>
              <a:rPr lang="en-US" b="1" i="0" u="none" strike="noStrike" baseline="0">
                <a:latin typeface="Times New Roman" panose="02020603050405020304" pitchFamily="18" charset="0"/>
              </a:rPr>
              <a:t>Backend: Manages email collection, scheduling logic, and event processing.</a:t>
            </a:r>
          </a:p>
          <a:p>
            <a:pPr marR="0" lvl="0" rtl="0"/>
            <a:r>
              <a:rPr lang="en-US" b="1" i="0" u="none" strike="noStrike" baseline="0">
                <a:latin typeface="Times New Roman" panose="02020603050405020304" pitchFamily="18" charset="0"/>
              </a:rPr>
              <a:t>Google Calendar API Integration: Fetches real-time schedules to prevent conflicts.</a:t>
            </a:r>
          </a:p>
          <a:p>
            <a:pPr marR="0" lvl="0" rtl="0"/>
            <a:r>
              <a:rPr lang="en-US" b="1" i="0" u="none" strike="noStrike" baseline="0">
                <a:latin typeface="Times New Roman" panose="02020603050405020304" pitchFamily="18" charset="0"/>
              </a:rPr>
              <a:t>NLP Module: Parses human-readable availability inputs into structured time slots.</a:t>
            </a:r>
          </a:p>
          <a:p>
            <a:pPr marR="0" lvl="0" rtl="0"/>
            <a:r>
              <a:rPr lang="en-US" b="1" i="0" u="none" strike="noStrike" baseline="0">
                <a:latin typeface="Times New Roman" panose="02020603050405020304" pitchFamily="18" charset="0"/>
              </a:rPr>
              <a:t>Automation Logic: Assigns interview slots dynamically, reducing the need for manual intervention.</a:t>
            </a:r>
          </a:p>
        </p:txBody>
      </p:sp>
    </p:spTree>
    <p:extLst>
      <p:ext uri="{BB962C8B-B14F-4D97-AF65-F5344CB8AC3E}">
        <p14:creationId xmlns:p14="http://schemas.microsoft.com/office/powerpoint/2010/main" val="3022381500"/>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title"/>
          </p:nvPr>
        </p:nvSpPr>
        <p:spPr>
          <a:xfrm>
            <a:off x="913795" y="609600"/>
            <a:ext cx="10353900" cy="1326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E74B5"/>
              </a:buClr>
              <a:buSzPts val="3400"/>
              <a:buFont typeface="Times New Roman"/>
              <a:buNone/>
            </a:pPr>
            <a:r>
              <a:rPr b="0" i="0" lang="en-US" u="none" strike="noStrike">
                <a:solidFill>
                  <a:srgbClr val="2E74B5"/>
                </a:solidFill>
                <a:latin typeface="Times New Roman"/>
                <a:ea typeface="Times New Roman"/>
                <a:cs typeface="Times New Roman"/>
                <a:sym typeface="Times New Roman"/>
              </a:rPr>
              <a:t>SHOW WORKING PROTOTYPE</a:t>
            </a:r>
            <a:endParaRPr/>
          </a:p>
        </p:txBody>
      </p:sp>
      <p:sp>
        <p:nvSpPr>
          <p:cNvPr id="34" name="Google Shape;34;p1"/>
          <p:cNvSpPr txBox="1"/>
          <p:nvPr/>
        </p:nvSpPr>
        <p:spPr>
          <a:xfrm>
            <a:off x="0" y="2719356"/>
            <a:ext cx="12192000" cy="492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000">
              <a:solidFill>
                <a:schemeClr val="lt1"/>
              </a:solidFill>
              <a:latin typeface="Rockwell"/>
              <a:ea typeface="Rockwell"/>
              <a:cs typeface="Rockwell"/>
              <a:sym typeface="Rockwell"/>
            </a:endParaRPr>
          </a:p>
        </p:txBody>
      </p:sp>
      <p:sp>
        <p:nvSpPr>
          <p:cNvPr id="35" name="Google Shape;35;p1"/>
          <p:cNvSpPr txBox="1"/>
          <p:nvPr>
            <p:ph idx="1" type="body"/>
          </p:nvPr>
        </p:nvSpPr>
        <p:spPr>
          <a:xfrm>
            <a:off x="1086605" y="1866904"/>
            <a:ext cx="10018800" cy="31242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3"/>
              </a:buClr>
              <a:buSzPts val="2000"/>
              <a:buChar char="•"/>
            </a:pPr>
            <a:r>
              <a:rPr b="1" lang="en-US">
                <a:solidFill>
                  <a:schemeClr val="accent3"/>
                </a:solidFill>
                <a:latin typeface="Times New Roman"/>
                <a:ea typeface="Times New Roman"/>
                <a:cs typeface="Times New Roman"/>
                <a:sym typeface="Times New Roman"/>
              </a:rPr>
              <a:t>https://drive.google.com/file/d/13ZKlcPHvZib0QmSGbq1zjrmjIe-lO_wC/view?usp=drivesdk</a:t>
            </a:r>
            <a:endParaRPr b="1" i="0" u="sng" strike="noStrike">
              <a:solidFill>
                <a:schemeClr val="accent3"/>
              </a:solidFill>
              <a:latin typeface="Times New Roman"/>
              <a:ea typeface="Times New Roman"/>
              <a:cs typeface="Times New Roman"/>
              <a:sym typeface="Times New Roman"/>
              <a:hlinkClick r:id="rId2">
                <a:extLst>
                  <a:ext uri="{A12FA001-AC4F-418D-AE19-62706E023703}">
                    <ahyp:hlinkClr val="tx"/>
                  </a:ext>
                </a:extLst>
              </a:hlinkCli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6CB4-551C-2A05-A341-1D406CE61C1E}"/>
              </a:ext>
            </a:extLst>
          </p:cNvPr>
          <p:cNvSpPr>
            <a:spLocks noGrp="1"/>
          </p:cNvSpPr>
          <p:nvPr>
            <p:ph type="title"/>
          </p:nvPr>
        </p:nvSpPr>
        <p:spPr/>
        <p:txBody>
          <a:bodyPr/>
          <a:lstStyle/>
          <a:p>
            <a:pPr marR="0" rtl="0"/>
            <a:r>
              <a:rPr lang="en-US" b="0" i="0" u="none" strike="noStrike" baseline="0" dirty="0">
                <a:solidFill>
                  <a:schemeClr val="bg2">
                    <a:lumMod val="60000"/>
                    <a:lumOff val="40000"/>
                  </a:schemeClr>
                </a:solidFill>
                <a:latin typeface="Times New Roman" panose="02020603050405020304" pitchFamily="18" charset="0"/>
              </a:rPr>
              <a:t>Highlight Key Features &amp; User Experience</a:t>
            </a:r>
            <a:endParaRPr lang="en-US"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42D7AB57-8F12-0F0C-1454-31CC08CA750B}"/>
              </a:ext>
            </a:extLst>
          </p:cNvPr>
          <p:cNvSpPr>
            <a:spLocks noGrp="1"/>
          </p:cNvSpPr>
          <p:nvPr>
            <p:ph type="body" idx="1"/>
          </p:nvPr>
        </p:nvSpPr>
        <p:spPr>
          <a:xfrm>
            <a:off x="1081318" y="1672906"/>
            <a:ext cx="10018713" cy="3124201"/>
          </a:xfrm>
        </p:spPr>
        <p:txBody>
          <a:bodyPr/>
          <a:lstStyle/>
          <a:p>
            <a:pPr marR="0" lvl="0" rtl="0"/>
            <a:r>
              <a:rPr lang="en-IN" b="0" i="0" u="none" strike="noStrike" baseline="0" dirty="0">
                <a:latin typeface="Times New Roman" panose="02020603050405020304" pitchFamily="18" charset="0"/>
              </a:rPr>
              <a:t>Seamless Calendar Integration</a:t>
            </a:r>
          </a:p>
          <a:p>
            <a:pPr marR="0" lvl="0" rtl="0"/>
            <a:r>
              <a:rPr lang="en-US" b="0" i="0" u="none" strike="noStrike" baseline="0" dirty="0">
                <a:latin typeface="Times New Roman" panose="02020603050405020304" pitchFamily="18" charset="0"/>
              </a:rPr>
              <a:t>Automated Matching</a:t>
            </a:r>
            <a:r>
              <a:rPr lang="en-US" b="1" i="0" u="none" strike="noStrike" baseline="0" dirty="0">
                <a:latin typeface="Times New Roman" panose="02020603050405020304" pitchFamily="18" charset="0"/>
              </a:rPr>
              <a:t> of recruiters and candidates</a:t>
            </a:r>
          </a:p>
          <a:p>
            <a:pPr marR="0" lvl="0" rtl="0"/>
            <a:r>
              <a:rPr lang="en-IN" b="0" i="0" u="none" strike="noStrike" baseline="0" dirty="0">
                <a:latin typeface="Times New Roman" panose="02020603050405020304" pitchFamily="18" charset="0"/>
              </a:rPr>
              <a:t>User-Friendly Interface</a:t>
            </a:r>
            <a:endParaRPr lang="en-IN"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530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47E3-3A35-6AA6-B438-C0D8E86F7EBB}"/>
              </a:ext>
            </a:extLst>
          </p:cNvPr>
          <p:cNvSpPr>
            <a:spLocks noGrp="1"/>
          </p:cNvSpPr>
          <p:nvPr>
            <p:ph type="title"/>
          </p:nvPr>
        </p:nvSpPr>
        <p:spPr/>
        <p:txBody>
          <a:bodyPr/>
          <a:lstStyle/>
          <a:p>
            <a:pPr marR="0" rtl="0"/>
            <a:r>
              <a:rPr lang="en-IN" b="0" i="0" u="none" strike="noStrike" baseline="0" dirty="0">
                <a:solidFill>
                  <a:schemeClr val="bg2">
                    <a:lumMod val="60000"/>
                    <a:lumOff val="40000"/>
                  </a:schemeClr>
                </a:solidFill>
                <a:latin typeface="Times New Roman" panose="02020603050405020304" pitchFamily="18" charset="0"/>
              </a:rPr>
              <a:t>Breakdown of Core Components</a:t>
            </a:r>
            <a:endParaRPr lang="en-IN"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A4A590F4-20B6-824A-3F5C-5877213D0819}"/>
              </a:ext>
            </a:extLst>
          </p:cNvPr>
          <p:cNvSpPr>
            <a:spLocks noGrp="1"/>
          </p:cNvSpPr>
          <p:nvPr>
            <p:ph type="body" idx="1"/>
          </p:nvPr>
        </p:nvSpPr>
        <p:spPr>
          <a:xfrm>
            <a:off x="1484310" y="1866899"/>
            <a:ext cx="10018713" cy="3124201"/>
          </a:xfrm>
        </p:spPr>
        <p:txBody>
          <a:bodyPr/>
          <a:lstStyle/>
          <a:p>
            <a:pPr marR="0" lvl="0" rtl="0"/>
            <a:r>
              <a:rPr lang="en-US" b="0" i="0" u="none" strike="noStrike" baseline="0" dirty="0">
                <a:latin typeface="Times New Roman" panose="02020603050405020304" pitchFamily="18" charset="0"/>
              </a:rPr>
              <a:t>Calendar Integration</a:t>
            </a:r>
            <a:r>
              <a:rPr lang="en-US" b="1" i="0" u="none" strike="noStrike" baseline="0" dirty="0">
                <a:latin typeface="Times New Roman" panose="02020603050405020304" pitchFamily="18" charset="0"/>
              </a:rPr>
              <a:t>: Uses </a:t>
            </a:r>
            <a:r>
              <a:rPr lang="en-US" b="0" i="0" u="none" strike="noStrike" baseline="0" dirty="0">
                <a:latin typeface="Times New Roman" panose="02020603050405020304" pitchFamily="18" charset="0"/>
              </a:rPr>
              <a:t>Google Calendar API</a:t>
            </a:r>
            <a:r>
              <a:rPr lang="en-US" b="1" i="0" u="none" strike="noStrike" baseline="0" dirty="0">
                <a:latin typeface="Times New Roman" panose="02020603050405020304" pitchFamily="18" charset="0"/>
              </a:rPr>
              <a:t> to fetch and display events.</a:t>
            </a:r>
          </a:p>
          <a:p>
            <a:pPr marR="0" lvl="0" rtl="0"/>
            <a:r>
              <a:rPr lang="en-US" b="0" i="0" u="none" strike="noStrike" baseline="0" dirty="0">
                <a:latin typeface="Times New Roman" panose="02020603050405020304" pitchFamily="18" charset="0"/>
              </a:rPr>
              <a:t>NLP for Availability Parsing</a:t>
            </a:r>
            <a:r>
              <a:rPr lang="en-US" b="1" i="0" u="none" strike="noStrike" baseline="0" dirty="0">
                <a:latin typeface="Times New Roman" panose="02020603050405020304" pitchFamily="18" charset="0"/>
              </a:rPr>
              <a:t>: Converts natural language inputs into structured schedules.</a:t>
            </a:r>
          </a:p>
          <a:p>
            <a:pPr marR="0" lvl="0" rtl="0"/>
            <a:r>
              <a:rPr lang="en-US" b="0" i="0" u="none" strike="noStrike" baseline="0" dirty="0">
                <a:latin typeface="Times New Roman" panose="02020603050405020304" pitchFamily="18" charset="0"/>
              </a:rPr>
              <a:t>Automation Logic</a:t>
            </a:r>
            <a:r>
              <a:rPr lang="en-US" b="1" i="0" u="none" strike="noStrike" baseline="0" dirty="0">
                <a:latin typeface="Times New Roman" panose="02020603050405020304" pitchFamily="18" charset="0"/>
              </a:rPr>
              <a:t>: Ensures conflict-free interview scheduling.</a:t>
            </a:r>
          </a:p>
        </p:txBody>
      </p:sp>
    </p:spTree>
    <p:extLst>
      <p:ext uri="{BB962C8B-B14F-4D97-AF65-F5344CB8AC3E}">
        <p14:creationId xmlns:p14="http://schemas.microsoft.com/office/powerpoint/2010/main" val="126693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C88C-EAE0-CD87-CA9F-1C1E6EF4DDCB}"/>
              </a:ext>
            </a:extLst>
          </p:cNvPr>
          <p:cNvSpPr>
            <a:spLocks noGrp="1"/>
          </p:cNvSpPr>
          <p:nvPr>
            <p:ph type="title"/>
          </p:nvPr>
        </p:nvSpPr>
        <p:spPr/>
        <p:txBody>
          <a:bodyPr>
            <a:normAutofit/>
          </a:bodyPr>
          <a:lstStyle/>
          <a:p>
            <a:pPr marR="0" rtl="0"/>
            <a:r>
              <a:rPr lang="en-US" b="0" i="0" u="none" strike="noStrike" baseline="0" dirty="0">
                <a:solidFill>
                  <a:schemeClr val="bg2">
                    <a:lumMod val="60000"/>
                    <a:lumOff val="40000"/>
                  </a:schemeClr>
                </a:solidFill>
                <a:latin typeface="Times New Roman" panose="02020603050405020304" pitchFamily="18" charset="0"/>
              </a:rPr>
              <a:t>Programming Languages, Frameworks, and AI Models Used</a:t>
            </a:r>
            <a:endParaRPr lang="en-US"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ADDAEC6E-B33B-A981-9EDB-A031402635B2}"/>
              </a:ext>
            </a:extLst>
          </p:cNvPr>
          <p:cNvSpPr>
            <a:spLocks noGrp="1"/>
          </p:cNvSpPr>
          <p:nvPr>
            <p:ph type="body" idx="1"/>
          </p:nvPr>
        </p:nvSpPr>
        <p:spPr/>
        <p:txBody>
          <a:bodyPr>
            <a:normAutofit/>
          </a:bodyPr>
          <a:lstStyle/>
          <a:p>
            <a:pPr marR="0" lvl="0" rtl="0"/>
            <a:r>
              <a:rPr lang="en-IN" b="0" i="0" u="none" strike="noStrike" baseline="0">
                <a:latin typeface="Times New Roman" panose="02020603050405020304" pitchFamily="18" charset="0"/>
              </a:rPr>
              <a:t>Languages</a:t>
            </a:r>
            <a:r>
              <a:rPr lang="en-IN" b="1" i="0" u="none" strike="noStrike" baseline="0">
                <a:latin typeface="Times New Roman" panose="02020603050405020304" pitchFamily="18" charset="0"/>
              </a:rPr>
              <a:t>: Python</a:t>
            </a:r>
          </a:p>
          <a:p>
            <a:pPr marR="0" lvl="0" rtl="0"/>
            <a:r>
              <a:rPr lang="en-IN" b="0" i="0" u="none" strike="noStrike" baseline="0">
                <a:latin typeface="Times New Roman" panose="02020603050405020304" pitchFamily="18" charset="0"/>
              </a:rPr>
              <a:t>Frameworks</a:t>
            </a:r>
            <a:r>
              <a:rPr lang="en-IN" b="1" i="0" u="none" strike="noStrike" baseline="0">
                <a:latin typeface="Times New Roman" panose="02020603050405020304" pitchFamily="18" charset="0"/>
              </a:rPr>
              <a:t> &amp; Libraries: Streamlit, Pandas, Matplotlib, NetworkX</a:t>
            </a:r>
          </a:p>
          <a:p>
            <a:pPr marR="0" lvl="0" rtl="0"/>
            <a:r>
              <a:rPr lang="en-US" b="0" i="0" u="none" strike="noStrike" baseline="0">
                <a:latin typeface="Times New Roman" panose="02020603050405020304" pitchFamily="18" charset="0"/>
              </a:rPr>
              <a:t>APIs</a:t>
            </a:r>
            <a:r>
              <a:rPr lang="en-US" b="1" i="0" u="none" strike="noStrike" baseline="0">
                <a:latin typeface="Times New Roman" panose="02020603050405020304" pitchFamily="18" charset="0"/>
              </a:rPr>
              <a:t>: Google Calendar API, Microsoft Outlook Calender API</a:t>
            </a:r>
          </a:p>
          <a:p>
            <a:pPr marR="0" lvl="0" rtl="0"/>
            <a:r>
              <a:rPr lang="en-IN" b="0" i="0" u="none" strike="noStrike" baseline="0">
                <a:latin typeface="Times New Roman" panose="02020603050405020304" pitchFamily="18" charset="0"/>
              </a:rPr>
              <a:t>AI Models</a:t>
            </a:r>
            <a:r>
              <a:rPr lang="en-IN" b="1" i="0" u="none" strike="noStrike" baseline="0">
                <a:latin typeface="Times New Roman" panose="02020603050405020304" pitchFamily="18" charset="0"/>
              </a:rPr>
              <a:t>: NLP (SpaCy / Transformers) for availability parsing, Hopcraft-Karp Algorithm, Greedy Scheduling Algorithm</a:t>
            </a:r>
          </a:p>
          <a:p>
            <a:pPr marR="0" lvl="0" rtl="0"/>
            <a:r>
              <a:rPr lang="en-US" b="1" i="0" u="none" strike="noStrike" baseline="0">
                <a:latin typeface="Times New Roman" panose="02020603050405020304" pitchFamily="18" charset="0"/>
              </a:rPr>
              <a:t>Other Technologie Used: Data Frames,Bipartite Graph, Greedy Scheduling Algorithm</a:t>
            </a:r>
          </a:p>
        </p:txBody>
      </p:sp>
    </p:spTree>
    <p:extLst>
      <p:ext uri="{BB962C8B-B14F-4D97-AF65-F5344CB8AC3E}">
        <p14:creationId xmlns:p14="http://schemas.microsoft.com/office/powerpoint/2010/main" val="1042720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6.xml" val="3882396685"/>
  <p:tag name="ppt/slides/slide1.xml" val="748447434"/>
  <p:tag name="ppt/slides/slide2.xml" val="3678898593"/>
  <p:tag name="ppt/slides/slide3.xml" val="3091576805"/>
  <p:tag name="ppt/slides/slide4.xml" val="169300802"/>
  <p:tag name="ppt/slides/slide5.xml" val="3582294831"/>
  <p:tag name="ppt/slides/slide7.xml" val="4245302600"/>
  <p:tag name="ppt/slides/slide8.xml" val="1820203872"/>
  <p:tag name="ppt/slides/slide9.xml" val="2788681132"/>
  <p:tag name="ppt/slides/slide10.xml" val="2088839029"/>
  <p:tag name="ppt/slideLayouts/slideLayout7.xml" val="4136280390"/>
  <p:tag name="ppt/slideLayouts/slideLayout8.xml" val="4078439688"/>
  <p:tag name="ppt/slideLayouts/slideLayout9.xml" val="2659381147"/>
  <p:tag name="ppt/slideLayouts/slideLayout10.xml" val="2367096687"/>
  <p:tag name="ppt/slideLayouts/slideLayout12.xml" val="1919572765"/>
  <p:tag name="ppt/slideLayouts/slideLayout13.xml" val="1398377327"/>
  <p:tag name="ppt/slideLayouts/slideLayout14.xml" val="2586919456"/>
  <p:tag name="ppt/slideLayouts/slideLayout15.xml" val="3144305964"/>
  <p:tag name="ppt/slideLayouts/slideLayout16.xml" val="786866981"/>
  <p:tag name="ppt/slideLayouts/slideLayout17.xml" val="3608713659"/>
  <p:tag name="ppt/slideLayouts/slideLayout18.xml" val="3890345458"/>
  <p:tag name="ppt/slideLayouts/slideLayout11.xml" val="24540944"/>
  <p:tag name="ppt/slideMasters/slideMaster1.xml" val="462384768"/>
  <p:tag name="ppt/slideLayouts/slideLayout1.xml" val="596956652"/>
  <p:tag name="ppt/slideLayouts/slideLayout2.xml" val="2203804599"/>
  <p:tag name="ppt/slideLayouts/slideLayout3.xml" val="3753122675"/>
  <p:tag name="ppt/slideLayouts/slideLayout4.xml" val="3676196298"/>
  <p:tag name="ppt/slideLayouts/slideLayout5.xml" val="1992928137"/>
  <p:tag name="ppt/slideLayouts/slideLayout6.xml" val="931683080"/>
  <p:tag name="ppt/media/image1.jpeg" val="2198329149"/>
  <p:tag name="ppt/theme/theme1.xml" val="257653394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